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notesMasterIdLst>
    <p:notesMasterId r:id="rId71"/>
  </p:notesMasterIdLst>
  <p:sldIdLst>
    <p:sldId id="259" r:id="rId2"/>
    <p:sldId id="261" r:id="rId3"/>
    <p:sldId id="260" r:id="rId4"/>
    <p:sldId id="269" r:id="rId5"/>
    <p:sldId id="268" r:id="rId6"/>
    <p:sldId id="286" r:id="rId7"/>
    <p:sldId id="266" r:id="rId8"/>
    <p:sldId id="288" r:id="rId9"/>
    <p:sldId id="271" r:id="rId10"/>
    <p:sldId id="289" r:id="rId11"/>
    <p:sldId id="341" r:id="rId12"/>
    <p:sldId id="290" r:id="rId13"/>
    <p:sldId id="291" r:id="rId14"/>
    <p:sldId id="292" r:id="rId15"/>
    <p:sldId id="293" r:id="rId16"/>
    <p:sldId id="294" r:id="rId17"/>
    <p:sldId id="345" r:id="rId18"/>
    <p:sldId id="296" r:id="rId19"/>
    <p:sldId id="295" r:id="rId20"/>
    <p:sldId id="272" r:id="rId21"/>
    <p:sldId id="298" r:id="rId22"/>
    <p:sldId id="299" r:id="rId23"/>
    <p:sldId id="302" r:id="rId24"/>
    <p:sldId id="301" r:id="rId25"/>
    <p:sldId id="273" r:id="rId26"/>
    <p:sldId id="305" r:id="rId27"/>
    <p:sldId id="306" r:id="rId28"/>
    <p:sldId id="307" r:id="rId29"/>
    <p:sldId id="308" r:id="rId30"/>
    <p:sldId id="297" r:id="rId31"/>
    <p:sldId id="287" r:id="rId32"/>
    <p:sldId id="303" r:id="rId33"/>
    <p:sldId id="304" r:id="rId34"/>
    <p:sldId id="309" r:id="rId35"/>
    <p:sldId id="310" r:id="rId36"/>
    <p:sldId id="311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2" r:id="rId45"/>
    <p:sldId id="323" r:id="rId46"/>
    <p:sldId id="324" r:id="rId47"/>
    <p:sldId id="325" r:id="rId48"/>
    <p:sldId id="326" r:id="rId49"/>
    <p:sldId id="312" r:id="rId50"/>
    <p:sldId id="313" r:id="rId51"/>
    <p:sldId id="328" r:id="rId52"/>
    <p:sldId id="329" r:id="rId53"/>
    <p:sldId id="330" r:id="rId54"/>
    <p:sldId id="342" r:id="rId55"/>
    <p:sldId id="331" r:id="rId56"/>
    <p:sldId id="332" r:id="rId57"/>
    <p:sldId id="333" r:id="rId58"/>
    <p:sldId id="334" r:id="rId59"/>
    <p:sldId id="335" r:id="rId60"/>
    <p:sldId id="343" r:id="rId61"/>
    <p:sldId id="336" r:id="rId62"/>
    <p:sldId id="344" r:id="rId63"/>
    <p:sldId id="338" r:id="rId64"/>
    <p:sldId id="339" r:id="rId65"/>
    <p:sldId id="340" r:id="rId66"/>
    <p:sldId id="337" r:id="rId67"/>
    <p:sldId id="281" r:id="rId68"/>
    <p:sldId id="283" r:id="rId69"/>
    <p:sldId id="282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0" autoAdjust="0"/>
    <p:restoredTop sz="76786" autoAdjust="0"/>
  </p:normalViewPr>
  <p:slideViewPr>
    <p:cSldViewPr snapToGrid="0">
      <p:cViewPr varScale="1">
        <p:scale>
          <a:sx n="72" d="100"/>
          <a:sy n="72" d="100"/>
        </p:scale>
        <p:origin x="22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E461-96B9-4925-8A01-59DC41F27E25}" type="datetimeFigureOut">
              <a:rPr lang="en-US" smtClean="0"/>
              <a:t>11/4/17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64149-2C44-4029-BA5B-3E7ECA7C8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08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69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29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E42D0E-DF08-4512-B1CB-598D7EC34500}" type="slidenum">
              <a:rPr lang="en-CA" altLang="en-US"/>
              <a:pPr/>
              <a:t>23</a:t>
            </a:fld>
            <a:endParaRPr lang="en-CA" altLang="en-US"/>
          </a:p>
        </p:txBody>
      </p:sp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93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800" dirty="0" smtClean="0"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marL="197441" indent="-195989" eaLnBrk="1">
              <a:lnSpc>
                <a:spcPct val="93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800" dirty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3517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E42D0E-DF08-4512-B1CB-598D7EC34500}" type="slidenum">
              <a:rPr lang="en-CA" altLang="en-US"/>
              <a:pPr/>
              <a:t>24</a:t>
            </a:fld>
            <a:endParaRPr lang="en-CA" altLang="en-US"/>
          </a:p>
        </p:txBody>
      </p:sp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93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600" dirty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426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43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26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900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27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331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28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836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29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874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66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32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568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33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33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265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34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362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35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1578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36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0883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37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9200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38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6641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39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0790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40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6676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41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5873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42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572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181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43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3476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44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0981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45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7419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46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2091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47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8777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48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2120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49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2015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50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1531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51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47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52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099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86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53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7844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55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12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56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547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57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5719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58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9936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59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3154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61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2109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63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875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64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4559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65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253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18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55EDD0-2808-4FAC-8A0A-D1F13BB62FF3}" type="slidenum">
              <a:rPr lang="en-CA" altLang="en-US"/>
              <a:pPr/>
              <a:t>66</a:t>
            </a:fld>
            <a:endParaRPr lang="en-CA" altLang="en-US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97441" indent="-195989" eaLnBrk="1">
              <a:lnSpc>
                <a:spcPct val="102000"/>
              </a:lnSpc>
              <a:spcBef>
                <a:spcPct val="0"/>
              </a:spcBef>
              <a:spcAft>
                <a:spcPts val="915"/>
              </a:spcAft>
              <a:tabLst>
                <a:tab pos="662007" algn="l"/>
                <a:tab pos="1324013" algn="l"/>
                <a:tab pos="1986020" algn="l"/>
                <a:tab pos="2648026" algn="l"/>
                <a:tab pos="3310033" algn="l"/>
                <a:tab pos="3972039" algn="l"/>
                <a:tab pos="4634046" algn="l"/>
                <a:tab pos="5296052" algn="l"/>
              </a:tabLst>
            </a:pPr>
            <a:endParaRPr lang="en-US" alt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5611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19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44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32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05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4149-2C44-4029-BA5B-3E7ECA7C8C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44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69FF71E-BF8D-4FE7-B58C-A1EF7993D733}" type="datetime1">
              <a:rPr lang="en-US" smtClean="0"/>
              <a:t>11/4/17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575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CB32-8852-4B36-B205-27922D7C9A21}" type="datetime1">
              <a:rPr lang="en-US" smtClean="0"/>
              <a:t>11/4/17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93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34DA-B030-4B3F-A1D3-A735E0604342}" type="datetime1">
              <a:rPr lang="en-US" smtClean="0"/>
              <a:t>11/4/17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11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4D2E0-1EA0-4E5D-B227-151C82F645C5}" type="datetime1">
              <a:rPr lang="en-US" smtClean="0"/>
              <a:t>11/4/17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2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9B4E0-C19E-46DF-96CD-ED609C9E4C4F}" type="datetime1">
              <a:rPr lang="en-US" smtClean="0"/>
              <a:t>11/4/17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444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8F53-2059-4644-A16C-22F91FCD4BC2}" type="datetime1">
              <a:rPr lang="en-US" smtClean="0"/>
              <a:t>11/4/17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97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83179-5096-4C0A-ADBE-747E3A7BD9E5}" type="datetime1">
              <a:rPr lang="en-US" smtClean="0"/>
              <a:t>11/4/17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3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AA83-DA8F-4EBA-9B64-328F4C5F0E6F}" type="datetime1">
              <a:rPr lang="en-US" smtClean="0"/>
              <a:t>11/4/17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5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C89D-B047-46A3-8769-0A3F82242EA7}" type="datetime1">
              <a:rPr lang="en-US" smtClean="0"/>
              <a:t>11/4/17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31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5B0A-F680-40C0-9861-9349C75600E3}" type="datetime1">
              <a:rPr lang="en-US" smtClean="0"/>
              <a:t>11/4/17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41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CAD8-B1D4-46FB-88BA-BCC58048783E}" type="datetime1">
              <a:rPr lang="en-US" smtClean="0"/>
              <a:t>11/4/17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EMEA Alliance   11-12 October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46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0177AAE-44FF-497A-81DD-75D90C54B430}" type="datetime1">
              <a:rPr lang="en-US" smtClean="0"/>
              <a:t>11/4/17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EMEA Alliance   11-12 October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06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sldNum="0" hdr="0" dt="0"/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n-us/kb/224663" TargetMode="External"/><Relationship Id="rId4" Type="http://schemas.openxmlformats.org/officeDocument/2006/relationships/hyperlink" Target="https://code.google.com/p/chromium/issues/detail?id=539533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Leveraging xml transcripts</a:t>
            </a:r>
            <a:br>
              <a:rPr lang="en-US" dirty="0" smtClean="0"/>
            </a:br>
            <a:r>
              <a:rPr lang="en-US" dirty="0" smtClean="0"/>
              <a:t>achieving fast flexibility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SESSION </a:t>
            </a:r>
            <a:r>
              <a:rPr lang="en-US" dirty="0" smtClean="0"/>
              <a:t>5057</a:t>
            </a:r>
            <a:endParaRPr lang="en-US" dirty="0"/>
          </a:p>
          <a:p>
            <a:r>
              <a:rPr lang="en-US" dirty="0" smtClean="0"/>
              <a:t>6 November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656"/>
            <a:ext cx="9144000" cy="3229331"/>
          </a:xfrm>
          <a:prstGeom prst="rect">
            <a:avLst/>
          </a:prstGeom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35" y="804490"/>
            <a:ext cx="2047908" cy="169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2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transcript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C:\Users\nmayer\AppData\Local\Temp\SNAGHTML3084b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96" y="1579484"/>
            <a:ext cx="3776000" cy="4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nmayer\AppData\Local\Temp\SNAGHTML30a5ca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20" y="1558704"/>
            <a:ext cx="3802667" cy="4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88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Design process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Where do we start?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</p:spTree>
    <p:extLst>
      <p:ext uri="{BB962C8B-B14F-4D97-AF65-F5344CB8AC3E}">
        <p14:creationId xmlns:p14="http://schemas.microsoft.com/office/powerpoint/2010/main" val="9225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Peoplesoft</a:t>
            </a:r>
            <a:r>
              <a:rPr lang="en-US" dirty="0" smtClean="0"/>
              <a:t>-delivered xml transcripts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</a:t>
            </a:r>
            <a:r>
              <a:rPr lang="en-US" sz="3200" dirty="0" smtClean="0"/>
              <a:t>Are they really flexible?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</p:spTree>
    <p:extLst>
      <p:ext uri="{BB962C8B-B14F-4D97-AF65-F5344CB8AC3E}">
        <p14:creationId xmlns:p14="http://schemas.microsoft.com/office/powerpoint/2010/main" val="198149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 page – basic data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2597" y="1907822"/>
            <a:ext cx="5906285" cy="45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3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 page – careers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350" y="2416844"/>
            <a:ext cx="7289800" cy="37610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2565" y="1874407"/>
            <a:ext cx="7146098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425"/>
              </a:spcAft>
              <a:buSzPct val="45000"/>
            </a:pPr>
            <a:r>
              <a:rPr lang="en-US" altLang="en-US" dirty="0">
                <a:latin typeface="Tw Cen MT" panose="020B0602020104020603" pitchFamily="34" charset="0"/>
              </a:rPr>
              <a:t>“Career” section blank when Chronological transcript chosen</a:t>
            </a:r>
          </a:p>
        </p:txBody>
      </p:sp>
    </p:spTree>
    <p:extLst>
      <p:ext uri="{BB962C8B-B14F-4D97-AF65-F5344CB8AC3E}">
        <p14:creationId xmlns:p14="http://schemas.microsoft.com/office/powerpoint/2010/main" val="173332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 page – degree/program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5424" y="1910216"/>
            <a:ext cx="5712000" cy="454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1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 page – sort order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630" y="1527085"/>
            <a:ext cx="6145143" cy="494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6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Peoplesoft</a:t>
            </a:r>
            <a:r>
              <a:rPr lang="en-US" dirty="0" smtClean="0"/>
              <a:t>-delivered xml transcripts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Structure is controlled by the </a:t>
            </a:r>
            <a:r>
              <a:rPr lang="en-US" dirty="0" err="1" smtClean="0"/>
              <a:t>Config</a:t>
            </a:r>
            <a:r>
              <a:rPr lang="en-US" dirty="0" smtClean="0"/>
              <a:t> page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 smtClean="0"/>
              <a:t>Rigid!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 Can re-order fields/sections but sections are static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 Cannot easily mix/match data from different sections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 smtClean="0"/>
              <a:t>Cannot add new fields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Careers issue!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 smtClean="0"/>
              <a:t>Can have separate transcripts per career (page-numbering re-starts, combined information is repeated)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 smtClean="0"/>
              <a:t>Can have one combined Chronological transcript (which mixes your careers by dates)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 smtClean="0"/>
              <a:t>Cannot have 1 single transcript showing individual careers in order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</p:spTree>
    <p:extLst>
      <p:ext uri="{BB962C8B-B14F-4D97-AF65-F5344CB8AC3E}">
        <p14:creationId xmlns:p14="http://schemas.microsoft.com/office/powerpoint/2010/main" val="6814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transcript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5" descr="C:\Users\nmayer\AppData\Local\Temp\SNAGHTML27c899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59" y="1535371"/>
            <a:ext cx="5866667" cy="493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start?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60" y="1705626"/>
            <a:ext cx="3723809" cy="4771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775" y="685738"/>
            <a:ext cx="2813134" cy="576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2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Pre-requisites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 Reasonable knowledge of BI Publisher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 Comfort with Data Structures, XML Files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 Focus on design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 Will get quite technical in parts!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 Application Designer: App Engine, App Package</a:t>
            </a:r>
            <a:r>
              <a:rPr lang="en-US" smtClean="0"/>
              <a:t>, File Layout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</p:spTree>
    <p:extLst>
      <p:ext uri="{BB962C8B-B14F-4D97-AF65-F5344CB8AC3E}">
        <p14:creationId xmlns:p14="http://schemas.microsoft.com/office/powerpoint/2010/main" val="5692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transcript (SSR_TSRPT)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7290054" cy="4023360"/>
          </a:xfrm>
        </p:spPr>
        <p:txBody>
          <a:bodyPr>
            <a:normAutofit/>
          </a:bodyPr>
          <a:lstStyle/>
          <a:p>
            <a:pPr marL="687387" indent="-4572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altLang="en-US" dirty="0" smtClean="0"/>
              <a:t>Request  </a:t>
            </a:r>
            <a:r>
              <a:rPr lang="en-US" altLang="en-US" dirty="0"/>
              <a:t>- creates the request </a:t>
            </a:r>
            <a:r>
              <a:rPr lang="en-US" altLang="en-US" dirty="0" smtClean="0"/>
              <a:t>number.</a:t>
            </a:r>
          </a:p>
          <a:p>
            <a:pPr marL="687387" indent="-4572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altLang="en-US" dirty="0" smtClean="0"/>
              <a:t>Generate (SSR_TSC_LIB) </a:t>
            </a:r>
            <a:r>
              <a:rPr lang="en-US" altLang="en-US" dirty="0"/>
              <a:t>– gathers the data into temp tables.  KEY </a:t>
            </a:r>
            <a:r>
              <a:rPr lang="en-US" altLang="en-US" dirty="0" smtClean="0"/>
              <a:t>STEP.</a:t>
            </a:r>
          </a:p>
          <a:p>
            <a:pPr marL="687387" indent="-4572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altLang="en-US" dirty="0" smtClean="0"/>
              <a:t>Print </a:t>
            </a:r>
            <a:r>
              <a:rPr lang="en-US" altLang="en-US" dirty="0"/>
              <a:t>– merely prints from the temporary tables.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</p:spTree>
    <p:extLst>
      <p:ext uri="{BB962C8B-B14F-4D97-AF65-F5344CB8AC3E}">
        <p14:creationId xmlns:p14="http://schemas.microsoft.com/office/powerpoint/2010/main" val="211423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data </a:t>
            </a:r>
            <a:r>
              <a:rPr lang="en-US" dirty="0" smtClean="0"/>
              <a:t>structure (xml file </a:t>
            </a:r>
            <a:r>
              <a:rPr lang="en-US" smtClean="0"/>
              <a:t>LAYOUT</a:t>
            </a:r>
            <a:r>
              <a:rPr lang="en-US" smtClean="0"/>
              <a:t>)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991794" cy="4023360"/>
          </a:xfrm>
        </p:spPr>
        <p:txBody>
          <a:bodyPr>
            <a:normAutofit lnSpcReduction="10000"/>
          </a:bodyPr>
          <a:lstStyle/>
          <a:p>
            <a:pPr marL="687387" indent="-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latin typeface="Tw Cen MT" panose="020B0602020104020603" pitchFamily="34" charset="0"/>
              </a:rPr>
              <a:t>Leverage off the Delivered Process</a:t>
            </a:r>
          </a:p>
          <a:p>
            <a:pPr marL="687387" indent="-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latin typeface="Tw Cen MT" panose="020B0602020104020603" pitchFamily="34" charset="0"/>
              </a:rPr>
              <a:t>Simply change the data structure</a:t>
            </a:r>
          </a:p>
          <a:p>
            <a:pPr marL="687387" indent="-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latin typeface="Tw Cen MT" panose="020B0602020104020603" pitchFamily="34" charset="0"/>
              </a:rPr>
              <a:t>You don't have to retrieve the data yourself, you just have to shift it around</a:t>
            </a:r>
          </a:p>
          <a:p>
            <a:pPr marL="687387" indent="-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latin typeface="Tw Cen MT" panose="020B0602020104020603" pitchFamily="34" charset="0"/>
              </a:rPr>
              <a:t>Start with delivered layout: </a:t>
            </a:r>
            <a:r>
              <a:rPr lang="en-US" altLang="en-US" dirty="0">
                <a:solidFill>
                  <a:srgbClr val="FF0000"/>
                </a:solidFill>
                <a:latin typeface="Tw Cen MT" panose="020B0602020104020603" pitchFamily="34" charset="0"/>
              </a:rPr>
              <a:t>SSR_TRANSCRIPT</a:t>
            </a:r>
          </a:p>
          <a:p>
            <a:pPr marL="687387" indent="-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781" y="1237371"/>
            <a:ext cx="2686667" cy="52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7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Transcript table 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645155" cy="402336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en-US" b="1" dirty="0">
                <a:solidFill>
                  <a:srgbClr val="0000FF"/>
                </a:solidFill>
              </a:rPr>
              <a:t>select </a:t>
            </a:r>
            <a:r>
              <a:rPr lang="en-US" altLang="en-US" dirty="0"/>
              <a:t>RECNAME, RECDESCR,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en-US" dirty="0"/>
              <a:t>           DESCRLONG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en-US" b="1" dirty="0">
                <a:solidFill>
                  <a:srgbClr val="0000FF"/>
                </a:solidFill>
              </a:rPr>
              <a:t>from   </a:t>
            </a:r>
            <a:r>
              <a:rPr lang="en-US" altLang="en-US" dirty="0"/>
              <a:t>PSRECDEFN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en-US" b="1" dirty="0">
                <a:solidFill>
                  <a:srgbClr val="0000FF"/>
                </a:solidFill>
              </a:rPr>
              <a:t>where </a:t>
            </a:r>
            <a:r>
              <a:rPr lang="en-US" altLang="en-US" dirty="0"/>
              <a:t>RECNAME </a:t>
            </a:r>
            <a:r>
              <a:rPr lang="en-US" altLang="en-US" b="1" dirty="0">
                <a:solidFill>
                  <a:srgbClr val="0000FF"/>
                </a:solidFill>
              </a:rPr>
              <a:t>like </a:t>
            </a:r>
            <a:r>
              <a:rPr lang="en-US" altLang="en-US" dirty="0">
                <a:solidFill>
                  <a:srgbClr val="FF0000"/>
                </a:solidFill>
              </a:rPr>
              <a:t>'SSR_TSRSLT%'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en-US" b="1" dirty="0">
                <a:solidFill>
                  <a:srgbClr val="0000FF"/>
                </a:solidFill>
              </a:rPr>
              <a:t>order by </a:t>
            </a:r>
            <a:r>
              <a:rPr lang="en-US" altLang="en-US" dirty="0"/>
              <a:t>RECNAME;</a:t>
            </a:r>
          </a:p>
          <a:p>
            <a:pPr>
              <a:lnSpc>
                <a:spcPct val="100000"/>
              </a:lnSpc>
              <a:spcAft>
                <a:spcPts val="1425"/>
              </a:spcAft>
            </a:pPr>
            <a:endParaRPr lang="en-US" altLang="en-US" dirty="0">
              <a:latin typeface="Monospaced" pitchFamily="1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Oracle Technical Guide – “</a:t>
            </a:r>
            <a:r>
              <a:rPr lang="en-US" dirty="0"/>
              <a:t>Defining and Generating Transcripts”</a:t>
            </a:r>
          </a:p>
          <a:p>
            <a:pPr marL="230187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altLang="en-US" dirty="0" smtClean="0"/>
          </a:p>
          <a:p>
            <a:pPr marL="230187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altLang="en-US" dirty="0"/>
          </a:p>
          <a:p>
            <a:pPr marL="230187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183006"/>
              </p:ext>
            </p:extLst>
          </p:nvPr>
        </p:nvGraphicFramePr>
        <p:xfrm>
          <a:off x="4413251" y="1869731"/>
          <a:ext cx="4492754" cy="462946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206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721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58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SSR_TSRSLT_HDR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Header row  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795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SSR_TSRSLT_AWRD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Student Awards - Scholarships and Grants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8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SSR_TSRSLT_DEG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Student Degrees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795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SSR_TSRSLT_ENRL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Transcript Results student enrollment coursework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97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SSR_TSRSLT_RCP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transcript result record used for student personal data, print date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795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SSR_TSRSLT_PRGA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Academic Programs for transcript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275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SSR_TSRSLT_SVW1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Transcript results view used to sequence non-term related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795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SSR_TSRSLT_SVW2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Transcript results used to sequence term related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8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SSR_TSRSLT_TRM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Transcript results term record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6795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SSR_TSRSLT_TEXT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Transcript Result Table for transcript text location.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367108" y="1528099"/>
            <a:ext cx="197656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1425"/>
              </a:spcAft>
              <a:buSzPct val="45000"/>
            </a:pPr>
            <a:r>
              <a:rPr lang="en-US" altLang="en-US" dirty="0">
                <a:latin typeface="Tw Cen MT" panose="020B0602020104020603" pitchFamily="34" charset="0"/>
              </a:rPr>
              <a:t>KEY RESULT TABLES</a:t>
            </a:r>
          </a:p>
        </p:txBody>
      </p:sp>
    </p:spTree>
    <p:extLst>
      <p:ext uri="{BB962C8B-B14F-4D97-AF65-F5344CB8AC3E}">
        <p14:creationId xmlns:p14="http://schemas.microsoft.com/office/powerpoint/2010/main" val="236054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31371" y="152400"/>
            <a:ext cx="7289800" cy="1500187"/>
          </a:xfrm>
          <a:ln/>
        </p:spPr>
        <p:txBody>
          <a:bodyPr/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4400" dirty="0">
                <a:solidFill>
                  <a:srgbClr val="1A1A1A"/>
                </a:solidFill>
                <a:latin typeface="Tw Cen MT Condensed" panose="020B0606020104020203" pitchFamily="34" charset="0"/>
              </a:rPr>
              <a:t>Translating the XML File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56" y="1095841"/>
            <a:ext cx="2684318" cy="52287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9600" y="926586"/>
            <a:ext cx="4191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Header data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NON-term related data sequencing</a:t>
            </a: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Personal Information  </a:t>
            </a:r>
            <a:r>
              <a:rPr lang="en-US" sz="1200" dirty="0" smtClean="0">
                <a:latin typeface="+mn-lt"/>
              </a:rPr>
              <a:t>(</a:t>
            </a:r>
            <a:r>
              <a:rPr lang="en-US" sz="1200" dirty="0" err="1" smtClean="0">
                <a:latin typeface="+mn-lt"/>
              </a:rPr>
              <a:t>Emplid</a:t>
            </a:r>
            <a:r>
              <a:rPr lang="en-US" sz="1200" dirty="0" smtClean="0">
                <a:latin typeface="+mn-lt"/>
              </a:rPr>
              <a:t>, Name, Address, Print Date)</a:t>
            </a: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Recipient Data (“Send To”)</a:t>
            </a:r>
          </a:p>
          <a:p>
            <a:endParaRPr lang="en-US" sz="1600" dirty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Program Data</a:t>
            </a:r>
          </a:p>
          <a:p>
            <a:r>
              <a:rPr lang="en-US" sz="1600" dirty="0">
                <a:latin typeface="+mn-lt"/>
              </a:rPr>
              <a:t>	</a:t>
            </a:r>
            <a:r>
              <a:rPr lang="en-US" sz="1600" dirty="0" err="1" smtClean="0">
                <a:latin typeface="+mn-lt"/>
              </a:rPr>
              <a:t>Subrecords</a:t>
            </a:r>
            <a:r>
              <a:rPr lang="en-US" sz="1600" dirty="0" smtClean="0">
                <a:latin typeface="+mn-lt"/>
              </a:rPr>
              <a:t>: Plan, </a:t>
            </a:r>
            <a:r>
              <a:rPr lang="en-US" sz="1600" dirty="0" err="1" smtClean="0">
                <a:latin typeface="+mn-lt"/>
              </a:rPr>
              <a:t>Subplan</a:t>
            </a:r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Transfer Credits (Summary)</a:t>
            </a:r>
          </a:p>
          <a:p>
            <a:endParaRPr lang="en-US" sz="1600" dirty="0" smtClean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Awards</a:t>
            </a:r>
          </a:p>
          <a:p>
            <a:r>
              <a:rPr lang="en-US" sz="1600" dirty="0" smtClean="0">
                <a:latin typeface="+mn-lt"/>
              </a:rPr>
              <a:t>Milestones</a:t>
            </a:r>
          </a:p>
          <a:p>
            <a:r>
              <a:rPr lang="en-US" sz="1600" dirty="0" smtClean="0">
                <a:latin typeface="+mn-lt"/>
              </a:rPr>
              <a:t>Degrees</a:t>
            </a:r>
          </a:p>
          <a:p>
            <a:r>
              <a:rPr lang="en-US" sz="1600" dirty="0" smtClean="0">
                <a:latin typeface="+mn-lt"/>
              </a:rPr>
              <a:t>Thesis</a:t>
            </a:r>
          </a:p>
          <a:p>
            <a:r>
              <a:rPr lang="en-US" sz="1600" dirty="0" smtClean="0">
                <a:latin typeface="+mn-lt"/>
              </a:rPr>
              <a:t>Term Data</a:t>
            </a:r>
            <a:endParaRPr lang="en-US" dirty="0" smtClean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1894114" y="1141788"/>
            <a:ext cx="2584542" cy="153612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2057400" y="1524000"/>
            <a:ext cx="2362200" cy="1905000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2133600" y="2209800"/>
            <a:ext cx="2362200" cy="1752600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2046516" y="2667000"/>
            <a:ext cx="2449284" cy="1542691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2129518" y="3581400"/>
            <a:ext cx="2366282" cy="1113492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2100944" y="4458920"/>
            <a:ext cx="2377712" cy="446921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2129518" y="5298531"/>
            <a:ext cx="2290083" cy="77328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 flipH="1" flipV="1">
            <a:off x="2129518" y="5515952"/>
            <a:ext cx="2366283" cy="38320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2129518" y="5638333"/>
            <a:ext cx="2366282" cy="120437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 flipH="1" flipV="1">
            <a:off x="2129518" y="5775799"/>
            <a:ext cx="2366283" cy="209028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/>
          <p:nvPr/>
        </p:nvCxnSpPr>
        <p:spPr bwMode="auto">
          <a:xfrm flipH="1" flipV="1">
            <a:off x="2046516" y="5877807"/>
            <a:ext cx="2449285" cy="350080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Arrow Connector 37"/>
          <p:cNvCxnSpPr/>
          <p:nvPr/>
        </p:nvCxnSpPr>
        <p:spPr bwMode="auto">
          <a:xfrm flipH="1">
            <a:off x="2090060" y="4863528"/>
            <a:ext cx="393924" cy="259847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/>
          <p:nvPr/>
        </p:nvCxnSpPr>
        <p:spPr bwMode="auto">
          <a:xfrm flipH="1">
            <a:off x="2129518" y="4813341"/>
            <a:ext cx="395968" cy="444461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Arrow Connector 43"/>
          <p:cNvCxnSpPr/>
          <p:nvPr/>
        </p:nvCxnSpPr>
        <p:spPr bwMode="auto">
          <a:xfrm flipH="1">
            <a:off x="2100944" y="4836992"/>
            <a:ext cx="383040" cy="184462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</p:spTree>
    <p:extLst>
      <p:ext uri="{BB962C8B-B14F-4D97-AF65-F5344CB8AC3E}">
        <p14:creationId xmlns:p14="http://schemas.microsoft.com/office/powerpoint/2010/main" val="143085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058" y="746349"/>
            <a:ext cx="4076190" cy="228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12077"/>
            <a:ext cx="3457143" cy="4704762"/>
          </a:xfrm>
          <a:prstGeom prst="rect">
            <a:avLst/>
          </a:prstGeom>
        </p:spPr>
      </p:pic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31371" y="152400"/>
            <a:ext cx="7289800" cy="1500187"/>
          </a:xfrm>
          <a:ln/>
        </p:spPr>
        <p:txBody>
          <a:bodyPr/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8649" y="762252"/>
            <a:ext cx="4321951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Term data (from previous page) 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Term related data sequencing</a:t>
            </a: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	Academic Standing</a:t>
            </a:r>
          </a:p>
          <a:p>
            <a:r>
              <a:rPr lang="en-US" sz="1600" dirty="0" smtClean="0">
                <a:latin typeface="+mn-lt"/>
              </a:rPr>
              <a:t>	Term </a:t>
            </a:r>
            <a:r>
              <a:rPr lang="en-US" sz="1600" dirty="0" err="1" smtClean="0">
                <a:latin typeface="+mn-lt"/>
              </a:rPr>
              <a:t>Honours</a:t>
            </a:r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	Program Data</a:t>
            </a:r>
          </a:p>
          <a:p>
            <a:r>
              <a:rPr lang="en-US" sz="1600" dirty="0" smtClean="0">
                <a:latin typeface="+mn-lt"/>
              </a:rPr>
              <a:t>	</a:t>
            </a:r>
            <a:r>
              <a:rPr lang="en-US" sz="1600" dirty="0">
                <a:latin typeface="+mn-lt"/>
              </a:rPr>
              <a:t>	</a:t>
            </a:r>
            <a:r>
              <a:rPr lang="en-US" sz="1600" dirty="0" err="1" smtClean="0">
                <a:latin typeface="+mn-lt"/>
              </a:rPr>
              <a:t>Subrecords</a:t>
            </a:r>
            <a:r>
              <a:rPr lang="en-US" sz="1600" dirty="0" smtClean="0">
                <a:latin typeface="+mn-lt"/>
              </a:rPr>
              <a:t>: Plan, </a:t>
            </a:r>
            <a:r>
              <a:rPr lang="en-US" sz="1600" dirty="0" err="1" smtClean="0">
                <a:latin typeface="+mn-lt"/>
              </a:rPr>
              <a:t>Subplan</a:t>
            </a:r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	Term Statistics</a:t>
            </a:r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	Transfer Credits (Detail)</a:t>
            </a:r>
          </a:p>
          <a:p>
            <a:r>
              <a:rPr lang="en-US" sz="1600" dirty="0" smtClean="0">
                <a:latin typeface="+mn-lt"/>
              </a:rPr>
              <a:t>	</a:t>
            </a:r>
          </a:p>
          <a:p>
            <a:r>
              <a:rPr lang="en-US" sz="1600" dirty="0" smtClean="0">
                <a:latin typeface="+mn-lt"/>
              </a:rPr>
              <a:t>	Enrolment Details</a:t>
            </a:r>
            <a:endParaRPr lang="en-US" sz="1600" dirty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	             Course Attributes</a:t>
            </a:r>
          </a:p>
          <a:p>
            <a:r>
              <a:rPr lang="en-US" sz="1600" dirty="0" smtClean="0">
                <a:latin typeface="+mn-lt"/>
              </a:rPr>
              <a:t>	             Class Instructors</a:t>
            </a:r>
          </a:p>
          <a:p>
            <a:r>
              <a:rPr lang="en-US" sz="1600" dirty="0" smtClean="0">
                <a:latin typeface="+mn-lt"/>
              </a:rPr>
              <a:t>	             Class Notes</a:t>
            </a:r>
          </a:p>
          <a:p>
            <a:r>
              <a:rPr lang="en-US" sz="1600" dirty="0" smtClean="0">
                <a:latin typeface="+mn-lt"/>
              </a:rPr>
              <a:t>	               Class Topics</a:t>
            </a:r>
          </a:p>
          <a:p>
            <a:endParaRPr lang="en-US" sz="8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     Transcript Text</a:t>
            </a:r>
          </a:p>
          <a:p>
            <a:r>
              <a:rPr lang="en-US" sz="1600" dirty="0" smtClean="0">
                <a:latin typeface="+mn-lt"/>
              </a:rPr>
              <a:t>     Historical Enrolment</a:t>
            </a:r>
            <a:endParaRPr lang="en-US" dirty="0" smtClean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1600201" y="864344"/>
            <a:ext cx="2688448" cy="110576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1981201" y="1371600"/>
            <a:ext cx="2307448" cy="56367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2110492" y="1941534"/>
            <a:ext cx="3037705" cy="327052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2283960" y="2167003"/>
            <a:ext cx="2939557" cy="246051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2185772" y="2413054"/>
            <a:ext cx="3037745" cy="175198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2185773" y="3138635"/>
            <a:ext cx="3037744" cy="15794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/>
          <p:nvPr/>
        </p:nvCxnSpPr>
        <p:spPr bwMode="auto">
          <a:xfrm flipH="1">
            <a:off x="2157956" y="3154429"/>
            <a:ext cx="316969" cy="306392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83" y="5105400"/>
            <a:ext cx="3847619" cy="147619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 bwMode="auto">
          <a:xfrm flipH="1">
            <a:off x="2157957" y="3651567"/>
            <a:ext cx="3065560" cy="135947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2312398" y="5105400"/>
            <a:ext cx="3499679" cy="251668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flipH="1">
            <a:off x="2283960" y="5854273"/>
            <a:ext cx="3766111" cy="200712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828800" y="6243449"/>
            <a:ext cx="2654630" cy="0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/>
          <p:nvPr/>
        </p:nvCxnSpPr>
        <p:spPr bwMode="auto">
          <a:xfrm flipH="1" flipV="1">
            <a:off x="1790701" y="6399067"/>
            <a:ext cx="2676524" cy="19780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Arrow Connector 43"/>
          <p:cNvCxnSpPr/>
          <p:nvPr/>
        </p:nvCxnSpPr>
        <p:spPr bwMode="auto">
          <a:xfrm flipH="1">
            <a:off x="2157956" y="3165427"/>
            <a:ext cx="308882" cy="486140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Arrow Connector 37"/>
          <p:cNvCxnSpPr/>
          <p:nvPr/>
        </p:nvCxnSpPr>
        <p:spPr bwMode="auto">
          <a:xfrm flipH="1">
            <a:off x="2129519" y="3169920"/>
            <a:ext cx="317590" cy="145381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/>
          <p:nvPr/>
        </p:nvCxnSpPr>
        <p:spPr bwMode="auto">
          <a:xfrm flipH="1">
            <a:off x="2185773" y="2906038"/>
            <a:ext cx="3037744" cy="33627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Arrow Connector 46"/>
          <p:cNvCxnSpPr/>
          <p:nvPr/>
        </p:nvCxnSpPr>
        <p:spPr bwMode="auto">
          <a:xfrm flipH="1">
            <a:off x="2312398" y="5353815"/>
            <a:ext cx="3499679" cy="159830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Arrow Connector 48"/>
          <p:cNvCxnSpPr/>
          <p:nvPr/>
        </p:nvCxnSpPr>
        <p:spPr bwMode="auto">
          <a:xfrm flipH="1">
            <a:off x="2314576" y="5587051"/>
            <a:ext cx="3497501" cy="126981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</p:spTree>
    <p:extLst>
      <p:ext uri="{BB962C8B-B14F-4D97-AF65-F5344CB8AC3E}">
        <p14:creationId xmlns:p14="http://schemas.microsoft.com/office/powerpoint/2010/main" val="41479917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Delivered report </a:t>
            </a:r>
            <a:br>
              <a:rPr lang="en-US" dirty="0" smtClean="0"/>
            </a:br>
            <a:r>
              <a:rPr lang="en-US" dirty="0" smtClean="0"/>
              <a:t>template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SSR_TSRPT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7 pages (!)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Extensive use of sub-template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smtClean="0"/>
              <a:t>Hidden code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/>
              <a:t>..\..\..\FIELD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/>
              <a:t>IF...END IF, FOR...END </a:t>
            </a:r>
            <a:r>
              <a:rPr lang="en-US" altLang="en-US" dirty="0" smtClean="0"/>
              <a:t>FOR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/>
              <a:t>Calculations: &lt;?UNT_TRNSFR +TRF_TAKEN_GPA +TRF_TAKEN_NOGPA?&gt;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/>
              <a:t>&lt;</a:t>
            </a:r>
            <a:r>
              <a:rPr lang="en-US" altLang="en-US" dirty="0" err="1"/>
              <a:t>xsl:for-each</a:t>
            </a:r>
            <a:r>
              <a:rPr lang="en-US" altLang="en-US" dirty="0"/>
              <a:t> select="../../../G_SSR_TSRSLT_TEXT[RELATIVE_POSITION='B'][PRINT_LOC='ST'][STRM=$term]"&gt;&lt;?TRANSCRIPT_TEXT?&gt;&lt;/</a:t>
            </a:r>
            <a:r>
              <a:rPr lang="en-US" altLang="en-US" dirty="0" err="1"/>
              <a:t>xsl:for-each</a:t>
            </a:r>
            <a:r>
              <a:rPr lang="en-US" altLang="en-US" dirty="0"/>
              <a:t>&gt;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829" y="886378"/>
            <a:ext cx="4980171" cy="30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829" y="3096178"/>
            <a:ext cx="4956222" cy="27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0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>
            <a:normAutofit/>
          </a:bodyPr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Delivered report template – </a:t>
            </a:r>
            <a:b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</a:br>
            <a: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Field browser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0" y="1744037"/>
            <a:ext cx="7240000" cy="4726667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</p:spTree>
    <p:extLst>
      <p:ext uri="{BB962C8B-B14F-4D97-AF65-F5344CB8AC3E}">
        <p14:creationId xmlns:p14="http://schemas.microsoft.com/office/powerpoint/2010/main" val="2195045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Delivered report template – result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867" y="1531333"/>
            <a:ext cx="4146666" cy="53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649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Delivered report template – </a:t>
            </a:r>
            <a:b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</a:br>
            <a: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split career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3" y="1825668"/>
            <a:ext cx="4754286" cy="3870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155" y="3427389"/>
            <a:ext cx="5083809" cy="298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361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7551" y="2517733"/>
            <a:ext cx="66638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solidFill>
                  <a:srgbClr val="1A1A1A"/>
                </a:solidFill>
                <a:latin typeface="Tw Cen MT Condensed" panose="020B0606020104020203" pitchFamily="34" charset="0"/>
              </a:rPr>
              <a:t>So if even a developer struggles with the delivered template, how can we expect an end-user to easily modify the layout?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021224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95111"/>
            <a:ext cx="9144000" cy="1784525"/>
          </a:xfrm>
          <a:prstGeom prst="rect">
            <a:avLst/>
          </a:prstGeom>
          <a:solidFill>
            <a:srgbClr val="B404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presenter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Juliana Hui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1446168"/>
          </a:xfrm>
        </p:spPr>
        <p:txBody>
          <a:bodyPr/>
          <a:lstStyle/>
          <a:p>
            <a:r>
              <a:rPr lang="en-US" dirty="0" smtClean="0"/>
              <a:t>Technical Team Lead</a:t>
            </a:r>
            <a:endParaRPr lang="en-US" dirty="0"/>
          </a:p>
          <a:p>
            <a:r>
              <a:rPr lang="en-US" dirty="0" smtClean="0"/>
              <a:t>Simon Fraser University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14461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768096" y="4413956"/>
            <a:ext cx="3566160" cy="144616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PeopleSoft professional since 1997</a:t>
            </a:r>
          </a:p>
          <a:p>
            <a:r>
              <a:rPr lang="en-US" sz="1600" dirty="0" smtClean="0"/>
              <a:t>Experience in HR/Payroll and Campus Solutions</a:t>
            </a:r>
            <a:endParaRPr lang="en-US" sz="1600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491990" y="4413956"/>
            <a:ext cx="3566160" cy="144616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/>
            <a:endParaRPr lang="en-US" sz="8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</p:spTree>
    <p:extLst>
      <p:ext uri="{BB962C8B-B14F-4D97-AF65-F5344CB8AC3E}">
        <p14:creationId xmlns:p14="http://schemas.microsoft.com/office/powerpoint/2010/main" val="82927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7290054" cy="4023360"/>
          </a:xfrm>
        </p:spPr>
        <p:txBody>
          <a:bodyPr>
            <a:normAutofit/>
          </a:bodyPr>
          <a:lstStyle/>
          <a:p>
            <a:pPr marL="230187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6" name="Picture 11" descr="C:\Users\nmayer\AppData\Local\Temp\SNAGHTML2947b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14" y="76200"/>
            <a:ext cx="5191052" cy="670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37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Process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Design transcript layout</a:t>
            </a:r>
          </a:p>
          <a:p>
            <a:pPr marL="630936" lvl="1" indent="-457200">
              <a:buFont typeface="Wingdings" panose="05000000000000000000" pitchFamily="2" charset="2"/>
              <a:buChar char="§"/>
            </a:pPr>
            <a:r>
              <a:rPr lang="en-US" dirty="0" smtClean="0"/>
              <a:t>Start from delivered to see types of data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Design data structure</a:t>
            </a:r>
          </a:p>
          <a:p>
            <a:pPr marL="630936" lvl="1" indent="-457200">
              <a:buFont typeface="Wingdings" panose="05000000000000000000" pitchFamily="2" charset="2"/>
              <a:buChar char="§"/>
            </a:pPr>
            <a:r>
              <a:rPr lang="en-US" dirty="0" smtClean="0"/>
              <a:t>Map from new layout to a new data 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Get new data into new records</a:t>
            </a:r>
          </a:p>
          <a:p>
            <a:pPr marL="630936" lvl="1" indent="-457200">
              <a:buFont typeface="Wingdings" panose="05000000000000000000" pitchFamily="2" charset="2"/>
              <a:buChar char="§"/>
            </a:pPr>
            <a:r>
              <a:rPr lang="en-US" dirty="0" smtClean="0"/>
              <a:t>Technical-build views, write App Engine steps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Extract according to new file structure</a:t>
            </a:r>
          </a:p>
          <a:p>
            <a:pPr marL="630936" lvl="1" indent="-457200">
              <a:buFont typeface="Wingdings" panose="05000000000000000000" pitchFamily="2" charset="2"/>
              <a:buChar char="§"/>
            </a:pPr>
            <a:r>
              <a:rPr lang="en-US" dirty="0" smtClean="0"/>
              <a:t>Use delivered records wherever possible</a:t>
            </a:r>
          </a:p>
          <a:p>
            <a:pPr marL="630936" lvl="1" indent="-457200">
              <a:buFont typeface="Wingdings" panose="05000000000000000000" pitchFamily="2" charset="2"/>
              <a:buChar char="§"/>
            </a:pPr>
            <a:r>
              <a:rPr lang="en-US" dirty="0" smtClean="0"/>
              <a:t>Add new records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Use XML File to update report template</a:t>
            </a:r>
          </a:p>
          <a:p>
            <a:pPr marL="630936" lvl="1" indent="-457200">
              <a:buFont typeface="Wingdings" panose="05000000000000000000" pitchFamily="2" charset="2"/>
              <a:buChar char="§"/>
            </a:pPr>
            <a:r>
              <a:rPr lang="en-US" dirty="0" smtClean="0"/>
              <a:t>Start from delivered or create new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</p:spTree>
    <p:extLst>
      <p:ext uri="{BB962C8B-B14F-4D97-AF65-F5344CB8AC3E}">
        <p14:creationId xmlns:p14="http://schemas.microsoft.com/office/powerpoint/2010/main" val="161441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4400" dirty="0">
                <a:solidFill>
                  <a:srgbClr val="1A1A1A"/>
                </a:solidFill>
                <a:latin typeface="Tw Cen MT Condensed" panose="020B0606020104020203" pitchFamily="34" charset="0"/>
              </a:rPr>
              <a:t>Mapping the Structure</a:t>
            </a: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4724400" y="1515648"/>
            <a:ext cx="4267200" cy="497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spcAft>
                <a:spcPts val="0"/>
              </a:spcAft>
            </a:pPr>
            <a:r>
              <a:rPr lang="en-US" altLang="en-US" sz="1600" dirty="0" smtClean="0">
                <a:latin typeface="+mn-lt"/>
              </a:rPr>
              <a:t>Header Information (not shown)</a:t>
            </a: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endParaRPr lang="en-US" altLang="en-US" sz="1600" dirty="0" smtClean="0">
              <a:latin typeface="+mn-lt"/>
            </a:endParaRP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r>
              <a:rPr lang="en-US" altLang="en-US" sz="1600" dirty="0" smtClean="0">
                <a:latin typeface="+mn-lt"/>
              </a:rPr>
              <a:t>Recipient Data</a:t>
            </a: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endParaRPr lang="en-US" altLang="en-US" sz="1600" dirty="0">
              <a:latin typeface="+mn-lt"/>
            </a:endParaRP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r>
              <a:rPr lang="en-US" altLang="en-US" sz="1600" dirty="0" smtClean="0">
                <a:latin typeface="+mn-lt"/>
              </a:rPr>
              <a:t>Personal Information</a:t>
            </a: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endParaRPr lang="en-US" altLang="en-US" sz="1600" dirty="0" smtClean="0">
              <a:latin typeface="+mn-lt"/>
            </a:endParaRP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r>
              <a:rPr lang="en-US" altLang="en-US" sz="1600" dirty="0" smtClean="0">
                <a:latin typeface="+mn-lt"/>
              </a:rPr>
              <a:t>Degrees Data</a:t>
            </a: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endParaRPr lang="en-US" altLang="en-US" sz="1600" dirty="0" smtClean="0">
              <a:solidFill>
                <a:srgbClr val="FF0000"/>
              </a:solidFill>
              <a:latin typeface="+mn-lt"/>
            </a:endParaRP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r>
              <a:rPr lang="en-US" altLang="en-US" sz="1600" dirty="0" smtClean="0">
                <a:solidFill>
                  <a:srgbClr val="FF0000"/>
                </a:solidFill>
                <a:latin typeface="+mn-lt"/>
              </a:rPr>
              <a:t>Career Information</a:t>
            </a: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r>
              <a:rPr lang="en-US" altLang="en-US" sz="1600" dirty="0" smtClean="0">
                <a:latin typeface="+mn-lt"/>
              </a:rPr>
              <a:t>	Transfer Credits (Detail)</a:t>
            </a: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endParaRPr lang="en-US" altLang="en-US" sz="1600" dirty="0" smtClean="0">
              <a:latin typeface="+mn-lt"/>
            </a:endParaRP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r>
              <a:rPr lang="en-US" altLang="en-US" sz="1600" dirty="0" smtClean="0">
                <a:latin typeface="+mn-lt"/>
              </a:rPr>
              <a:t>	</a:t>
            </a:r>
            <a:r>
              <a:rPr lang="en-US" altLang="en-US" sz="1600" dirty="0" smtClean="0">
                <a:solidFill>
                  <a:srgbClr val="FF0000"/>
                </a:solidFill>
                <a:latin typeface="+mn-lt"/>
              </a:rPr>
              <a:t>Term</a:t>
            </a:r>
            <a:r>
              <a:rPr lang="en-US" altLang="en-US" sz="1600" dirty="0" smtClean="0">
                <a:latin typeface="+mn-lt"/>
              </a:rPr>
              <a:t> + Program Data</a:t>
            </a: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r>
              <a:rPr lang="en-US" altLang="en-US" sz="1600" dirty="0" smtClean="0">
                <a:latin typeface="+mn-lt"/>
              </a:rPr>
              <a:t>		Enrolment Data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600" dirty="0">
                <a:latin typeface="+mn-lt"/>
              </a:rPr>
              <a:t>		</a:t>
            </a:r>
            <a:r>
              <a:rPr lang="en-US" sz="1600" dirty="0" smtClean="0">
                <a:latin typeface="+mn-lt"/>
              </a:rPr>
              <a:t>	Course </a:t>
            </a:r>
            <a:r>
              <a:rPr lang="en-US" sz="1600" dirty="0">
                <a:latin typeface="+mn-lt"/>
              </a:rPr>
              <a:t>Attributes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600" dirty="0">
                <a:latin typeface="+mn-lt"/>
              </a:rPr>
              <a:t>		</a:t>
            </a:r>
            <a:r>
              <a:rPr lang="en-US" sz="1600" dirty="0" smtClean="0">
                <a:latin typeface="+mn-lt"/>
              </a:rPr>
              <a:t>	Class </a:t>
            </a:r>
            <a:r>
              <a:rPr lang="en-US" sz="1600" dirty="0">
                <a:latin typeface="+mn-lt"/>
              </a:rPr>
              <a:t>Instructors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600" dirty="0">
                <a:latin typeface="+mn-lt"/>
              </a:rPr>
              <a:t>		</a:t>
            </a:r>
            <a:r>
              <a:rPr lang="en-US" sz="1600" dirty="0" smtClean="0">
                <a:latin typeface="+mn-lt"/>
              </a:rPr>
              <a:t>	Class </a:t>
            </a:r>
            <a:r>
              <a:rPr lang="en-US" sz="1600" dirty="0">
                <a:latin typeface="+mn-lt"/>
              </a:rPr>
              <a:t>Notes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600" dirty="0">
                <a:latin typeface="+mn-lt"/>
              </a:rPr>
              <a:t>		</a:t>
            </a:r>
            <a:r>
              <a:rPr lang="en-US" sz="1600" dirty="0" smtClean="0">
                <a:latin typeface="+mn-lt"/>
              </a:rPr>
              <a:t>	Class </a:t>
            </a:r>
            <a:r>
              <a:rPr lang="en-US" sz="1600" dirty="0">
                <a:latin typeface="+mn-lt"/>
              </a:rPr>
              <a:t>Topics</a:t>
            </a: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endParaRPr lang="en-US" altLang="en-US" sz="1600" dirty="0" smtClean="0">
              <a:latin typeface="+mn-lt"/>
            </a:endParaRP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r>
              <a:rPr lang="en-US" altLang="en-US" sz="1600" dirty="0" smtClean="0">
                <a:latin typeface="+mn-lt"/>
              </a:rPr>
              <a:t>		Term Statistics</a:t>
            </a: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r>
              <a:rPr lang="en-US" altLang="en-US" sz="1600" dirty="0" smtClean="0">
                <a:latin typeface="+mn-lt"/>
              </a:rPr>
              <a:t>		Academic Standing</a:t>
            </a:r>
            <a:endParaRPr lang="en-US" altLang="en-US" sz="16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15648"/>
            <a:ext cx="3476190" cy="4724513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</p:spTree>
    <p:extLst>
      <p:ext uri="{BB962C8B-B14F-4D97-AF65-F5344CB8AC3E}">
        <p14:creationId xmlns:p14="http://schemas.microsoft.com/office/powerpoint/2010/main" val="13564535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4400" dirty="0">
                <a:solidFill>
                  <a:srgbClr val="1A1A1A"/>
                </a:solidFill>
                <a:latin typeface="Tw Cen MT Condensed" panose="020B0606020104020203" pitchFamily="34" charset="0"/>
              </a:rPr>
              <a:t>Mapping the </a:t>
            </a:r>
            <a: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Structure (2)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5410200" y="1622120"/>
            <a:ext cx="3352800" cy="468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spcAft>
                <a:spcPts val="0"/>
              </a:spcAft>
            </a:pPr>
            <a:r>
              <a:rPr lang="en-US" altLang="en-US" sz="1100" dirty="0" smtClean="0">
                <a:latin typeface="Calibri" panose="020F0502020204030204" pitchFamily="34" charset="0"/>
              </a:rPr>
              <a:t>	</a:t>
            </a:r>
            <a:r>
              <a:rPr lang="en-US" altLang="en-US" sz="1600" dirty="0" smtClean="0">
                <a:latin typeface="+mn-lt"/>
              </a:rPr>
              <a:t>Milestones Data</a:t>
            </a: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endParaRPr lang="en-US" altLang="en-US" sz="1600" dirty="0">
              <a:latin typeface="+mn-lt"/>
            </a:endParaRP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endParaRPr lang="en-US" altLang="en-US" sz="1600" dirty="0" smtClean="0">
              <a:latin typeface="+mn-lt"/>
            </a:endParaRP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endParaRPr lang="en-US" altLang="en-US" sz="1600" dirty="0">
              <a:solidFill>
                <a:srgbClr val="FF0000"/>
              </a:solidFill>
              <a:latin typeface="+mn-lt"/>
            </a:endParaRP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endParaRPr lang="en-US" altLang="en-US" sz="1600" dirty="0" smtClean="0">
              <a:solidFill>
                <a:srgbClr val="FF0000"/>
              </a:solidFill>
              <a:latin typeface="+mn-lt"/>
            </a:endParaRP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r>
              <a:rPr lang="en-US" altLang="en-US" sz="1600" dirty="0" smtClean="0">
                <a:solidFill>
                  <a:srgbClr val="FF0000"/>
                </a:solidFill>
                <a:latin typeface="+mn-lt"/>
              </a:rPr>
              <a:t>End of Career</a:t>
            </a: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endParaRPr lang="en-US" altLang="en-US" sz="1600" dirty="0" smtClean="0">
              <a:latin typeface="+mn-lt"/>
            </a:endParaRP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r>
              <a:rPr lang="en-US" altLang="en-US" sz="1600" dirty="0" smtClean="0">
                <a:latin typeface="+mn-lt"/>
              </a:rPr>
              <a:t>Awards Data  </a:t>
            </a:r>
            <a:r>
              <a:rPr lang="en-US" altLang="en-US" sz="1600" dirty="0" smtClean="0">
                <a:solidFill>
                  <a:srgbClr val="FF0000"/>
                </a:solidFill>
                <a:latin typeface="+mn-lt"/>
              </a:rPr>
              <a:t>(Medals, Prizes)</a:t>
            </a: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r>
              <a:rPr lang="en-US" altLang="en-US" sz="1600" dirty="0" smtClean="0">
                <a:solidFill>
                  <a:schemeClr val="tx1"/>
                </a:solidFill>
                <a:latin typeface="+mn-lt"/>
              </a:rPr>
              <a:t>	Group by Career</a:t>
            </a: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r>
              <a:rPr lang="en-US" altLang="en-US" sz="1600" dirty="0">
                <a:solidFill>
                  <a:schemeClr val="tx1"/>
                </a:solidFill>
                <a:latin typeface="+mn-lt"/>
              </a:rPr>
              <a:t>	</a:t>
            </a:r>
            <a:r>
              <a:rPr lang="en-US" altLang="en-US" sz="1600" dirty="0" smtClean="0">
                <a:solidFill>
                  <a:schemeClr val="tx1"/>
                </a:solidFill>
                <a:latin typeface="+mn-lt"/>
              </a:rPr>
              <a:t>	Group by Term</a:t>
            </a:r>
          </a:p>
          <a:p>
            <a:pPr hangingPunct="1">
              <a:lnSpc>
                <a:spcPct val="100000"/>
              </a:lnSpc>
              <a:spcAft>
                <a:spcPts val="0"/>
              </a:spcAft>
            </a:pPr>
            <a:endParaRPr lang="en-US" altLang="en-US" sz="1600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22120"/>
            <a:ext cx="4485714" cy="493333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</p:spTree>
    <p:extLst>
      <p:ext uri="{BB962C8B-B14F-4D97-AF65-F5344CB8AC3E}">
        <p14:creationId xmlns:p14="http://schemas.microsoft.com/office/powerpoint/2010/main" val="26075669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Modify the data (XML) structure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1" y="1744123"/>
            <a:ext cx="2279619" cy="498019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592515" y="1586059"/>
            <a:ext cx="4038600" cy="473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sz="1600" dirty="0">
                <a:latin typeface="+mn-lt"/>
              </a:rPr>
              <a:t>Header data</a:t>
            </a:r>
          </a:p>
          <a:p>
            <a:endParaRPr lang="en-US" sz="1600" dirty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NON-term </a:t>
            </a:r>
            <a:r>
              <a:rPr lang="en-US" sz="1600" dirty="0">
                <a:latin typeface="+mn-lt"/>
              </a:rPr>
              <a:t>related data sequencing</a:t>
            </a:r>
          </a:p>
          <a:p>
            <a:r>
              <a:rPr lang="en-US" sz="1600" dirty="0" smtClean="0">
                <a:latin typeface="+mn-lt"/>
              </a:rPr>
              <a:t>Personal </a:t>
            </a:r>
            <a:r>
              <a:rPr lang="en-US" sz="1600" dirty="0">
                <a:latin typeface="+mn-lt"/>
              </a:rPr>
              <a:t>Information  </a:t>
            </a:r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Recipient </a:t>
            </a:r>
            <a:r>
              <a:rPr lang="en-US" sz="1600" dirty="0">
                <a:latin typeface="+mn-lt"/>
              </a:rPr>
              <a:t>Data (“Send To”)</a:t>
            </a:r>
          </a:p>
          <a:p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Degrees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(moved higher)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NEW LEVEL – Academic Career data</a:t>
            </a:r>
            <a:endParaRPr lang="en-US" sz="1600" dirty="0" smtClean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Program </a:t>
            </a:r>
            <a:r>
              <a:rPr lang="en-US" sz="1600" dirty="0">
                <a:latin typeface="+mn-lt"/>
              </a:rPr>
              <a:t>Data</a:t>
            </a:r>
          </a:p>
          <a:p>
            <a:r>
              <a:rPr lang="en-US" sz="1600" dirty="0">
                <a:latin typeface="+mn-lt"/>
              </a:rPr>
              <a:t>	</a:t>
            </a:r>
            <a:r>
              <a:rPr lang="en-US" sz="1600" dirty="0" err="1">
                <a:latin typeface="+mn-lt"/>
              </a:rPr>
              <a:t>Subrecords</a:t>
            </a:r>
            <a:r>
              <a:rPr lang="en-US" sz="1600" dirty="0">
                <a:latin typeface="+mn-lt"/>
              </a:rPr>
              <a:t>: Plan, </a:t>
            </a:r>
            <a:r>
              <a:rPr lang="en-US" sz="1600" dirty="0" err="1" smtClean="0">
                <a:latin typeface="+mn-lt"/>
              </a:rPr>
              <a:t>Subplan</a:t>
            </a:r>
            <a:endParaRPr lang="en-US" sz="16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8349" y="1401393"/>
            <a:ext cx="2044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1A1A1A"/>
                </a:solidFill>
                <a:latin typeface="Tw Cen MT Condensed" panose="020B0606020104020203" pitchFamily="34" charset="0"/>
              </a:rPr>
              <a:t>Reuse as much as possible!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3155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Modify the data (XML) structure (2)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3" name="Rectangle 2"/>
          <p:cNvSpPr/>
          <p:nvPr/>
        </p:nvSpPr>
        <p:spPr>
          <a:xfrm>
            <a:off x="885860" y="1403766"/>
            <a:ext cx="2044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1A1A1A"/>
                </a:solidFill>
                <a:latin typeface="Tw Cen MT Condensed" panose="020B0606020104020203" pitchFamily="34" charset="0"/>
              </a:rPr>
              <a:t>Reuse as much as possible!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1" y="1518654"/>
            <a:ext cx="3104191" cy="2539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4020124"/>
            <a:ext cx="3543047" cy="2700797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317808" y="1449466"/>
            <a:ext cx="3733800" cy="518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NEW LEVEL – Academic Career data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Program </a:t>
            </a:r>
            <a:r>
              <a:rPr lang="en-US" sz="1600" dirty="0">
                <a:latin typeface="+mn-lt"/>
              </a:rPr>
              <a:t>Data</a:t>
            </a:r>
          </a:p>
          <a:p>
            <a:r>
              <a:rPr lang="en-US" sz="1600" dirty="0" smtClean="0">
                <a:latin typeface="+mn-lt"/>
              </a:rPr>
              <a:t>Transfer </a:t>
            </a:r>
            <a:r>
              <a:rPr lang="en-US" sz="1600" dirty="0">
                <a:latin typeface="+mn-lt"/>
              </a:rPr>
              <a:t>Credits (Summary</a:t>
            </a:r>
            <a:r>
              <a:rPr lang="en-US" sz="1600" dirty="0" smtClean="0">
                <a:latin typeface="+mn-lt"/>
              </a:rPr>
              <a:t>)</a:t>
            </a:r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Milestones</a:t>
            </a:r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Thesis</a:t>
            </a:r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Term Data</a:t>
            </a:r>
          </a:p>
          <a:p>
            <a:endParaRPr lang="en-US" sz="1600" dirty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Term </a:t>
            </a:r>
            <a:r>
              <a:rPr lang="en-US" sz="1600" dirty="0">
                <a:latin typeface="+mn-lt"/>
              </a:rPr>
              <a:t>related data sequencing</a:t>
            </a: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>
                <a:latin typeface="+mn-lt"/>
              </a:rPr>
              <a:t>	Academic Standing</a:t>
            </a:r>
          </a:p>
          <a:p>
            <a:r>
              <a:rPr lang="en-US" sz="1600" dirty="0">
                <a:latin typeface="+mn-lt"/>
              </a:rPr>
              <a:t>	Term </a:t>
            </a:r>
            <a:r>
              <a:rPr lang="en-US" sz="1600" dirty="0" err="1">
                <a:latin typeface="+mn-lt"/>
              </a:rPr>
              <a:t>Honours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	Program Data</a:t>
            </a:r>
          </a:p>
          <a:p>
            <a:r>
              <a:rPr lang="en-US" sz="1600" dirty="0">
                <a:latin typeface="+mn-lt"/>
              </a:rPr>
              <a:t>		</a:t>
            </a:r>
            <a:r>
              <a:rPr lang="en-US" sz="1600" dirty="0" err="1">
                <a:latin typeface="+mn-lt"/>
              </a:rPr>
              <a:t>Subrecords</a:t>
            </a:r>
            <a:r>
              <a:rPr lang="en-US" sz="1600" dirty="0">
                <a:latin typeface="+mn-lt"/>
              </a:rPr>
              <a:t>: Plan, </a:t>
            </a:r>
            <a:r>
              <a:rPr lang="en-US" sz="1600" dirty="0" err="1">
                <a:latin typeface="+mn-lt"/>
              </a:rPr>
              <a:t>Subplan</a:t>
            </a: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	Term Statistics</a:t>
            </a:r>
          </a:p>
          <a:p>
            <a:r>
              <a:rPr lang="en-US" sz="1600" dirty="0">
                <a:latin typeface="+mn-lt"/>
              </a:rPr>
              <a:t>	Transfer Credits (Detail)</a:t>
            </a:r>
          </a:p>
          <a:p>
            <a:r>
              <a:rPr lang="en-US" sz="1600" dirty="0">
                <a:latin typeface="+mn-lt"/>
              </a:rPr>
              <a:t>	</a:t>
            </a:r>
          </a:p>
          <a:p>
            <a:r>
              <a:rPr lang="en-US" sz="1600" dirty="0">
                <a:latin typeface="+mn-lt"/>
              </a:rPr>
              <a:t>	Enrolment </a:t>
            </a:r>
            <a:r>
              <a:rPr lang="en-US" sz="1600" dirty="0" smtClean="0">
                <a:latin typeface="+mn-lt"/>
              </a:rPr>
              <a:t>Details, </a:t>
            </a:r>
            <a:r>
              <a:rPr lang="en-US" sz="1600" dirty="0" err="1" smtClean="0">
                <a:latin typeface="+mn-lt"/>
              </a:rPr>
              <a:t>etc</a:t>
            </a:r>
            <a:endParaRPr lang="en-US" sz="1600" dirty="0">
              <a:latin typeface="+mn-lt"/>
            </a:endParaRPr>
          </a:p>
          <a:p>
            <a:pPr marL="107950" indent="0" hangingPunct="1">
              <a:lnSpc>
                <a:spcPct val="90000"/>
              </a:lnSpc>
              <a:spcAft>
                <a:spcPts val="1425"/>
              </a:spcAft>
              <a:buSzPct val="45000"/>
            </a:pPr>
            <a:endParaRPr lang="en-US" altLang="en-US" sz="1600" dirty="0" smtClean="0">
              <a:latin typeface="+mn-lt"/>
            </a:endParaRPr>
          </a:p>
          <a:p>
            <a:pPr marL="107950" indent="0" hangingPunct="1">
              <a:lnSpc>
                <a:spcPct val="90000"/>
              </a:lnSpc>
              <a:spcAft>
                <a:spcPts val="1425"/>
              </a:spcAft>
              <a:buSzPct val="45000"/>
            </a:pPr>
            <a:endParaRPr lang="en-US" altLang="en-US" sz="1200" dirty="0">
              <a:latin typeface="+mn-lt"/>
            </a:endParaRPr>
          </a:p>
          <a:p>
            <a:pPr marL="107950" indent="0" hangingPunct="1">
              <a:lnSpc>
                <a:spcPct val="90000"/>
              </a:lnSpc>
              <a:spcAft>
                <a:spcPts val="1425"/>
              </a:spcAft>
              <a:buSzPct val="45000"/>
            </a:pPr>
            <a:endParaRPr lang="en-US" alt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52080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Modify the data (XML) structure (3)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809" y="1471801"/>
            <a:ext cx="3123809" cy="8761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2467524"/>
            <a:ext cx="4009524" cy="43904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32200" y="1531496"/>
            <a:ext cx="4572000" cy="545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    </a:t>
            </a:r>
            <a:r>
              <a:rPr lang="en-US" sz="1600" dirty="0" smtClean="0"/>
              <a:t>Enrolment </a:t>
            </a:r>
            <a:r>
              <a:rPr lang="en-US" sz="1600" dirty="0"/>
              <a:t>Details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 smtClean="0"/>
              <a:t>     </a:t>
            </a:r>
            <a:r>
              <a:rPr lang="en-US" sz="1600" dirty="0" smtClean="0">
                <a:solidFill>
                  <a:srgbClr val="FF0000"/>
                </a:solidFill>
              </a:rPr>
              <a:t>New </a:t>
            </a:r>
            <a:r>
              <a:rPr lang="en-US" sz="1600" dirty="0">
                <a:solidFill>
                  <a:srgbClr val="FF0000"/>
                </a:solidFill>
              </a:rPr>
              <a:t>custom fields – Enrolment </a:t>
            </a:r>
            <a:r>
              <a:rPr lang="en-US" sz="1600" dirty="0" smtClean="0">
                <a:solidFill>
                  <a:srgbClr val="FF0000"/>
                </a:solidFill>
              </a:rPr>
              <a:t>Total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                                – </a:t>
            </a:r>
            <a:r>
              <a:rPr lang="en-US" sz="1600" dirty="0">
                <a:solidFill>
                  <a:srgbClr val="FF0000"/>
                </a:solidFill>
              </a:rPr>
              <a:t>Class Average </a:t>
            </a:r>
          </a:p>
          <a:p>
            <a:r>
              <a:rPr lang="en-US" sz="1600" dirty="0" smtClean="0"/>
              <a:t>     Course </a:t>
            </a:r>
            <a:r>
              <a:rPr lang="en-US" sz="1600" dirty="0"/>
              <a:t>Attributes</a:t>
            </a:r>
          </a:p>
          <a:p>
            <a:r>
              <a:rPr lang="en-US" sz="1600" dirty="0" smtClean="0"/>
              <a:t>     Class </a:t>
            </a:r>
            <a:r>
              <a:rPr lang="en-US" sz="1600" dirty="0"/>
              <a:t>Instructors</a:t>
            </a:r>
          </a:p>
          <a:p>
            <a:r>
              <a:rPr lang="en-US" sz="1600" dirty="0" smtClean="0"/>
              <a:t>     Class </a:t>
            </a:r>
            <a:r>
              <a:rPr lang="en-US" sz="1600" dirty="0"/>
              <a:t>Notes</a:t>
            </a:r>
          </a:p>
          <a:p>
            <a:r>
              <a:rPr lang="en-US" sz="1600" dirty="0" smtClean="0"/>
              <a:t>     Class </a:t>
            </a:r>
            <a:r>
              <a:rPr lang="en-US" sz="1600" dirty="0"/>
              <a:t>Topics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Awards </a:t>
            </a:r>
            <a:r>
              <a:rPr lang="en-US" sz="1600" dirty="0">
                <a:solidFill>
                  <a:srgbClr val="FF0000"/>
                </a:solidFill>
              </a:rPr>
              <a:t>Data (modify)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    Transcript </a:t>
            </a:r>
            <a:r>
              <a:rPr lang="en-US" sz="1600" dirty="0"/>
              <a:t>Text</a:t>
            </a:r>
          </a:p>
          <a:p>
            <a:r>
              <a:rPr lang="en-US" sz="1600" dirty="0" smtClean="0"/>
              <a:t>    Historical Enrolment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958224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Understand the xml file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01" y="1524768"/>
            <a:ext cx="4428667" cy="536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130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Understand the xml file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2" name="Rectangle 1"/>
          <p:cNvSpPr/>
          <p:nvPr/>
        </p:nvSpPr>
        <p:spPr>
          <a:xfrm>
            <a:off x="768350" y="1705914"/>
            <a:ext cx="7227518" cy="4471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en-US" dirty="0"/>
              <a:t>The structure is identical to the File Layout we have been studying.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altLang="en-US" dirty="0"/>
              <a:t>Additional informational fields</a:t>
            </a:r>
          </a:p>
          <a:p>
            <a:pPr marL="1028700" lvl="1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altLang="en-US" dirty="0"/>
              <a:t>These can be used for Report Template Logic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altLang="en-US" sz="1100" dirty="0">
              <a:latin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en-US" sz="1600" dirty="0"/>
              <a:t>Page Header </a:t>
            </a:r>
            <a:r>
              <a:rPr lang="en-US" altLang="en-US" sz="1600" dirty="0" smtClean="0"/>
              <a:t>     </a:t>
            </a:r>
            <a:r>
              <a:rPr lang="en-US" altLang="en-US" sz="1600" dirty="0" smtClean="0">
                <a:solidFill>
                  <a:srgbClr val="0000FF"/>
                </a:solidFill>
                <a:latin typeface="Verdana" panose="020B0604030504040204" pitchFamily="34" charset="0"/>
              </a:rPr>
              <a:t>&lt;</a:t>
            </a:r>
            <a:r>
              <a:rPr lang="en-US" altLang="en-US" sz="1600" dirty="0">
                <a:solidFill>
                  <a:srgbClr val="990000"/>
                </a:solidFill>
                <a:latin typeface="Verdana" panose="020B0604030504040204" pitchFamily="34" charset="0"/>
              </a:rPr>
              <a:t>PRINT_AREA_CODE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&gt;</a:t>
            </a:r>
            <a:r>
              <a:rPr lang="en-US" altLang="en-US" sz="1600" b="1" dirty="0">
                <a:latin typeface="Verdana" panose="020B0604030504040204" pitchFamily="34" charset="0"/>
              </a:rPr>
              <a:t>PH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&lt;/</a:t>
            </a:r>
            <a:r>
              <a:rPr lang="en-US" altLang="en-US" sz="1600" dirty="0">
                <a:solidFill>
                  <a:srgbClr val="990000"/>
                </a:solidFill>
                <a:latin typeface="Verdana" panose="020B0604030504040204" pitchFamily="34" charset="0"/>
              </a:rPr>
              <a:t>PRINT_AREA_CODE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&gt;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en-US" sz="1600" dirty="0"/>
              <a:t>Transcript Header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&lt;</a:t>
            </a:r>
            <a:r>
              <a:rPr lang="en-US" altLang="en-US" sz="1600" dirty="0">
                <a:solidFill>
                  <a:srgbClr val="990000"/>
                </a:solidFill>
                <a:latin typeface="Verdana" panose="020B0604030504040204" pitchFamily="34" charset="0"/>
              </a:rPr>
              <a:t>PRINT_AREA_CODE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&gt;</a:t>
            </a:r>
            <a:r>
              <a:rPr lang="en-US" altLang="en-US" sz="1600" b="1" dirty="0">
                <a:latin typeface="Verdana" panose="020B0604030504040204" pitchFamily="34" charset="0"/>
              </a:rPr>
              <a:t>TH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&lt;/</a:t>
            </a:r>
            <a:r>
              <a:rPr lang="en-US" altLang="en-US" sz="1600" dirty="0">
                <a:solidFill>
                  <a:srgbClr val="990000"/>
                </a:solidFill>
                <a:latin typeface="Verdana" panose="020B0604030504040204" pitchFamily="34" charset="0"/>
              </a:rPr>
              <a:t>PRINT_AREA_CODE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&gt;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en-US" sz="1600" dirty="0"/>
              <a:t>Enrollment Header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&lt;</a:t>
            </a:r>
            <a:r>
              <a:rPr lang="en-US" altLang="en-US" sz="1600" dirty="0">
                <a:solidFill>
                  <a:srgbClr val="990000"/>
                </a:solidFill>
                <a:latin typeface="Verdana" panose="020B0604030504040204" pitchFamily="34" charset="0"/>
              </a:rPr>
              <a:t>PRINT_AREA_CODE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&gt;</a:t>
            </a:r>
            <a:r>
              <a:rPr lang="en-US" altLang="en-US" sz="1600" b="1" dirty="0">
                <a:latin typeface="Verdana" panose="020B0604030504040204" pitchFamily="34" charset="0"/>
              </a:rPr>
              <a:t>EH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&lt;/</a:t>
            </a:r>
            <a:r>
              <a:rPr lang="en-US" altLang="en-US" sz="1600" dirty="0">
                <a:solidFill>
                  <a:srgbClr val="990000"/>
                </a:solidFill>
                <a:latin typeface="Verdana" panose="020B0604030504040204" pitchFamily="34" charset="0"/>
              </a:rPr>
              <a:t>PRINT_AREA_CODE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&gt;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en-US" sz="1600" dirty="0"/>
              <a:t>Enrollment Detail  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&lt;</a:t>
            </a:r>
            <a:r>
              <a:rPr lang="en-US" altLang="en-US" sz="1600" dirty="0">
                <a:solidFill>
                  <a:srgbClr val="990000"/>
                </a:solidFill>
                <a:latin typeface="Verdana" panose="020B0604030504040204" pitchFamily="34" charset="0"/>
              </a:rPr>
              <a:t>PRINT_AREA_CODE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&gt;</a:t>
            </a:r>
            <a:r>
              <a:rPr lang="en-US" altLang="en-US" sz="1600" b="1" dirty="0">
                <a:latin typeface="Verdana" panose="020B0604030504040204" pitchFamily="34" charset="0"/>
              </a:rPr>
              <a:t>ED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&lt;/</a:t>
            </a:r>
            <a:r>
              <a:rPr lang="en-US" altLang="en-US" sz="1600" dirty="0">
                <a:solidFill>
                  <a:srgbClr val="990000"/>
                </a:solidFill>
                <a:latin typeface="Verdana" panose="020B0604030504040204" pitchFamily="34" charset="0"/>
              </a:rPr>
              <a:t>PRINT_AREA_CODE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&gt;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en-US" sz="1600" dirty="0"/>
              <a:t>Enrollment Trailer  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&lt;</a:t>
            </a:r>
            <a:r>
              <a:rPr lang="en-US" altLang="en-US" sz="1600" dirty="0">
                <a:solidFill>
                  <a:srgbClr val="990000"/>
                </a:solidFill>
                <a:latin typeface="Verdana" panose="020B0604030504040204" pitchFamily="34" charset="0"/>
              </a:rPr>
              <a:t>PRINT_AREA_CODE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&gt;</a:t>
            </a:r>
            <a:r>
              <a:rPr lang="en-US" altLang="en-US" sz="1600" b="1" dirty="0">
                <a:latin typeface="Verdana" panose="020B0604030504040204" pitchFamily="34" charset="0"/>
              </a:rPr>
              <a:t>ET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&lt;/</a:t>
            </a:r>
            <a:r>
              <a:rPr lang="en-US" altLang="en-US" sz="1600" dirty="0">
                <a:solidFill>
                  <a:srgbClr val="990000"/>
                </a:solidFill>
                <a:latin typeface="Verdana" panose="020B0604030504040204" pitchFamily="34" charset="0"/>
              </a:rPr>
              <a:t>PRINT_AREA_CODE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&gt;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en-US" sz="1600" dirty="0"/>
              <a:t>Transcript Trailer   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&lt;</a:t>
            </a:r>
            <a:r>
              <a:rPr lang="en-US" altLang="en-US" sz="1600" dirty="0">
                <a:solidFill>
                  <a:srgbClr val="990000"/>
                </a:solidFill>
                <a:latin typeface="Verdana" panose="020B0604030504040204" pitchFamily="34" charset="0"/>
              </a:rPr>
              <a:t>PRINT_AREA_CODE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&gt;</a:t>
            </a:r>
            <a:r>
              <a:rPr lang="en-US" altLang="en-US" sz="1600" b="1" dirty="0">
                <a:latin typeface="Verdana" panose="020B0604030504040204" pitchFamily="34" charset="0"/>
              </a:rPr>
              <a:t>TT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&lt;/</a:t>
            </a:r>
            <a:r>
              <a:rPr lang="en-US" altLang="en-US" sz="1600" dirty="0">
                <a:solidFill>
                  <a:srgbClr val="990000"/>
                </a:solidFill>
                <a:latin typeface="Verdana" panose="020B0604030504040204" pitchFamily="34" charset="0"/>
              </a:rPr>
              <a:t>PRINT_AREA_CODE</a:t>
            </a:r>
            <a:r>
              <a:rPr lang="en-US" altLang="en-US" sz="1600" dirty="0">
                <a:solidFill>
                  <a:srgbClr val="0000FF"/>
                </a:solidFill>
                <a:latin typeface="Verdana" panose="020B0604030504040204" pitchFamily="34" charset="0"/>
              </a:rPr>
              <a:t>&gt;</a:t>
            </a:r>
            <a:endParaRPr lang="en-US" altLang="en-US" sz="1400" dirty="0">
              <a:solidFill>
                <a:srgbClr val="0000FF"/>
              </a:solidFill>
              <a:latin typeface="Verdan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en-US" sz="1400" dirty="0">
                <a:solidFill>
                  <a:srgbClr val="0000FF"/>
                </a:solidFill>
                <a:latin typeface="Verdana" panose="020B060403050404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220800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Understand the xml file – Row type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2" name="Rectangle 1"/>
          <p:cNvSpPr/>
          <p:nvPr/>
        </p:nvSpPr>
        <p:spPr>
          <a:xfrm>
            <a:off x="768350" y="1705914"/>
            <a:ext cx="7227518" cy="390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altLang="en-US" b="1" dirty="0"/>
              <a:t>ROW TYPE - </a:t>
            </a:r>
            <a:r>
              <a:rPr lang="en-US" altLang="en-US" dirty="0">
                <a:solidFill>
                  <a:srgbClr val="0000FF"/>
                </a:solidFill>
              </a:rPr>
              <a:t>&lt;</a:t>
            </a:r>
            <a:r>
              <a:rPr lang="en-US" altLang="en-US" dirty="0">
                <a:solidFill>
                  <a:srgbClr val="990000"/>
                </a:solidFill>
              </a:rPr>
              <a:t>SSR_ROWTYPE</a:t>
            </a:r>
            <a:r>
              <a:rPr lang="en-US" altLang="en-US" dirty="0" smtClean="0">
                <a:solidFill>
                  <a:srgbClr val="0000FF"/>
                </a:solidFill>
              </a:rPr>
              <a:t>&gt;</a:t>
            </a:r>
            <a:endParaRPr lang="en-US" altLang="en-US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2130717" y="2085975"/>
            <a:ext cx="4599940" cy="261874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4472445" y="4902227"/>
            <a:ext cx="4171315" cy="1370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87" y="4871611"/>
            <a:ext cx="4200000" cy="1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07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Simon Fraser University</a:t>
            </a:r>
            <a:br>
              <a:rPr lang="en-US" dirty="0" smtClean="0"/>
            </a:br>
            <a:r>
              <a:rPr lang="en-US" dirty="0" smtClean="0"/>
              <a:t>BC, Canada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 campuses: Burnaby, Vancouver and Surrey</a:t>
            </a:r>
          </a:p>
          <a:p>
            <a:r>
              <a:rPr lang="en-US" dirty="0" smtClean="0"/>
              <a:t>30,000+ students</a:t>
            </a:r>
          </a:p>
          <a:p>
            <a:r>
              <a:rPr lang="en-US" dirty="0" smtClean="0"/>
              <a:t>6,500 faculty &amp; staff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b="160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897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Xml structure – what next?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4" name="Rectangle 3"/>
          <p:cNvSpPr/>
          <p:nvPr/>
        </p:nvSpPr>
        <p:spPr>
          <a:xfrm>
            <a:off x="858033" y="1862857"/>
            <a:ext cx="693315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</a:pPr>
            <a:r>
              <a:rPr lang="en-US" altLang="en-US" sz="2000" dirty="0"/>
              <a:t>We have our XML Structure.  Now what</a:t>
            </a:r>
            <a:r>
              <a:rPr lang="en-US" altLang="en-US" sz="2000" dirty="0" smtClean="0"/>
              <a:t>?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457200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+mj-lt"/>
              <a:buAutoNum type="arabicPeriod"/>
            </a:pPr>
            <a:r>
              <a:rPr lang="en-US" altLang="en-US" sz="2000" dirty="0"/>
              <a:t>Get the new data into our new records/fields (alongside delivered)</a:t>
            </a:r>
          </a:p>
          <a:p>
            <a:pPr marL="457200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+mj-lt"/>
              <a:buAutoNum type="arabicPeriod"/>
            </a:pPr>
            <a:r>
              <a:rPr lang="en-US" altLang="en-US" sz="2000" dirty="0"/>
              <a:t>Extract the data into our new XML File layout</a:t>
            </a:r>
          </a:p>
          <a:p>
            <a:pPr marL="457200" lvl="0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+mj-lt"/>
              <a:buAutoNum type="arabicPeriod"/>
            </a:pPr>
            <a:r>
              <a:rPr lang="en-US" altLang="en-US" sz="2000" dirty="0"/>
              <a:t>Map the new data to the Report </a:t>
            </a:r>
            <a:r>
              <a:rPr lang="en-US" altLang="en-US" sz="2000" dirty="0" smtClean="0"/>
              <a:t>Template</a:t>
            </a: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296" y="3822232"/>
            <a:ext cx="4785714" cy="29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502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1. Getting the new/custom fields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17" y="1697710"/>
            <a:ext cx="5254286" cy="4097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381" y="2202149"/>
            <a:ext cx="3657143" cy="41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284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1. Getting the new/custom fields (2)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4" y="1550096"/>
            <a:ext cx="5068762" cy="4043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286" y="3146216"/>
            <a:ext cx="5021714" cy="3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554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1. Getting the new/custom fields</a:t>
            </a:r>
            <a:b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</a:br>
            <a: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Add a field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2" name="Rectangle 1"/>
          <p:cNvSpPr/>
          <p:nvPr/>
        </p:nvSpPr>
        <p:spPr>
          <a:xfrm>
            <a:off x="768350" y="2032083"/>
            <a:ext cx="4572000" cy="26386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7950">
              <a:lnSpc>
                <a:spcPct val="90000"/>
              </a:lnSpc>
              <a:spcAft>
                <a:spcPts val="1425"/>
              </a:spcAft>
              <a:buSzPct val="45000"/>
            </a:pPr>
            <a:r>
              <a:rPr lang="en-US" altLang="en-US" sz="2000" dirty="0" err="1">
                <a:latin typeface="Tw Cen MT" panose="020B0602020104020603" pitchFamily="34" charset="0"/>
              </a:rPr>
              <a:t>Realtime</a:t>
            </a:r>
            <a:r>
              <a:rPr lang="en-US" altLang="en-US" sz="2000" dirty="0">
                <a:latin typeface="Tw Cen MT" panose="020B0602020104020603" pitchFamily="34" charset="0"/>
              </a:rPr>
              <a:t> Calculation of Class </a:t>
            </a:r>
            <a:r>
              <a:rPr lang="en-US" altLang="en-US" sz="2000" dirty="0" smtClean="0">
                <a:latin typeface="Tw Cen MT" panose="020B0602020104020603" pitchFamily="34" charset="0"/>
              </a:rPr>
              <a:t>Average</a:t>
            </a:r>
          </a:p>
          <a:p>
            <a:pPr marL="457200" lvl="0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 smtClean="0"/>
              <a:t>Code our calculation into a View</a:t>
            </a:r>
          </a:p>
          <a:p>
            <a:pPr marL="457200" lvl="0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w Cen MT" panose="020B0602020104020603" pitchFamily="34" charset="0"/>
              </a:rPr>
              <a:t>Simply inserted data in a new step in the LIB App Engine (Step </a:t>
            </a:r>
            <a:r>
              <a:rPr lang="en-US" altLang="en-US" sz="2000" dirty="0" smtClean="0">
                <a:latin typeface="Tw Cen MT" panose="020B0602020104020603" pitchFamily="34" charset="0"/>
              </a:rPr>
              <a:t>1)</a:t>
            </a:r>
          </a:p>
          <a:p>
            <a:pPr marL="457200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w Cen MT" panose="020B0602020104020603" pitchFamily="34" charset="0"/>
              </a:rPr>
              <a:t>Extracted in Step 3 as part of the record (no customization required)  </a:t>
            </a:r>
            <a:endParaRPr lang="en-US" sz="2000" dirty="0">
              <a:solidFill>
                <a:prstClr val="black"/>
              </a:solidFill>
            </a:endParaRPr>
          </a:p>
          <a:p>
            <a:pPr lvl="1">
              <a:lnSpc>
                <a:spcPct val="90000"/>
              </a:lnSpc>
              <a:spcAft>
                <a:spcPts val="1138"/>
              </a:spcAft>
              <a:buSzPct val="75000"/>
              <a:buFont typeface="Symbol" panose="05050102010706020507" pitchFamily="18" charset="2"/>
              <a:buChar char=""/>
            </a:pPr>
            <a:endParaRPr lang="en-US" altLang="en-US" sz="1200" dirty="0">
              <a:latin typeface="Tw Cen MT" panose="020B06020201040206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72" y="4623701"/>
            <a:ext cx="5145259" cy="14652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312" y="1306425"/>
            <a:ext cx="3409714" cy="516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508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1. Getting the new/custom fields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2" name="Rectangle 1"/>
          <p:cNvSpPr/>
          <p:nvPr/>
        </p:nvSpPr>
        <p:spPr>
          <a:xfrm>
            <a:off x="768350" y="1853984"/>
            <a:ext cx="7774401" cy="316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/>
              <a:t>Modify the Library App Engine: SSR_TSC_LIB</a:t>
            </a:r>
          </a:p>
          <a:p>
            <a:pPr marL="457200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/>
              <a:t>XML File requires a single Record or Field</a:t>
            </a:r>
          </a:p>
          <a:p>
            <a:pPr marL="914400" lvl="1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/>
              <a:t>Some new fields require complex </a:t>
            </a:r>
            <a:r>
              <a:rPr lang="en-US" altLang="en-US" dirty="0" smtClean="0"/>
              <a:t>logic</a:t>
            </a:r>
          </a:p>
          <a:p>
            <a:pPr marL="1371600" lvl="2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/>
              <a:t>e.g. Class </a:t>
            </a:r>
            <a:r>
              <a:rPr lang="en-US" altLang="en-US" dirty="0" smtClean="0"/>
              <a:t>Average</a:t>
            </a:r>
            <a:endParaRPr lang="en-US" altLang="en-US" dirty="0"/>
          </a:p>
          <a:p>
            <a:pPr marL="457200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/>
              <a:t>Recommendation: Use views to capture the existing data/ Calculate On-the-fly fields</a:t>
            </a:r>
          </a:p>
          <a:p>
            <a:pPr marL="914400" lvl="1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/>
              <a:t>Extract process will extract the correct value at time of printing</a:t>
            </a:r>
          </a:p>
          <a:p>
            <a:pPr marL="914400" lvl="1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/>
              <a:t>No need to modify the LIB (Library) App Engine to create/calculate </a:t>
            </a:r>
            <a:r>
              <a:rPr lang="en-US" altLang="en-US" dirty="0" smtClean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984275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1. Getting the new/custom fields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2" name="Rectangle 1"/>
          <p:cNvSpPr/>
          <p:nvPr/>
        </p:nvSpPr>
        <p:spPr>
          <a:xfrm>
            <a:off x="768350" y="1828931"/>
            <a:ext cx="7774401" cy="2566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600" dirty="0" smtClean="0"/>
              <a:t>Alternative</a:t>
            </a:r>
            <a:r>
              <a:rPr lang="en-US" altLang="en-US" sz="1600" dirty="0"/>
              <a:t>:  Populate Custom TEMP </a:t>
            </a:r>
            <a:r>
              <a:rPr lang="en-US" altLang="en-US" sz="1600" dirty="0" smtClean="0"/>
              <a:t>records</a:t>
            </a:r>
          </a:p>
          <a:p>
            <a:pPr marL="914400" lvl="1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600" dirty="0"/>
              <a:t>Modify the LIB (Library) App Engine to include new step(s)</a:t>
            </a:r>
          </a:p>
          <a:p>
            <a:pPr marL="914400" lvl="1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600" dirty="0"/>
              <a:t>Create new 'temporary' Transcript records to hold the calculated data</a:t>
            </a:r>
          </a:p>
          <a:p>
            <a:pPr marL="914400" lvl="1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600" dirty="0"/>
              <a:t>Include these in the “Transcript Purge” process as well (SSR_RPT_PURG)</a:t>
            </a:r>
          </a:p>
          <a:p>
            <a:pPr marL="457200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600" dirty="0">
                <a:latin typeface="Tw Cen MT" panose="020B0602020104020603" pitchFamily="34" charset="0"/>
              </a:rPr>
              <a:t>Consider </a:t>
            </a:r>
            <a:r>
              <a:rPr lang="en-US" altLang="en-US" sz="1600" dirty="0" smtClean="0">
                <a:latin typeface="Tw Cen MT" panose="020B0602020104020603" pitchFamily="34" charset="0"/>
              </a:rPr>
              <a:t>Performance </a:t>
            </a:r>
            <a:r>
              <a:rPr lang="en-US" altLang="en-US" sz="1600" dirty="0">
                <a:latin typeface="Tw Cen MT" panose="020B0602020104020603" pitchFamily="34" charset="0"/>
              </a:rPr>
              <a:t>Issues</a:t>
            </a:r>
            <a:r>
              <a:rPr lang="en-US" altLang="en-US" sz="1600" dirty="0" smtClean="0">
                <a:latin typeface="Tw Cen MT" panose="020B0602020104020603" pitchFamily="34" charset="0"/>
              </a:rPr>
              <a:t>!</a:t>
            </a:r>
          </a:p>
          <a:p>
            <a:pPr marL="914400" lvl="1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600" dirty="0">
                <a:latin typeface="Tw Cen MT" panose="020B0602020104020603" pitchFamily="34" charset="0"/>
              </a:rPr>
              <a:t>Marginal impacts noticed, using Views, with large batch runs</a:t>
            </a:r>
            <a:r>
              <a:rPr lang="en-US" altLang="en-US" sz="1600" dirty="0" smtClean="0">
                <a:latin typeface="Tw Cen MT" panose="020B0602020104020603" pitchFamily="34" charset="0"/>
              </a:rPr>
              <a:t>.</a:t>
            </a:r>
            <a:endParaRPr lang="en-US" altLang="en-US" sz="1600" dirty="0">
              <a:latin typeface="Tw Cen MT" panose="020B0602020104020603" pitchFamily="34" charset="0"/>
            </a:endParaRPr>
          </a:p>
          <a:p>
            <a:pPr lvl="1">
              <a:lnSpc>
                <a:spcPct val="90000"/>
              </a:lnSpc>
              <a:spcAft>
                <a:spcPts val="1138"/>
              </a:spcAft>
              <a:buSzPct val="75000"/>
            </a:pP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0014744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dirty="0">
                <a:solidFill>
                  <a:srgbClr val="1A1A1A"/>
                </a:solidFill>
                <a:latin typeface="Tw Cen MT Condensed" panose="020B0606020104020203" pitchFamily="34" charset="0"/>
              </a:rPr>
              <a:t>2. </a:t>
            </a:r>
            <a:r>
              <a:rPr lang="en-US" altLang="en-US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Extract </a:t>
            </a:r>
            <a:r>
              <a:rPr lang="en-US" altLang="en-US" dirty="0">
                <a:solidFill>
                  <a:srgbClr val="1A1A1A"/>
                </a:solidFill>
                <a:latin typeface="Tw Cen MT Condensed" panose="020B0606020104020203" pitchFamily="34" charset="0"/>
              </a:rPr>
              <a:t>the data into our new XML File Layout format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2" name="Rectangle 1"/>
          <p:cNvSpPr/>
          <p:nvPr/>
        </p:nvSpPr>
        <p:spPr>
          <a:xfrm>
            <a:off x="768350" y="1828931"/>
            <a:ext cx="7774401" cy="2442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600" dirty="0">
                <a:latin typeface="Tw Cen MT" panose="020B0602020104020603" pitchFamily="34" charset="0"/>
              </a:rPr>
              <a:t>Application Package: SSR_TRANSCRIPT </a:t>
            </a:r>
            <a:r>
              <a:rPr lang="en-US" altLang="en-US" sz="1600" dirty="0" smtClean="0"/>
              <a:t>Create new 'temporary' Transcript records to hold the calculated data</a:t>
            </a:r>
          </a:p>
          <a:p>
            <a:pPr marL="914400" lvl="1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600" dirty="0" smtClean="0"/>
              <a:t>Report</a:t>
            </a:r>
          </a:p>
          <a:p>
            <a:pPr marL="1371600" lvl="2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600" b="1" dirty="0">
                <a:latin typeface="Tw Cen MT" panose="020B0602020104020603" pitchFamily="34" charset="0"/>
              </a:rPr>
              <a:t>method </a:t>
            </a:r>
            <a:r>
              <a:rPr lang="en-US" altLang="en-US" sz="1600" b="1" dirty="0" err="1">
                <a:latin typeface="Tw Cen MT" panose="020B0602020104020603" pitchFamily="34" charset="0"/>
              </a:rPr>
              <a:t>WriteToDatasource</a:t>
            </a:r>
            <a:endParaRPr lang="en-US" altLang="en-US" sz="1600" dirty="0"/>
          </a:p>
          <a:p>
            <a:pPr marL="457200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600" dirty="0">
                <a:latin typeface="Tw Cen MT" panose="020B0602020104020603" pitchFamily="34" charset="0"/>
              </a:rPr>
              <a:t>Two sections – one for Chronological, one for Career</a:t>
            </a:r>
            <a:endParaRPr lang="en-US" altLang="en-US" sz="1600" dirty="0" smtClean="0">
              <a:latin typeface="Tw Cen MT" panose="020B0602020104020603" pitchFamily="34" charset="0"/>
            </a:endParaRPr>
          </a:p>
          <a:p>
            <a:pPr marL="914400" lvl="1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600" dirty="0">
                <a:latin typeface="Tw Cen MT" panose="020B0602020104020603" pitchFamily="34" charset="0"/>
              </a:rPr>
              <a:t>Copy the section closest to your format and </a:t>
            </a:r>
            <a:r>
              <a:rPr lang="en-US" altLang="en-US" sz="1600" dirty="0" smtClean="0">
                <a:latin typeface="Tw Cen MT" panose="020B0602020104020603" pitchFamily="34" charset="0"/>
              </a:rPr>
              <a:t>customize.</a:t>
            </a:r>
            <a:endParaRPr lang="en-US" altLang="en-US" sz="1600" dirty="0">
              <a:latin typeface="Tw Cen MT" panose="020B0602020104020603" pitchFamily="34" charset="0"/>
            </a:endParaRPr>
          </a:p>
          <a:p>
            <a:pPr lvl="1">
              <a:lnSpc>
                <a:spcPct val="90000"/>
              </a:lnSpc>
              <a:spcAft>
                <a:spcPts val="1138"/>
              </a:spcAft>
              <a:buSzPct val="75000"/>
            </a:pPr>
            <a:endParaRPr lang="en-US" alt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32" y="4157597"/>
            <a:ext cx="8440144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247" y="2138051"/>
            <a:ext cx="2819048" cy="15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647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dirty="0">
                <a:solidFill>
                  <a:srgbClr val="1A1A1A"/>
                </a:solidFill>
                <a:latin typeface="Tw Cen MT Condensed" panose="020B0606020104020203" pitchFamily="34" charset="0"/>
              </a:rPr>
              <a:t>2. </a:t>
            </a:r>
            <a:r>
              <a:rPr lang="en-US" altLang="en-US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Extract </a:t>
            </a:r>
            <a:r>
              <a:rPr lang="en-US" altLang="en-US" dirty="0">
                <a:solidFill>
                  <a:srgbClr val="1A1A1A"/>
                </a:solidFill>
                <a:latin typeface="Tw Cen MT Condensed" panose="020B0606020104020203" pitchFamily="34" charset="0"/>
              </a:rPr>
              <a:t>the data into our new XML File Layout format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710" y="1833050"/>
            <a:ext cx="6031714" cy="448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852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3. MAP THE NEW DATA TO THE NEW REPORT TEMPLATE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2" name="Rectangle 1"/>
          <p:cNvSpPr/>
          <p:nvPr/>
        </p:nvSpPr>
        <p:spPr>
          <a:xfrm>
            <a:off x="1096028" y="1912102"/>
            <a:ext cx="6962122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</a:pPr>
            <a:r>
              <a:rPr lang="en-US" altLang="en-US" dirty="0" smtClean="0"/>
              <a:t>Two Options</a:t>
            </a:r>
          </a:p>
          <a:p>
            <a:pPr marL="457200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Start from Delivered?</a:t>
            </a:r>
            <a:endParaRPr lang="en-US" altLang="en-US" dirty="0"/>
          </a:p>
          <a:p>
            <a:pPr marL="914400" lvl="1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>
                <a:latin typeface="Tw Cen MT" panose="020B0602020104020603" pitchFamily="34" charset="0"/>
              </a:rPr>
              <a:t>Delete all the sections you don't want</a:t>
            </a:r>
          </a:p>
          <a:p>
            <a:pPr marL="914400" lvl="1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>
                <a:latin typeface="Tw Cen MT" panose="020B0602020104020603" pitchFamily="34" charset="0"/>
              </a:rPr>
              <a:t>Tricky: hidden END statements; lose levels of hierarchy</a:t>
            </a:r>
          </a:p>
          <a:p>
            <a:pPr marL="457200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Start fresh</a:t>
            </a:r>
            <a:endParaRPr lang="en-US" altLang="en-US" dirty="0"/>
          </a:p>
          <a:p>
            <a:pPr marL="914400" lvl="1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>
                <a:latin typeface="Tw Cen MT" panose="020B0602020104020603" pitchFamily="34" charset="0"/>
              </a:rPr>
              <a:t>Copy &amp; paste the sections you want to keep</a:t>
            </a:r>
            <a:endParaRPr lang="en-US" altLang="en-US" dirty="0"/>
          </a:p>
          <a:p>
            <a:pPr marL="914400" lvl="1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>
                <a:latin typeface="Tw Cen MT" panose="020B0602020104020603" pitchFamily="34" charset="0"/>
              </a:rPr>
              <a:t>Modify hierarchy where necessary</a:t>
            </a:r>
          </a:p>
          <a:p>
            <a:pPr marL="457200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+mj-lt"/>
              <a:buAutoNum type="arabicPeriod"/>
            </a:pPr>
            <a:r>
              <a:rPr lang="en-US" altLang="en-US" dirty="0">
                <a:latin typeface="Tw Cen MT" panose="020B0602020104020603" pitchFamily="34" charset="0"/>
              </a:rPr>
              <a:t>Follow standard BI Publisher Report Development</a:t>
            </a:r>
          </a:p>
          <a:p>
            <a:pPr marL="914400" lvl="1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>
                <a:latin typeface="Tw Cen MT" panose="020B0602020104020603" pitchFamily="34" charset="0"/>
              </a:rPr>
              <a:t>You already have the XML </a:t>
            </a:r>
            <a:r>
              <a:rPr lang="en-US" altLang="en-US" dirty="0" smtClean="0">
                <a:latin typeface="Tw Cen MT" panose="020B0602020104020603" pitchFamily="34" charset="0"/>
              </a:rPr>
              <a:t>File</a:t>
            </a:r>
          </a:p>
          <a:p>
            <a:pPr marL="914400" lvl="1" indent="-4572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>
                <a:latin typeface="Tw Cen MT" panose="020B0602020104020603" pitchFamily="34" charset="0"/>
              </a:rPr>
              <a:t>Should be simple to insert fields from </a:t>
            </a:r>
            <a:r>
              <a:rPr lang="en-US" altLang="en-US" smtClean="0">
                <a:latin typeface="Tw Cen MT" panose="020B0602020104020603" pitchFamily="34" charset="0"/>
              </a:rPr>
              <a:t>this</a:t>
            </a:r>
            <a:endParaRPr lang="en-US" altLang="en-US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988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Sample template file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27" y="1665007"/>
            <a:ext cx="5957143" cy="4942857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265870" y="1127341"/>
            <a:ext cx="2157606" cy="539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sz="1600" dirty="0">
                <a:latin typeface="+mn-lt"/>
              </a:rPr>
              <a:t>Header data</a:t>
            </a:r>
          </a:p>
          <a:p>
            <a:r>
              <a:rPr lang="en-US" sz="1400" dirty="0" smtClean="0">
                <a:latin typeface="+mn-lt"/>
              </a:rPr>
              <a:t>(</a:t>
            </a:r>
            <a:r>
              <a:rPr lang="en-US" sz="1400" dirty="0" err="1" smtClean="0">
                <a:latin typeface="+mn-lt"/>
              </a:rPr>
              <a:t>Subtemplate</a:t>
            </a:r>
            <a:r>
              <a:rPr lang="en-US" sz="1400" dirty="0" smtClean="0">
                <a:latin typeface="+mn-lt"/>
              </a:rPr>
              <a:t> – Personal Data, Send To)</a:t>
            </a:r>
            <a:endParaRPr lang="en-US" sz="1400" dirty="0">
              <a:latin typeface="+mn-lt"/>
            </a:endParaRPr>
          </a:p>
          <a:p>
            <a:endParaRPr lang="en-US" sz="14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Degrees</a:t>
            </a:r>
            <a:endParaRPr lang="en-US" sz="1600" dirty="0" smtClean="0">
              <a:solidFill>
                <a:srgbClr val="FF0000"/>
              </a:solidFill>
              <a:latin typeface="+mn-lt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Academic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Career data</a:t>
            </a: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  Transfer Credits</a:t>
            </a:r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   Term Data </a:t>
            </a:r>
          </a:p>
          <a:p>
            <a:r>
              <a:rPr lang="en-US" sz="1600" dirty="0" smtClean="0">
                <a:latin typeface="+mn-lt"/>
              </a:rPr>
              <a:t>      Program Data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      Enrollment Data</a:t>
            </a:r>
          </a:p>
          <a:p>
            <a:r>
              <a:rPr lang="en-US" sz="1400" dirty="0" smtClean="0">
                <a:latin typeface="+mn-lt"/>
              </a:rPr>
              <a:t>         Course </a:t>
            </a:r>
            <a:r>
              <a:rPr lang="en-US" sz="1400" dirty="0">
                <a:latin typeface="+mn-lt"/>
              </a:rPr>
              <a:t>Attributes</a:t>
            </a:r>
          </a:p>
          <a:p>
            <a:r>
              <a:rPr lang="en-US" sz="1400" dirty="0" smtClean="0">
                <a:latin typeface="+mn-lt"/>
              </a:rPr>
              <a:t>           Class </a:t>
            </a:r>
            <a:r>
              <a:rPr lang="en-US" sz="1400" dirty="0">
                <a:latin typeface="+mn-lt"/>
              </a:rPr>
              <a:t>Instructors</a:t>
            </a:r>
          </a:p>
          <a:p>
            <a:r>
              <a:rPr lang="en-US" sz="1400" dirty="0" smtClean="0">
                <a:latin typeface="+mn-lt"/>
              </a:rPr>
              <a:t>           Class </a:t>
            </a:r>
            <a:r>
              <a:rPr lang="en-US" sz="1400" dirty="0">
                <a:latin typeface="+mn-lt"/>
              </a:rPr>
              <a:t>Notes</a:t>
            </a:r>
          </a:p>
          <a:p>
            <a:r>
              <a:rPr lang="en-US" sz="1400" dirty="0" smtClean="0">
                <a:latin typeface="+mn-lt"/>
              </a:rPr>
              <a:t>           Class </a:t>
            </a:r>
            <a:r>
              <a:rPr lang="en-US" sz="1400" dirty="0">
                <a:latin typeface="+mn-lt"/>
              </a:rPr>
              <a:t>Topics</a:t>
            </a:r>
          </a:p>
          <a:p>
            <a:endParaRPr lang="en-US" sz="1400" dirty="0" smtClean="0">
              <a:latin typeface="+mn-lt"/>
            </a:endParaRPr>
          </a:p>
          <a:p>
            <a:endParaRPr lang="en-US" sz="14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      </a:t>
            </a:r>
          </a:p>
          <a:p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   Term Statistics</a:t>
            </a:r>
          </a:p>
          <a:p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     Academic Standing</a:t>
            </a:r>
            <a:endParaRPr lang="en-US" sz="1400" dirty="0" smtClean="0">
              <a:latin typeface="+mn-lt"/>
            </a:endParaRPr>
          </a:p>
          <a:p>
            <a:endParaRPr lang="en-US" sz="1400" dirty="0">
              <a:latin typeface="+mn-lt"/>
            </a:endParaRPr>
          </a:p>
          <a:p>
            <a:endParaRPr lang="en-US" sz="1400" dirty="0" smtClean="0">
              <a:latin typeface="+mn-lt"/>
            </a:endParaRPr>
          </a:p>
          <a:p>
            <a:endParaRPr lang="en-US" sz="1400" dirty="0">
              <a:latin typeface="+mn-lt"/>
            </a:endParaRPr>
          </a:p>
          <a:p>
            <a:endParaRPr lang="en-US" sz="1400" dirty="0" smtClean="0">
              <a:latin typeface="+mn-lt"/>
            </a:endParaRPr>
          </a:p>
          <a:p>
            <a:endParaRPr lang="en-US" sz="1400" dirty="0">
              <a:latin typeface="+mn-lt"/>
            </a:endParaRPr>
          </a:p>
          <a:p>
            <a:endParaRPr lang="en-US" sz="1400" dirty="0" smtClean="0">
              <a:latin typeface="+mn-lt"/>
            </a:endParaRPr>
          </a:p>
          <a:p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1431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SFU </a:t>
            </a:r>
            <a:r>
              <a:rPr lang="en-US" dirty="0"/>
              <a:t>&amp; ORACLE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Institution-wide usage of PeopleSoft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Campus Solutions 9.0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Interaction Hub 9.1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HRMS 9.1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FSCM 9.2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PeopleTools</a:t>
            </a:r>
            <a:r>
              <a:rPr lang="en-US" dirty="0" smtClean="0"/>
              <a:t> 8.54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DB2 10.5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1" b="124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897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sz="4400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Sample template file (2)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2" y="1710660"/>
            <a:ext cx="6152667" cy="45686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53949" y="746060"/>
            <a:ext cx="2714687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 smtClean="0"/>
          </a:p>
          <a:p>
            <a:endParaRPr lang="en-US" sz="1400" dirty="0"/>
          </a:p>
          <a:p>
            <a:r>
              <a:rPr lang="en-US" sz="1600" dirty="0"/>
              <a:t>(</a:t>
            </a:r>
            <a:r>
              <a:rPr lang="en-US" sz="1600" dirty="0" err="1"/>
              <a:t>Subtemplate</a:t>
            </a:r>
            <a:r>
              <a:rPr lang="en-US" sz="1600" dirty="0"/>
              <a:t> – Personal Data)</a:t>
            </a:r>
          </a:p>
          <a:p>
            <a:endParaRPr lang="en-US" dirty="0"/>
          </a:p>
          <a:p>
            <a:r>
              <a:rPr lang="en-US" dirty="0"/>
              <a:t>     Milestones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End of Academic Career</a:t>
            </a:r>
          </a:p>
          <a:p>
            <a:endParaRPr lang="en-US" dirty="0"/>
          </a:p>
          <a:p>
            <a:r>
              <a:rPr lang="en-US" dirty="0"/>
              <a:t>Awards</a:t>
            </a:r>
          </a:p>
          <a:p>
            <a:endParaRPr lang="en-US" dirty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550394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dirty="0">
                <a:solidFill>
                  <a:srgbClr val="1A1A1A"/>
                </a:solidFill>
                <a:latin typeface="Tw Cen MT Condensed" panose="020B0606020104020203" pitchFamily="34" charset="0"/>
              </a:rPr>
              <a:t>4</a:t>
            </a:r>
            <a:r>
              <a:rPr lang="en-US" altLang="en-US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. Upload and use the template!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2" name="Rectangle 1"/>
          <p:cNvSpPr/>
          <p:nvPr/>
        </p:nvSpPr>
        <p:spPr>
          <a:xfrm>
            <a:off x="1096028" y="1912102"/>
            <a:ext cx="696212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</a:pPr>
            <a:r>
              <a:rPr lang="en-US" altLang="en-US" dirty="0" smtClean="0"/>
              <a:t>The XML File is your data source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255780"/>
            <a:ext cx="5657143" cy="41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8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dirty="0">
                <a:solidFill>
                  <a:srgbClr val="1A1A1A"/>
                </a:solidFill>
                <a:latin typeface="Tw Cen MT Condensed" panose="020B0606020104020203" pitchFamily="34" charset="0"/>
              </a:rPr>
              <a:t>4</a:t>
            </a:r>
            <a:r>
              <a:rPr lang="en-US" altLang="en-US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. Upload and use the template!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" y="1771736"/>
            <a:ext cx="7400000" cy="4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219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5. testing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2" name="Rectangle 1"/>
          <p:cNvSpPr/>
          <p:nvPr/>
        </p:nvSpPr>
        <p:spPr>
          <a:xfrm>
            <a:off x="1096028" y="1912102"/>
            <a:ext cx="2680325" cy="2445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Very simple with delivered “Process Transcripts” page!</a:t>
            </a:r>
          </a:p>
          <a:p>
            <a:pPr marL="285750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PDF file and XML file – Report Manager</a:t>
            </a:r>
          </a:p>
          <a:p>
            <a:pPr marL="285750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Test on local desktop once you have the XML file.</a:t>
            </a:r>
          </a:p>
        </p:txBody>
      </p:sp>
      <p:pic>
        <p:nvPicPr>
          <p:cNvPr id="7" name="Picture 2" descr="C:\Users\nmayer\AppData\Local\Temp\SNAGHTML323a5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31" y="1745823"/>
            <a:ext cx="4928000" cy="420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7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Tips &amp; tricks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Things to note!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</p:spTree>
    <p:extLst>
      <p:ext uri="{BB962C8B-B14F-4D97-AF65-F5344CB8AC3E}">
        <p14:creationId xmlns:p14="http://schemas.microsoft.com/office/powerpoint/2010/main" val="130092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Template file tips and tricks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2" name="Rectangle 1"/>
          <p:cNvSpPr/>
          <p:nvPr/>
        </p:nvSpPr>
        <p:spPr>
          <a:xfrm>
            <a:off x="768350" y="2085976"/>
            <a:ext cx="7081240" cy="2735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Watch those FOR loops!</a:t>
            </a:r>
          </a:p>
          <a:p>
            <a:pPr marL="742950" lvl="1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Use the Field Browser and “Validate Template” regularly</a:t>
            </a:r>
            <a:endParaRPr lang="en-US" altLang="en-US" dirty="0"/>
          </a:p>
          <a:p>
            <a:pPr marL="285750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Different Header on Page 1</a:t>
            </a:r>
            <a:endParaRPr lang="en-US" altLang="en-US" dirty="0"/>
          </a:p>
          <a:p>
            <a:pPr marL="742950" lvl="1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Word’s “Different First Page” functionality</a:t>
            </a:r>
          </a:p>
          <a:p>
            <a:pPr marL="742950" lvl="1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What about dynamic data from child records? (The loop breaks!)</a:t>
            </a:r>
          </a:p>
          <a:p>
            <a:pPr marL="742950" lvl="1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Workaround: Set up Variables in Page 1 header that are referenced in Page 2 onward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53065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Template file tips and tricks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51" y="1588325"/>
            <a:ext cx="8117143" cy="24085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35" y="4092069"/>
            <a:ext cx="8100000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501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49" y="585788"/>
            <a:ext cx="7437499" cy="1500187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Simpler template file – Sub-template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11" y="1701138"/>
            <a:ext cx="8670667" cy="471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292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Template file tips and tricks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2" name="Rectangle 1"/>
          <p:cNvSpPr/>
          <p:nvPr/>
        </p:nvSpPr>
        <p:spPr>
          <a:xfrm>
            <a:off x="768350" y="2085976"/>
            <a:ext cx="4575546" cy="2555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Page Breaks in the middle of data?</a:t>
            </a:r>
          </a:p>
          <a:p>
            <a:pPr marL="742950" lvl="1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Use tables with no row break flag set</a:t>
            </a:r>
          </a:p>
          <a:p>
            <a:pPr marL="742950" lvl="1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Use Word’s delivered Pagination controls</a:t>
            </a:r>
          </a:p>
          <a:p>
            <a:pPr marL="742950" lvl="1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Run to RTF so user can modify final layout?</a:t>
            </a:r>
            <a:endParaRPr lang="en-US" altLang="en-US" dirty="0"/>
          </a:p>
          <a:p>
            <a:pPr marL="285750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38" y="4080228"/>
            <a:ext cx="4142857" cy="2390476"/>
          </a:xfrm>
          <a:prstGeom prst="rect">
            <a:avLst/>
          </a:prstGeom>
        </p:spPr>
      </p:pic>
      <p:pic>
        <p:nvPicPr>
          <p:cNvPr id="7" name="Picture 6" descr="C:\Users\nmayer\AppData\Local\Temp\SNAGHTML232025c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28035"/>
            <a:ext cx="3886200" cy="4842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6655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My data does/doesn’t print?!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2" name="Rectangle 1"/>
          <p:cNvSpPr/>
          <p:nvPr/>
        </p:nvSpPr>
        <p:spPr>
          <a:xfrm>
            <a:off x="768350" y="1789093"/>
            <a:ext cx="7289800" cy="4546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600" dirty="0" smtClean="0"/>
              <a:t>CONFIGURATION</a:t>
            </a:r>
          </a:p>
          <a:p>
            <a:pPr marL="742950" lvl="1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600" dirty="0" smtClean="0"/>
              <a:t>Front-end configuration throughout the system</a:t>
            </a:r>
          </a:p>
          <a:p>
            <a:pPr marL="742950" lvl="1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600" dirty="0" smtClean="0"/>
              <a:t>Print on Transcript? Flags – Program/Plan/Milestones/Degrees/Grading Basis/etc.</a:t>
            </a:r>
          </a:p>
          <a:p>
            <a:pPr marL="742950" lvl="1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600" dirty="0" smtClean="0"/>
              <a:t>Specific Transcript Description fields</a:t>
            </a:r>
          </a:p>
          <a:p>
            <a:pPr marL="285750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600" dirty="0" smtClean="0"/>
              <a:t>A field, and its value, may appear in the XML file but not print.</a:t>
            </a:r>
          </a:p>
          <a:p>
            <a:pPr marL="742950" lvl="1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600" dirty="0" smtClean="0"/>
              <a:t>Check the “Transcript Print Flag” – Y or N?</a:t>
            </a:r>
          </a:p>
          <a:p>
            <a:pPr marL="1200150" lvl="2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600" dirty="0">
                <a:solidFill>
                  <a:srgbClr val="FF0000"/>
                </a:solidFill>
                <a:latin typeface="Tw Cen MT" panose="020B0602020104020603" pitchFamily="34" charset="0"/>
              </a:rPr>
              <a:t>&lt;TRNSCR_PRINT_FL&gt;Y&lt;/TRNSCR_PRINT_FL&gt;</a:t>
            </a:r>
          </a:p>
          <a:p>
            <a:pPr marL="742950" lvl="1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600" dirty="0" smtClean="0"/>
              <a:t>Check the </a:t>
            </a:r>
            <a:r>
              <a:rPr lang="en-US" altLang="en-US" sz="1600" dirty="0" err="1" smtClean="0"/>
              <a:t>Config</a:t>
            </a:r>
            <a:r>
              <a:rPr lang="en-US" altLang="en-US" sz="1600" dirty="0" smtClean="0"/>
              <a:t> level – Official? Unofficial?</a:t>
            </a:r>
          </a:p>
          <a:p>
            <a:pPr marL="1200150" lvl="2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600" dirty="0" smtClean="0"/>
              <a:t>Milestones are tricky!</a:t>
            </a:r>
          </a:p>
          <a:p>
            <a:pPr marL="742950" lvl="1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600" dirty="0" smtClean="0"/>
              <a:t>Recommendation: Set everything to ‘Y’ when designing/building transcript.</a:t>
            </a:r>
          </a:p>
          <a:p>
            <a:pPr marL="1200150" lvl="2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600" dirty="0" smtClean="0"/>
              <a:t>Switch off as appropriate.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601983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Design process</a:t>
            </a:r>
          </a:p>
          <a:p>
            <a:pPr marL="630936" lvl="1" indent="-457200">
              <a:buFont typeface="Wingdings" charset="2"/>
              <a:buChar char="Ø"/>
            </a:pPr>
            <a:r>
              <a:rPr lang="en-US" dirty="0" smtClean="0"/>
              <a:t>Review PeopleSoft </a:t>
            </a:r>
            <a:r>
              <a:rPr lang="en-US" dirty="0"/>
              <a:t>delivered </a:t>
            </a:r>
            <a:r>
              <a:rPr lang="en-US" dirty="0" smtClean="0"/>
              <a:t>transcripts</a:t>
            </a:r>
            <a:endParaRPr lang="en-US" dirty="0"/>
          </a:p>
          <a:p>
            <a:pPr marL="630936" lvl="1" indent="-457200">
              <a:buFont typeface="Wingdings" charset="2"/>
              <a:buChar char="Ø"/>
            </a:pPr>
            <a:r>
              <a:rPr lang="en-US" dirty="0" smtClean="0"/>
              <a:t>Figure out the Best approach for tackling complex transcripts</a:t>
            </a:r>
          </a:p>
          <a:p>
            <a:pPr marL="813816" lvl="2" indent="-457200">
              <a:buFont typeface="Wingdings" panose="05000000000000000000" pitchFamily="2" charset="2"/>
              <a:buChar char="§"/>
            </a:pPr>
            <a:r>
              <a:rPr lang="en-US" sz="1600" dirty="0" smtClean="0"/>
              <a:t>Leveraging delivered as much as possible</a:t>
            </a:r>
          </a:p>
          <a:p>
            <a:pPr marL="813816" lvl="2" indent="-457200">
              <a:buFont typeface="Wingdings" panose="05000000000000000000" pitchFamily="2" charset="2"/>
              <a:buChar char="§"/>
            </a:pPr>
            <a:r>
              <a:rPr lang="en-US" sz="1600" dirty="0" smtClean="0"/>
              <a:t>Minimize customizations</a:t>
            </a:r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BI Publisher: Specific tips and tricks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Issues encountered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Review of process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Q&amp;A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</p:spTree>
    <p:extLst>
      <p:ext uri="{BB962C8B-B14F-4D97-AF65-F5344CB8AC3E}">
        <p14:creationId xmlns:p14="http://schemas.microsoft.com/office/powerpoint/2010/main" val="53227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Issues encountered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Things </a:t>
            </a:r>
            <a:r>
              <a:rPr lang="en-US" smtClean="0"/>
              <a:t>to watch out!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</p:spTree>
    <p:extLst>
      <p:ext uri="{BB962C8B-B14F-4D97-AF65-F5344CB8AC3E}">
        <p14:creationId xmlns:p14="http://schemas.microsoft.com/office/powerpoint/2010/main" val="18605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Bi publisher/Pdf issues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2" name="Rectangle 1"/>
          <p:cNvSpPr/>
          <p:nvPr/>
        </p:nvSpPr>
        <p:spPr>
          <a:xfrm>
            <a:off x="768350" y="1789093"/>
            <a:ext cx="72898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Inserting an Image File into a MS-Word RTF template file can cause file size to increase exponentially</a:t>
            </a:r>
          </a:p>
          <a:p>
            <a:pPr marL="742950" lvl="1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BIP runs out of memory</a:t>
            </a:r>
          </a:p>
          <a:p>
            <a:pPr marL="742950" lvl="1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Change Registry flag or minimize image file size</a:t>
            </a:r>
          </a:p>
          <a:p>
            <a:pPr marL="742950" lvl="1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Workaround reference: 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hlinkClick r:id="rId3"/>
              </a:rPr>
              <a:t>https://</a:t>
            </a:r>
            <a:r>
              <a:rPr lang="en-US" altLang="en-US" b="1" dirty="0" smtClean="0">
                <a:solidFill>
                  <a:srgbClr val="0070C0"/>
                </a:solidFill>
                <a:latin typeface="Calibri" panose="020F0502020204030204" pitchFamily="34" charset="0"/>
                <a:hlinkClick r:id="rId3"/>
              </a:rPr>
              <a:t>support.microsoft.com/en-us/kb/224663</a:t>
            </a:r>
            <a:endParaRPr lang="en-US" altLang="en-US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285750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Chrome Browser will not print dotted lines from a PDF</a:t>
            </a:r>
          </a:p>
          <a:p>
            <a:pPr marL="742950" lvl="1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Known bug with Chrome: </a:t>
            </a: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hlinkClick r:id="rId4"/>
              </a:rPr>
              <a:t>https://</a:t>
            </a:r>
            <a:r>
              <a:rPr lang="en-US" altLang="en-US" b="1" dirty="0" smtClean="0">
                <a:solidFill>
                  <a:srgbClr val="0070C0"/>
                </a:solidFill>
                <a:latin typeface="Calibri" panose="020F0502020204030204" pitchFamily="34" charset="0"/>
                <a:hlinkClick r:id="rId4"/>
              </a:rPr>
              <a:t>code.google.com/p/chromium/issues/detail?id=539533</a:t>
            </a:r>
            <a:endParaRPr lang="en-US" altLang="en-US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742950" lvl="1" indent="-28575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Workarounds: Disable “Chrome PDF Viewer” plugin or Educate users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60684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015" y="2286000"/>
            <a:ext cx="569047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1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Our final transcript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85" y="1550704"/>
            <a:ext cx="5411429" cy="4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387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Our final transcript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12" y="1580228"/>
            <a:ext cx="5856191" cy="48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114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Our final transcript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913" y="1541814"/>
            <a:ext cx="7200000" cy="4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16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8350" y="585788"/>
            <a:ext cx="7289800" cy="1500187"/>
          </a:xfrm>
          <a:ln/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en-US" dirty="0" smtClean="0">
                <a:solidFill>
                  <a:srgbClr val="1A1A1A"/>
                </a:solidFill>
                <a:latin typeface="Tw Cen MT Condensed" panose="020B0606020104020203" pitchFamily="34" charset="0"/>
              </a:rPr>
              <a:t>Approach summary</a:t>
            </a:r>
            <a:endParaRPr lang="en-US" altLang="en-US" sz="4400" dirty="0">
              <a:solidFill>
                <a:srgbClr val="1A1A1A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</p:spPr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2" name="Rectangle 1"/>
          <p:cNvSpPr/>
          <p:nvPr/>
        </p:nvSpPr>
        <p:spPr>
          <a:xfrm>
            <a:off x="768350" y="1789093"/>
            <a:ext cx="7289800" cy="3772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Design report layout</a:t>
            </a:r>
          </a:p>
          <a:p>
            <a:pPr marL="342900" indent="-3429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Design XML File layout</a:t>
            </a:r>
          </a:p>
          <a:p>
            <a:pPr marL="800100" lvl="1" indent="-3429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Create layout in App Designer</a:t>
            </a:r>
          </a:p>
          <a:p>
            <a:pPr marL="342900" indent="-3429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Get data into new records</a:t>
            </a:r>
          </a:p>
          <a:p>
            <a:pPr marL="800100" lvl="1" indent="-3429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Update the “Library” App Engine</a:t>
            </a:r>
          </a:p>
          <a:p>
            <a:pPr marL="342900" indent="-3429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Extract according to new file structure</a:t>
            </a:r>
          </a:p>
          <a:p>
            <a:pPr marL="800100" lvl="1" indent="-3429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Update the “Extract” App Package </a:t>
            </a:r>
            <a:r>
              <a:rPr lang="en-US" altLang="en-US" dirty="0" err="1" smtClean="0"/>
              <a:t>Peoplecode</a:t>
            </a:r>
            <a:endParaRPr lang="en-US" altLang="en-US" dirty="0" smtClean="0"/>
          </a:p>
          <a:p>
            <a:pPr marL="342900" indent="-3429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+mj-lt"/>
              <a:buAutoNum type="arabicPeriod"/>
            </a:pPr>
            <a:r>
              <a:rPr lang="en-US" altLang="en-US" dirty="0" smtClean="0"/>
              <a:t>Use XML File to update report template</a:t>
            </a:r>
          </a:p>
          <a:p>
            <a:pPr marL="800100" lvl="1" indent="-342900" defTabSz="914377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4040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Start from delivered </a:t>
            </a:r>
            <a:r>
              <a:rPr lang="en-US" altLang="en-US" i="1" dirty="0" smtClean="0"/>
              <a:t>or</a:t>
            </a:r>
            <a:r>
              <a:rPr lang="en-US" altLang="en-US" dirty="0" smtClean="0"/>
              <a:t> write your own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55448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Additional reference:</a:t>
            </a:r>
            <a:br>
              <a:rPr lang="en-US" dirty="0" smtClean="0"/>
            </a:br>
            <a:r>
              <a:rPr lang="en-US" altLang="en-US" sz="1600" cap="none" spc="0" dirty="0">
                <a:solidFill>
                  <a:srgbClr val="000000"/>
                </a:solidFill>
                <a:latin typeface="Tw Cen MT"/>
                <a:ea typeface="Microsoft YaHei"/>
              </a:rPr>
              <a:t>Oracle Technical Guide – “</a:t>
            </a:r>
            <a:r>
              <a:rPr lang="en-US" sz="1600" cap="none" spc="0" dirty="0">
                <a:solidFill>
                  <a:srgbClr val="000000"/>
                </a:solidFill>
                <a:latin typeface="Tw Cen MT"/>
                <a:ea typeface="Microsoft YaHei"/>
              </a:rPr>
              <a:t>Defining and Generating Transcripts”</a:t>
            </a:r>
            <a:r>
              <a:rPr lang="en-US" cap="none" spc="0" dirty="0">
                <a:solidFill>
                  <a:srgbClr val="000000"/>
                </a:solidFill>
                <a:latin typeface="Tw Cen MT"/>
                <a:ea typeface="Microsoft YaHei"/>
              </a:rPr>
              <a:t/>
            </a:r>
            <a:br>
              <a:rPr lang="en-US" cap="none" spc="0" dirty="0">
                <a:solidFill>
                  <a:srgbClr val="000000"/>
                </a:solidFill>
                <a:latin typeface="Tw Cen MT"/>
                <a:ea typeface="Microsoft YaHei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ANY QUESTIONS?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</p:spTree>
    <p:extLst>
      <p:ext uri="{BB962C8B-B14F-4D97-AF65-F5344CB8AC3E}">
        <p14:creationId xmlns:p14="http://schemas.microsoft.com/office/powerpoint/2010/main" val="14864251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95111"/>
            <a:ext cx="9144000" cy="1784525"/>
          </a:xfrm>
          <a:prstGeom prst="rect">
            <a:avLst/>
          </a:prstGeom>
          <a:solidFill>
            <a:srgbClr val="B404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presenters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Juliana Hui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1446168"/>
          </a:xfrm>
        </p:spPr>
        <p:txBody>
          <a:bodyPr/>
          <a:lstStyle/>
          <a:p>
            <a:r>
              <a:rPr lang="en-US" dirty="0" smtClean="0"/>
              <a:t>Simon Fraser University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14461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26973" y="4869349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all Alliance presentations will be available for download from the Conference Site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795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78" y="4739158"/>
            <a:ext cx="1905000" cy="1905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234"/>
            <a:ext cx="9144000" cy="3209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663" y="741178"/>
            <a:ext cx="1929084" cy="159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02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quick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 Transcript</a:t>
            </a:r>
          </a:p>
          <a:p>
            <a:r>
              <a:rPr lang="en-US" dirty="0" smtClean="0"/>
              <a:t>An </a:t>
            </a:r>
            <a:r>
              <a:rPr lang="en-US" dirty="0"/>
              <a:t>inventory/listing of the courses taken and grades earned by a student, throughout a program.</a:t>
            </a:r>
          </a:p>
          <a:p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PeopleSoft </a:t>
            </a:r>
            <a:r>
              <a:rPr lang="en-US" dirty="0"/>
              <a:t>“XML Transcript”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</p:spTree>
    <p:extLst>
      <p:ext uri="{BB962C8B-B14F-4D97-AF65-F5344CB8AC3E}">
        <p14:creationId xmlns:p14="http://schemas.microsoft.com/office/powerpoint/2010/main" val="228597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new transcript?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Existing COBOL transcript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 smtClean="0"/>
              <a:t>Not very modern-looking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 Business designed their “dream”  transcript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 smtClean="0"/>
              <a:t>Professional publishing tools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</p:spTree>
    <p:extLst>
      <p:ext uri="{BB962C8B-B14F-4D97-AF65-F5344CB8AC3E}">
        <p14:creationId xmlns:p14="http://schemas.microsoft.com/office/powerpoint/2010/main" val="321021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transcript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Canada Alliance   5-7 November 2017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8778" y="1641558"/>
            <a:ext cx="6999372" cy="465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8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tegral">
  <a:themeElements>
    <a:clrScheme name="Custom 4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F30303"/>
      </a:accent1>
      <a:accent2>
        <a:srgbClr val="B40404"/>
      </a:accent2>
      <a:accent3>
        <a:srgbClr val="BABABA"/>
      </a:accent3>
      <a:accent4>
        <a:srgbClr val="696969"/>
      </a:accent4>
      <a:accent5>
        <a:srgbClr val="870203"/>
      </a:accent5>
      <a:accent6>
        <a:srgbClr val="6F8183"/>
      </a:accent6>
      <a:hlink>
        <a:srgbClr val="69A020"/>
      </a:hlink>
      <a:folHlink>
        <a:srgbClr val="8C8C8C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1106</TotalTime>
  <Words>2200</Words>
  <Application>Microsoft Macintosh PowerPoint</Application>
  <PresentationFormat>On-screen Show (4:3)</PresentationFormat>
  <Paragraphs>574</Paragraphs>
  <Slides>69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1" baseType="lpstr">
      <vt:lpstr>Calibri</vt:lpstr>
      <vt:lpstr>Courier New</vt:lpstr>
      <vt:lpstr>Microsoft YaHei</vt:lpstr>
      <vt:lpstr>Monospaced</vt:lpstr>
      <vt:lpstr>Symbol</vt:lpstr>
      <vt:lpstr>Tw Cen MT</vt:lpstr>
      <vt:lpstr>Tw Cen MT Condensed</vt:lpstr>
      <vt:lpstr>Verdana</vt:lpstr>
      <vt:lpstr>Wingdings</vt:lpstr>
      <vt:lpstr>Wingdings 3</vt:lpstr>
      <vt:lpstr>Arial</vt:lpstr>
      <vt:lpstr>Integral</vt:lpstr>
      <vt:lpstr>Leveraging xml transcripts achieving fast flexibility</vt:lpstr>
      <vt:lpstr>Pre-requisites</vt:lpstr>
      <vt:lpstr>presenter</vt:lpstr>
      <vt:lpstr>Simon Fraser University BC, Canada</vt:lpstr>
      <vt:lpstr>SFU &amp; ORACLE</vt:lpstr>
      <vt:lpstr>Overview</vt:lpstr>
      <vt:lpstr>A quick definition</vt:lpstr>
      <vt:lpstr>Why a new transcript?</vt:lpstr>
      <vt:lpstr>Old transcript</vt:lpstr>
      <vt:lpstr>new transcript</vt:lpstr>
      <vt:lpstr>Design process</vt:lpstr>
      <vt:lpstr>Peoplesoft-delivered xml transcripts</vt:lpstr>
      <vt:lpstr>Configuration page – basic data</vt:lpstr>
      <vt:lpstr>Configuration page – careers</vt:lpstr>
      <vt:lpstr>Configuration page – degree/program</vt:lpstr>
      <vt:lpstr>Configuration page – sort order</vt:lpstr>
      <vt:lpstr>Peoplesoft-delivered xml transcripts</vt:lpstr>
      <vt:lpstr>Process transcript</vt:lpstr>
      <vt:lpstr>Where to start?</vt:lpstr>
      <vt:lpstr>Process transcript (SSR_TSRPT)</vt:lpstr>
      <vt:lpstr>data structure (xml file LAYOUT) </vt:lpstr>
      <vt:lpstr>Transcript table references</vt:lpstr>
      <vt:lpstr>Translating the XML File</vt:lpstr>
      <vt:lpstr>PowerPoint Presentation</vt:lpstr>
      <vt:lpstr>Delivered report  template</vt:lpstr>
      <vt:lpstr>Delivered report template –  Field browser</vt:lpstr>
      <vt:lpstr>Delivered report template – result</vt:lpstr>
      <vt:lpstr>Delivered report template –  split career</vt:lpstr>
      <vt:lpstr>PowerPoint Presentation</vt:lpstr>
      <vt:lpstr>PowerPoint Presentation</vt:lpstr>
      <vt:lpstr>Design Process overview</vt:lpstr>
      <vt:lpstr>Mapping the Structure</vt:lpstr>
      <vt:lpstr>Mapping the Structure (2)</vt:lpstr>
      <vt:lpstr>Modify the data (XML) structure</vt:lpstr>
      <vt:lpstr>Modify the data (XML) structure (2)</vt:lpstr>
      <vt:lpstr>Modify the data (XML) structure (3)</vt:lpstr>
      <vt:lpstr>Understand the xml file</vt:lpstr>
      <vt:lpstr>Understand the xml file</vt:lpstr>
      <vt:lpstr>Understand the xml file – Row type</vt:lpstr>
      <vt:lpstr>Xml structure – what next?</vt:lpstr>
      <vt:lpstr>1. Getting the new/custom fields</vt:lpstr>
      <vt:lpstr>1. Getting the new/custom fields (2)</vt:lpstr>
      <vt:lpstr>1. Getting the new/custom fields Add a field</vt:lpstr>
      <vt:lpstr>1. Getting the new/custom fields</vt:lpstr>
      <vt:lpstr>1. Getting the new/custom fields</vt:lpstr>
      <vt:lpstr>2. Extract the data into our new XML File Layout format</vt:lpstr>
      <vt:lpstr>2. Extract the data into our new XML File Layout format</vt:lpstr>
      <vt:lpstr>3. MAP THE NEW DATA TO THE NEW REPORT TEMPLATE</vt:lpstr>
      <vt:lpstr>Sample template file</vt:lpstr>
      <vt:lpstr>Sample template file (2)</vt:lpstr>
      <vt:lpstr>4. Upload and use the template!</vt:lpstr>
      <vt:lpstr>4. Upload and use the template!</vt:lpstr>
      <vt:lpstr>5. testing</vt:lpstr>
      <vt:lpstr>Tips &amp; tricks</vt:lpstr>
      <vt:lpstr>Template file tips and tricks</vt:lpstr>
      <vt:lpstr>Template file tips and tricks</vt:lpstr>
      <vt:lpstr>Simpler template file – Sub-template</vt:lpstr>
      <vt:lpstr>Template file tips and tricks</vt:lpstr>
      <vt:lpstr>My data does/doesn’t print?!</vt:lpstr>
      <vt:lpstr>Issues encountered</vt:lpstr>
      <vt:lpstr>Bi publisher/Pdf issues</vt:lpstr>
      <vt:lpstr>SUMMARY</vt:lpstr>
      <vt:lpstr>Our final transcript</vt:lpstr>
      <vt:lpstr>Our final transcript</vt:lpstr>
      <vt:lpstr>Our final transcript</vt:lpstr>
      <vt:lpstr>Approach summary</vt:lpstr>
      <vt:lpstr>Additional reference: Oracle Technical Guide – “Defining and Generating Transcripts” </vt:lpstr>
      <vt:lpstr>presenters</vt:lpstr>
      <vt:lpstr>THANK YOU!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Amy Ewing</dc:creator>
  <cp:lastModifiedBy>Juliana Hui</cp:lastModifiedBy>
  <cp:revision>143</cp:revision>
  <dcterms:created xsi:type="dcterms:W3CDTF">2015-09-02T14:36:24Z</dcterms:created>
  <dcterms:modified xsi:type="dcterms:W3CDTF">2017-11-05T06:22:58Z</dcterms:modified>
</cp:coreProperties>
</file>