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5"/>
  </p:notesMasterIdLst>
  <p:handoutMasterIdLst>
    <p:handoutMasterId r:id="rId36"/>
  </p:handoutMasterIdLst>
  <p:sldIdLst>
    <p:sldId id="256" r:id="rId2"/>
    <p:sldId id="257" r:id="rId3"/>
    <p:sldId id="292" r:id="rId4"/>
    <p:sldId id="282" r:id="rId5"/>
    <p:sldId id="311" r:id="rId6"/>
    <p:sldId id="338" r:id="rId7"/>
    <p:sldId id="337" r:id="rId8"/>
    <p:sldId id="297" r:id="rId9"/>
    <p:sldId id="318" r:id="rId10"/>
    <p:sldId id="319" r:id="rId11"/>
    <p:sldId id="321" r:id="rId12"/>
    <p:sldId id="283" r:id="rId13"/>
    <p:sldId id="330" r:id="rId14"/>
    <p:sldId id="326" r:id="rId15"/>
    <p:sldId id="331" r:id="rId16"/>
    <p:sldId id="332" r:id="rId17"/>
    <p:sldId id="325" r:id="rId18"/>
    <p:sldId id="333" r:id="rId19"/>
    <p:sldId id="334" r:id="rId20"/>
    <p:sldId id="327" r:id="rId21"/>
    <p:sldId id="317" r:id="rId22"/>
    <p:sldId id="339" r:id="rId23"/>
    <p:sldId id="340" r:id="rId24"/>
    <p:sldId id="343" r:id="rId25"/>
    <p:sldId id="344" r:id="rId26"/>
    <p:sldId id="345" r:id="rId27"/>
    <p:sldId id="346" r:id="rId28"/>
    <p:sldId id="347" r:id="rId29"/>
    <p:sldId id="348" r:id="rId30"/>
    <p:sldId id="322" r:id="rId31"/>
    <p:sldId id="335" r:id="rId32"/>
    <p:sldId id="285" r:id="rId33"/>
    <p:sldId id="302"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73429" autoAdjust="0"/>
  </p:normalViewPr>
  <p:slideViewPr>
    <p:cSldViewPr snapToGrid="0">
      <p:cViewPr varScale="1">
        <p:scale>
          <a:sx n="54" d="100"/>
          <a:sy n="54" d="100"/>
        </p:scale>
        <p:origin x="1266" y="78"/>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584E045-6A4C-4071-88EE-503588FCEB64}" type="datetimeFigureOut">
              <a:rPr lang="en-US" smtClean="0"/>
              <a:t>11/4/2017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7D991FD2-B5E1-4B19-817E-2D1E2461D788}" type="slidenum">
              <a:rPr lang="en-US" smtClean="0"/>
              <a:t>‹#›</a:t>
            </a:fld>
            <a:endParaRPr lang="en-US"/>
          </a:p>
        </p:txBody>
      </p:sp>
    </p:spTree>
    <p:extLst>
      <p:ext uri="{BB962C8B-B14F-4D97-AF65-F5344CB8AC3E}">
        <p14:creationId xmlns:p14="http://schemas.microsoft.com/office/powerpoint/2010/main" val="165107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310B88D-3F79-48F2-B2A3-5ED96518D3E6}" type="datetimeFigureOut">
              <a:rPr lang="en-US" smtClean="0"/>
              <a:t>11/4/2017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C0BC5F9-050A-4989-875D-F7CCE9B5BDF5}" type="slidenum">
              <a:rPr lang="en-US" smtClean="0"/>
              <a:t>‹#›</a:t>
            </a:fld>
            <a:endParaRPr lang="en-US"/>
          </a:p>
        </p:txBody>
      </p:sp>
    </p:spTree>
    <p:extLst>
      <p:ext uri="{BB962C8B-B14F-4D97-AF65-F5344CB8AC3E}">
        <p14:creationId xmlns:p14="http://schemas.microsoft.com/office/powerpoint/2010/main" val="177910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Lakshmi</a:t>
            </a:r>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1</a:t>
            </a:fld>
            <a:endParaRPr lang="en-US"/>
          </a:p>
        </p:txBody>
      </p:sp>
    </p:spTree>
    <p:extLst>
      <p:ext uri="{BB962C8B-B14F-4D97-AF65-F5344CB8AC3E}">
        <p14:creationId xmlns:p14="http://schemas.microsoft.com/office/powerpoint/2010/main" val="1974346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Employee Engagement</a:t>
            </a:r>
            <a:r>
              <a:rPr lang="en-US" sz="1200" kern="1200" baseline="0" dirty="0" smtClean="0">
                <a:solidFill>
                  <a:schemeClr val="tx1"/>
                </a:solidFill>
                <a:effectLst/>
                <a:latin typeface="+mn-lt"/>
                <a:ea typeface="+mn-ea"/>
                <a:cs typeface="+mn-cs"/>
              </a:rPr>
              <a:t> Improves:</a:t>
            </a:r>
          </a:p>
          <a:p>
            <a:pPr lvl="0"/>
            <a:r>
              <a:rPr lang="en-US" sz="1200" kern="1200" dirty="0" smtClean="0">
                <a:solidFill>
                  <a:schemeClr val="tx1"/>
                </a:solidFill>
                <a:effectLst/>
                <a:latin typeface="+mn-lt"/>
                <a:ea typeface="+mn-ea"/>
                <a:cs typeface="+mn-cs"/>
              </a:rPr>
              <a:t>When manual entry is essentially reduced in half, the work experience of the Benefit Staff is automatically improved.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the beginning of each semester when manual entry is at its peak, I can appreciate that our Benefit Staff must be saying to themselves “Oh no, its that time of year again” and some of those days of continuous manual entry must have seemed long.</a:t>
            </a:r>
          </a:p>
          <a:p>
            <a:pPr lvl="0"/>
            <a:r>
              <a:rPr lang="en-US" sz="1200" kern="1200" dirty="0" smtClean="0">
                <a:solidFill>
                  <a:schemeClr val="tx1"/>
                </a:solidFill>
                <a:effectLst/>
                <a:latin typeface="+mn-lt"/>
                <a:ea typeface="+mn-ea"/>
                <a:cs typeface="+mn-cs"/>
              </a:rPr>
              <a:t>In addition, the large volume of manual entries will have had a negative impact to our response times during these periods as a lot of their time had to be focused on getting these transactions into the Sun Life’s system.</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integration will provide the benefit staff with more time for staff to focus on value add initiatives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proactive benefit administration vs reactive.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Since the interface, we were able to design some orientation sessions, outreach drop in sessions and documenting our standard operating procedures.</a:t>
            </a:r>
          </a:p>
          <a:p>
            <a:endParaRPr lang="en-US" dirty="0" smtClean="0"/>
          </a:p>
          <a:p>
            <a:r>
              <a:rPr lang="en-US" sz="1200" b="1" u="sng" kern="1200" dirty="0" smtClean="0">
                <a:solidFill>
                  <a:schemeClr val="tx1"/>
                </a:solidFill>
                <a:effectLst/>
                <a:latin typeface="+mn-lt"/>
                <a:ea typeface="+mn-ea"/>
                <a:cs typeface="+mn-cs"/>
              </a:rPr>
              <a:t>Electronic record of all transactions sent to Benefit Provider</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historical record of what and when data was updated in the Plan Sponsor System.</a:t>
            </a:r>
          </a:p>
          <a:p>
            <a:pPr lvl="0"/>
            <a:r>
              <a:rPr lang="en-US" sz="1200" kern="1200" dirty="0" smtClean="0">
                <a:solidFill>
                  <a:schemeClr val="tx1"/>
                </a:solidFill>
                <a:effectLst/>
                <a:latin typeface="+mn-lt"/>
                <a:ea typeface="+mn-ea"/>
                <a:cs typeface="+mn-cs"/>
              </a:rPr>
              <a:t>assist us greatly with claim resolution and employees with benefit inquiries.</a:t>
            </a:r>
          </a:p>
          <a:p>
            <a:pPr lvl="0"/>
            <a:r>
              <a:rPr lang="en-US" sz="1200" kern="1200" dirty="0" smtClean="0">
                <a:solidFill>
                  <a:schemeClr val="tx1"/>
                </a:solidFill>
                <a:effectLst/>
                <a:latin typeface="+mn-lt"/>
                <a:ea typeface="+mn-ea"/>
                <a:cs typeface="+mn-cs"/>
              </a:rPr>
              <a:t>There is now one source of truth.</a:t>
            </a:r>
          </a:p>
          <a:p>
            <a:pPr lvl="0"/>
            <a:r>
              <a:rPr lang="en-US" sz="1200" kern="1200" dirty="0" smtClean="0">
                <a:solidFill>
                  <a:schemeClr val="tx1"/>
                </a:solidFill>
                <a:effectLst/>
                <a:latin typeface="+mn-lt"/>
                <a:ea typeface="+mn-ea"/>
                <a:cs typeface="+mn-cs"/>
              </a:rPr>
              <a:t>Student Status Example</a:t>
            </a:r>
          </a:p>
          <a:p>
            <a:pPr lvl="0"/>
            <a:r>
              <a:rPr lang="en-US" sz="1200" kern="1200" dirty="0" smtClean="0">
                <a:solidFill>
                  <a:schemeClr val="tx1"/>
                </a:solidFill>
                <a:effectLst/>
                <a:latin typeface="+mn-lt"/>
                <a:ea typeface="+mn-ea"/>
                <a:cs typeface="+mn-cs"/>
              </a:rPr>
              <a:t>confident that we know the reason for the decline and that the employee claim will be processed successful this time.</a:t>
            </a:r>
          </a:p>
          <a:p>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11</a:t>
            </a:fld>
            <a:endParaRPr lang="en-US"/>
          </a:p>
        </p:txBody>
      </p:sp>
    </p:spTree>
    <p:extLst>
      <p:ext uri="{BB962C8B-B14F-4D97-AF65-F5344CB8AC3E}">
        <p14:creationId xmlns:p14="http://schemas.microsoft.com/office/powerpoint/2010/main" val="251984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12</a:t>
            </a:fld>
            <a:endParaRPr lang="en-US"/>
          </a:p>
        </p:txBody>
      </p:sp>
    </p:spTree>
    <p:extLst>
      <p:ext uri="{BB962C8B-B14F-4D97-AF65-F5344CB8AC3E}">
        <p14:creationId xmlns:p14="http://schemas.microsoft.com/office/powerpoint/2010/main" val="251349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13</a:t>
            </a:fld>
            <a:endParaRPr lang="en-US"/>
          </a:p>
        </p:txBody>
      </p:sp>
    </p:spTree>
    <p:extLst>
      <p:ext uri="{BB962C8B-B14F-4D97-AF65-F5344CB8AC3E}">
        <p14:creationId xmlns:p14="http://schemas.microsoft.com/office/powerpoint/2010/main" val="1662489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Entering</a:t>
            </a:r>
            <a:r>
              <a:rPr lang="en-US" baseline="0" dirty="0" smtClean="0"/>
              <a:t> Future dated rows in </a:t>
            </a:r>
            <a:r>
              <a:rPr lang="en-US" baseline="0" dirty="0" err="1" smtClean="0"/>
              <a:t>Peoplesoft</a:t>
            </a:r>
            <a:r>
              <a:rPr lang="en-US" baseline="0" dirty="0" smtClean="0"/>
              <a:t> is still open, but we don’t send that data to </a:t>
            </a:r>
            <a:r>
              <a:rPr lang="en-US" baseline="0" dirty="0" err="1" smtClean="0"/>
              <a:t>sunlife</a:t>
            </a:r>
            <a:r>
              <a:rPr lang="en-US" baseline="0" dirty="0" smtClean="0"/>
              <a:t> until that date.</a:t>
            </a:r>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19</a:t>
            </a:fld>
            <a:endParaRPr lang="en-US"/>
          </a:p>
        </p:txBody>
      </p:sp>
    </p:spTree>
    <p:extLst>
      <p:ext uri="{BB962C8B-B14F-4D97-AF65-F5344CB8AC3E}">
        <p14:creationId xmlns:p14="http://schemas.microsoft.com/office/powerpoint/2010/main" val="627513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Identify data errors:</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that do not meet the requirements of the interface file like all required fields being completed.</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will identify data that is inconsistent with the benefit program and plan configuration.  For example if an employee is over age 65 but is enrolled in a plan for only employees who are under age 65, the error report will report this error.</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Missing Information like, Member ID number to identify member</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Missing information that is need for the type of </a:t>
            </a:r>
            <a:r>
              <a:rPr lang="en-US" sz="1200" kern="1200" dirty="0" err="1" smtClean="0">
                <a:solidFill>
                  <a:schemeClr val="tx1"/>
                </a:solidFill>
                <a:effectLst/>
                <a:latin typeface="+mn-lt"/>
                <a:ea typeface="+mn-ea"/>
                <a:cs typeface="+mn-cs"/>
              </a:rPr>
              <a:t>transaction,like</a:t>
            </a:r>
            <a:endParaRPr lang="en-US" sz="105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Smoker status missing for Critical Illness coverage that requires to know if you smoke in order to bill the correct rate.</a:t>
            </a:r>
            <a:endParaRPr lang="en-US" sz="105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Missing Banking information for a new member</a:t>
            </a:r>
            <a:endParaRPr lang="en-US" sz="105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Missing date of birth if age rated premium</a:t>
            </a:r>
            <a:endParaRPr lang="en-US" sz="105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family coverage with no dependents listed</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Ability to run the file as many times as we want before the file is sent to Sun Life.  This provides us with the opportunity to fix any data entry errors before producing the final file.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Ability to do Real Time Manual Changes in Sun Life without compromising data cohesion with PeopleSoft.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Person at pharmacy example</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a record was manually updated on the Sun Life Plan Sponsor System, we needed the ability to manually update PeopleSoft data history records to reflect the same manually change.</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As a result, the PeopleSoft historical record will always match the Sun Life Plan Sponsor System record.</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Gives PeopleSoft the ability to accurately recognize when a change occurs for future benefit transactions when the record is identical to the Sun Life record.</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Archive data with A time stamped record of every transaction sent to Sun Life.</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Send the file in required XML format.</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  Send file more often during peak periods when volume is high in order to get coverage activated more efficiently.</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Build for Future changes</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Collective Bargaining</a:t>
            </a:r>
            <a:endParaRPr lang="en-US" sz="1050" kern="1200" dirty="0" smtClean="0">
              <a:solidFill>
                <a:schemeClr val="tx1"/>
              </a:solidFill>
              <a:effectLst/>
              <a:latin typeface="+mn-lt"/>
              <a:ea typeface="+mn-ea"/>
              <a:cs typeface="+mn-cs"/>
            </a:endParaRPr>
          </a:p>
          <a:p>
            <a:pPr lvl="2">
              <a:buFont typeface="Wingdings" panose="05000000000000000000" pitchFamily="2" charset="2"/>
              <a:buChar char="§"/>
            </a:pPr>
            <a:endParaRPr lang="en-US" sz="2133" dirty="0" smtClean="0"/>
          </a:p>
          <a:p>
            <a:pPr lvl="2">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20</a:t>
            </a:fld>
            <a:endParaRPr lang="en-US"/>
          </a:p>
        </p:txBody>
      </p:sp>
    </p:spTree>
    <p:extLst>
      <p:ext uri="{BB962C8B-B14F-4D97-AF65-F5344CB8AC3E}">
        <p14:creationId xmlns:p14="http://schemas.microsoft.com/office/powerpoint/2010/main" val="1969503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C0BC5F9-050A-4989-875D-F7CCE9B5BDF5}" type="slidenum">
              <a:rPr lang="en-US" smtClean="0"/>
              <a:t>21</a:t>
            </a:fld>
            <a:endParaRPr lang="en-US"/>
          </a:p>
        </p:txBody>
      </p:sp>
    </p:spTree>
    <p:extLst>
      <p:ext uri="{BB962C8B-B14F-4D97-AF65-F5344CB8AC3E}">
        <p14:creationId xmlns:p14="http://schemas.microsoft.com/office/powerpoint/2010/main" val="255218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22</a:t>
            </a:fld>
            <a:endParaRPr lang="en-US"/>
          </a:p>
        </p:txBody>
      </p:sp>
    </p:spTree>
    <p:extLst>
      <p:ext uri="{BB962C8B-B14F-4D97-AF65-F5344CB8AC3E}">
        <p14:creationId xmlns:p14="http://schemas.microsoft.com/office/powerpoint/2010/main" val="13178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27</a:t>
            </a:fld>
            <a:endParaRPr lang="en-US"/>
          </a:p>
        </p:txBody>
      </p:sp>
    </p:spTree>
    <p:extLst>
      <p:ext uri="{BB962C8B-B14F-4D97-AF65-F5344CB8AC3E}">
        <p14:creationId xmlns:p14="http://schemas.microsoft.com/office/powerpoint/2010/main" val="3530997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28</a:t>
            </a:fld>
            <a:endParaRPr lang="en-US"/>
          </a:p>
        </p:txBody>
      </p:sp>
    </p:spTree>
    <p:extLst>
      <p:ext uri="{BB962C8B-B14F-4D97-AF65-F5344CB8AC3E}">
        <p14:creationId xmlns:p14="http://schemas.microsoft.com/office/powerpoint/2010/main" val="2844860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29</a:t>
            </a:fld>
            <a:endParaRPr lang="en-US"/>
          </a:p>
        </p:txBody>
      </p:sp>
    </p:spTree>
    <p:extLst>
      <p:ext uri="{BB962C8B-B14F-4D97-AF65-F5344CB8AC3E}">
        <p14:creationId xmlns:p14="http://schemas.microsoft.com/office/powerpoint/2010/main" val="64617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Lakshmi</a:t>
            </a:r>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2</a:t>
            </a:fld>
            <a:endParaRPr lang="en-US"/>
          </a:p>
        </p:txBody>
      </p:sp>
    </p:spTree>
    <p:extLst>
      <p:ext uri="{BB962C8B-B14F-4D97-AF65-F5344CB8AC3E}">
        <p14:creationId xmlns:p14="http://schemas.microsoft.com/office/powerpoint/2010/main" val="4091685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32</a:t>
            </a:fld>
            <a:endParaRPr lang="en-US"/>
          </a:p>
        </p:txBody>
      </p:sp>
    </p:spTree>
    <p:extLst>
      <p:ext uri="{BB962C8B-B14F-4D97-AF65-F5344CB8AC3E}">
        <p14:creationId xmlns:p14="http://schemas.microsoft.com/office/powerpoint/2010/main" val="902339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Rubinder</a:t>
            </a:r>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33</a:t>
            </a:fld>
            <a:endParaRPr lang="en-US"/>
          </a:p>
        </p:txBody>
      </p:sp>
    </p:spTree>
    <p:extLst>
      <p:ext uri="{BB962C8B-B14F-4D97-AF65-F5344CB8AC3E}">
        <p14:creationId xmlns:p14="http://schemas.microsoft.com/office/powerpoint/2010/main" val="28815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Developer – Shilpa Varshney</a:t>
            </a:r>
          </a:p>
          <a:p>
            <a:r>
              <a:rPr lang="en-US" dirty="0" smtClean="0"/>
              <a:t>Functional</a:t>
            </a:r>
            <a:r>
              <a:rPr lang="en-US" baseline="0" dirty="0" smtClean="0"/>
              <a:t> Analyst</a:t>
            </a:r>
            <a:r>
              <a:rPr lang="en-US" dirty="0" smtClean="0"/>
              <a:t> – LakshmiNarasimhan</a:t>
            </a:r>
          </a:p>
          <a:p>
            <a:endParaRPr lang="en-US" dirty="0"/>
          </a:p>
          <a:p>
            <a:r>
              <a:rPr lang="en-US" dirty="0" smtClean="0"/>
              <a:t>Business</a:t>
            </a:r>
          </a:p>
          <a:p>
            <a:r>
              <a:rPr lang="en-US" dirty="0" smtClean="0"/>
              <a:t>Benefit Manager – Kim Mcgann</a:t>
            </a:r>
          </a:p>
          <a:p>
            <a:r>
              <a:rPr lang="en-US" dirty="0" smtClean="0"/>
              <a:t>HRIS</a:t>
            </a:r>
            <a:r>
              <a:rPr lang="en-US" baseline="0" dirty="0" smtClean="0"/>
              <a:t> – Kevin Yang</a:t>
            </a:r>
          </a:p>
          <a:p>
            <a:endParaRPr lang="en-US" baseline="0" dirty="0" smtClean="0"/>
          </a:p>
          <a:p>
            <a:r>
              <a:rPr lang="en-US" baseline="0" dirty="0" smtClean="0"/>
              <a:t>Vendor</a:t>
            </a:r>
          </a:p>
          <a:p>
            <a:r>
              <a:rPr lang="en-US" dirty="0" smtClean="0"/>
              <a:t>Sami</a:t>
            </a:r>
            <a:r>
              <a:rPr lang="en-US" baseline="0" dirty="0" smtClean="0"/>
              <a:t> Basset</a:t>
            </a:r>
          </a:p>
          <a:p>
            <a:r>
              <a:rPr lang="en-US" baseline="0" dirty="0" smtClean="0"/>
              <a:t>Sam </a:t>
            </a:r>
            <a:r>
              <a:rPr lang="en-US" baseline="0" dirty="0" err="1" smtClean="0"/>
              <a:t>Tapdigov</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3</a:t>
            </a:fld>
            <a:endParaRPr lang="en-US"/>
          </a:p>
        </p:txBody>
      </p:sp>
    </p:spTree>
    <p:extLst>
      <p:ext uri="{BB962C8B-B14F-4D97-AF65-F5344CB8AC3E}">
        <p14:creationId xmlns:p14="http://schemas.microsoft.com/office/powerpoint/2010/main" val="385952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4</a:t>
            </a:fld>
            <a:endParaRPr lang="en-US"/>
          </a:p>
        </p:txBody>
      </p:sp>
    </p:spTree>
    <p:extLst>
      <p:ext uri="{BB962C8B-B14F-4D97-AF65-F5344CB8AC3E}">
        <p14:creationId xmlns:p14="http://schemas.microsoft.com/office/powerpoint/2010/main" val="37191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5</a:t>
            </a:fld>
            <a:endParaRPr lang="en-US"/>
          </a:p>
        </p:txBody>
      </p:sp>
    </p:spTree>
    <p:extLst>
      <p:ext uri="{BB962C8B-B14F-4D97-AF65-F5344CB8AC3E}">
        <p14:creationId xmlns:p14="http://schemas.microsoft.com/office/powerpoint/2010/main" val="214019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6</a:t>
            </a:fld>
            <a:endParaRPr lang="en-US"/>
          </a:p>
        </p:txBody>
      </p:sp>
    </p:spTree>
    <p:extLst>
      <p:ext uri="{BB962C8B-B14F-4D97-AF65-F5344CB8AC3E}">
        <p14:creationId xmlns:p14="http://schemas.microsoft.com/office/powerpoint/2010/main" val="258942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Describe FT Process</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Partial-load Process</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New enrolments</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E52</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Reinstatement Automation</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Run Queries</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Sun Life update from queries.</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During peak periods – 300 reinstatements</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Benefit Staff experience</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Rejected claims</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Employee perspective. </a:t>
            </a:r>
            <a:endParaRPr lang="en-US" sz="105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8</a:t>
            </a:fld>
            <a:endParaRPr lang="en-US"/>
          </a:p>
        </p:txBody>
      </p:sp>
    </p:spTree>
    <p:extLst>
      <p:ext uri="{BB962C8B-B14F-4D97-AF65-F5344CB8AC3E}">
        <p14:creationId xmlns:p14="http://schemas.microsoft.com/office/powerpoint/2010/main" val="391520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Whenever</a:t>
            </a:r>
            <a:r>
              <a:rPr lang="en-US" sz="1200" kern="1200" baseline="0" dirty="0" smtClean="0">
                <a:solidFill>
                  <a:schemeClr val="tx1"/>
                </a:solidFill>
                <a:effectLst/>
                <a:latin typeface="+mn-lt"/>
                <a:ea typeface="+mn-ea"/>
                <a:cs typeface="+mn-cs"/>
              </a:rPr>
              <a:t> you are p</a:t>
            </a:r>
            <a:r>
              <a:rPr lang="en-US" sz="1200" kern="1200" dirty="0" smtClean="0">
                <a:solidFill>
                  <a:schemeClr val="tx1"/>
                </a:solidFill>
                <a:effectLst/>
                <a:latin typeface="+mn-lt"/>
                <a:ea typeface="+mn-ea"/>
                <a:cs typeface="+mn-cs"/>
              </a:rPr>
              <a:t>lanning to proceed with a major system enhancement or a business process improvement that will require resources, effort and risk, I would recommend that you get the buy in from the highest levels.  </a:t>
            </a:r>
          </a:p>
          <a:p>
            <a:pPr lvl="0"/>
            <a:r>
              <a:rPr lang="en-US" sz="1200" kern="1200" dirty="0" smtClean="0">
                <a:solidFill>
                  <a:schemeClr val="tx1"/>
                </a:solidFill>
                <a:effectLst/>
                <a:latin typeface="+mn-lt"/>
                <a:ea typeface="+mn-ea"/>
                <a:cs typeface="+mn-cs"/>
              </a:rPr>
              <a:t>For us critical</a:t>
            </a:r>
            <a:r>
              <a:rPr lang="en-US" sz="1200" kern="1200" baseline="0" dirty="0" smtClean="0">
                <a:solidFill>
                  <a:schemeClr val="tx1"/>
                </a:solidFill>
                <a:effectLst/>
                <a:latin typeface="+mn-lt"/>
                <a:ea typeface="+mn-ea"/>
                <a:cs typeface="+mn-cs"/>
              </a:rPr>
              <a:t> in order to get the </a:t>
            </a:r>
            <a:r>
              <a:rPr lang="en-US" sz="1200" kern="1200" dirty="0" smtClean="0">
                <a:solidFill>
                  <a:schemeClr val="tx1"/>
                </a:solidFill>
                <a:effectLst/>
                <a:latin typeface="+mn-lt"/>
                <a:ea typeface="+mn-ea"/>
                <a:cs typeface="+mn-cs"/>
              </a:rPr>
              <a:t>IT resources that we need.</a:t>
            </a:r>
          </a:p>
          <a:p>
            <a:pPr lvl="0"/>
            <a:r>
              <a:rPr lang="en-US" sz="1200" kern="1200" dirty="0" smtClean="0">
                <a:solidFill>
                  <a:schemeClr val="tx1"/>
                </a:solidFill>
                <a:effectLst/>
                <a:latin typeface="+mn-lt"/>
                <a:ea typeface="+mn-ea"/>
                <a:cs typeface="+mn-cs"/>
              </a:rPr>
              <a:t>So the big question is “How do you get on the list”.  The main question you will need to answer is “What is there to gain” by doing an integration with the Benefit Provider.  In short, what is your business case.  </a:t>
            </a:r>
          </a:p>
          <a:p>
            <a:r>
              <a:rPr lang="en-US" sz="1200" kern="1200" dirty="0" smtClean="0">
                <a:solidFill>
                  <a:schemeClr val="tx1"/>
                </a:solidFill>
                <a:effectLst/>
                <a:latin typeface="+mn-lt"/>
                <a:ea typeface="+mn-ea"/>
                <a:cs typeface="+mn-cs"/>
              </a:rPr>
              <a:t>Some of the items presented as our Business Case were:</a:t>
            </a:r>
          </a:p>
          <a:p>
            <a:pPr lvl="0"/>
            <a:r>
              <a:rPr lang="en-US" sz="1200" kern="1200" dirty="0" smtClean="0">
                <a:solidFill>
                  <a:schemeClr val="tx1"/>
                </a:solidFill>
                <a:effectLst/>
                <a:latin typeface="+mn-lt"/>
                <a:ea typeface="+mn-ea"/>
                <a:cs typeface="+mn-cs"/>
              </a:rPr>
              <a:t>Eliminates</a:t>
            </a:r>
            <a:r>
              <a:rPr lang="en-US" sz="1200" kern="1200" baseline="0" dirty="0" smtClean="0">
                <a:solidFill>
                  <a:schemeClr val="tx1"/>
                </a:solidFill>
                <a:effectLst/>
                <a:latin typeface="+mn-lt"/>
                <a:ea typeface="+mn-ea"/>
                <a:cs typeface="+mn-cs"/>
              </a:rPr>
              <a:t> Duplication of work</a:t>
            </a:r>
          </a:p>
          <a:p>
            <a:pPr lvl="0"/>
            <a:r>
              <a:rPr lang="en-US" sz="1200" kern="1200" dirty="0" smtClean="0">
                <a:solidFill>
                  <a:schemeClr val="tx1"/>
                </a:solidFill>
                <a:effectLst/>
                <a:latin typeface="+mn-lt"/>
                <a:ea typeface="+mn-ea"/>
                <a:cs typeface="+mn-cs"/>
              </a:rPr>
              <a:t>Lucky metrics</a:t>
            </a:r>
          </a:p>
          <a:p>
            <a:pPr lvl="0"/>
            <a:r>
              <a:rPr lang="en-US" sz="1200" kern="1200" dirty="0" smtClean="0">
                <a:solidFill>
                  <a:schemeClr val="tx1"/>
                </a:solidFill>
                <a:effectLst/>
                <a:latin typeface="+mn-lt"/>
                <a:ea typeface="+mn-ea"/>
                <a:cs typeface="+mn-cs"/>
              </a:rPr>
              <a:t>Did not keep all metrics</a:t>
            </a:r>
          </a:p>
          <a:p>
            <a:pPr lvl="0"/>
            <a:r>
              <a:rPr lang="en-US" sz="1200" kern="1200" dirty="0" smtClean="0">
                <a:solidFill>
                  <a:schemeClr val="tx1"/>
                </a:solidFill>
                <a:effectLst/>
                <a:latin typeface="+mn-lt"/>
                <a:ea typeface="+mn-ea"/>
                <a:cs typeface="+mn-cs"/>
              </a:rPr>
              <a:t>We did not keep metrics  but we had enough to demonstrate that integration between PeopleSoft and Sun Life would result in a significant time savings by eliminating the duplication of work   </a:t>
            </a:r>
          </a:p>
          <a:p>
            <a:pPr lvl="0"/>
            <a:r>
              <a:rPr lang="en-US" sz="1200" kern="1200" dirty="0" smtClean="0">
                <a:solidFill>
                  <a:schemeClr val="tx1"/>
                </a:solidFill>
                <a:effectLst/>
                <a:latin typeface="+mn-lt"/>
                <a:ea typeface="+mn-ea"/>
                <a:cs typeface="+mn-cs"/>
              </a:rPr>
              <a:t>Describe chart.</a:t>
            </a:r>
          </a:p>
          <a:p>
            <a:pPr lvl="0"/>
            <a:r>
              <a:rPr lang="en-US" sz="1200" kern="1200" dirty="0" smtClean="0">
                <a:solidFill>
                  <a:schemeClr val="tx1"/>
                </a:solidFill>
                <a:effectLst/>
                <a:latin typeface="+mn-lt"/>
                <a:ea typeface="+mn-ea"/>
                <a:cs typeface="+mn-cs"/>
              </a:rPr>
              <a:t>Over 2000</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0BC5F9-050A-4989-875D-F7CCE9B5BDF5}" type="slidenum">
              <a:rPr lang="en-US" smtClean="0"/>
              <a:t>9</a:t>
            </a:fld>
            <a:endParaRPr lang="en-US"/>
          </a:p>
        </p:txBody>
      </p:sp>
    </p:spTree>
    <p:extLst>
      <p:ext uri="{BB962C8B-B14F-4D97-AF65-F5344CB8AC3E}">
        <p14:creationId xmlns:p14="http://schemas.microsoft.com/office/powerpoint/2010/main" val="22404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Data integrity is significantly improved when there is another program validating data entry.</a:t>
            </a:r>
            <a:endParaRPr lang="en-US"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requirement for the interface design was that interface should be able to </a:t>
            </a:r>
            <a:r>
              <a:rPr lang="en-US" sz="1200" b="1" kern="1200" dirty="0" smtClean="0">
                <a:solidFill>
                  <a:schemeClr val="tx1"/>
                </a:solidFill>
                <a:effectLst/>
                <a:latin typeface="+mn-lt"/>
                <a:ea typeface="+mn-ea"/>
                <a:cs typeface="+mn-cs"/>
              </a:rPr>
              <a:t>identify data entry errors</a:t>
            </a:r>
            <a:r>
              <a:rPr lang="en-US" sz="1200" kern="1200" dirty="0" smtClean="0">
                <a:solidFill>
                  <a:schemeClr val="tx1"/>
                </a:solidFill>
                <a:effectLst/>
                <a:latin typeface="+mn-lt"/>
                <a:ea typeface="+mn-ea"/>
                <a:cs typeface="+mn-cs"/>
              </a:rPr>
              <a:t> as well as we wanted to ensure that the data being sent to Sun Life was accurate and error free.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By building these additional validations into the interface programming, it provided additional checks and balances to ensure data integrity within our PeopleSoft system and Sun Life Plan Sponsor System.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Ensures that we are paying the benefit vendor for coverage that is being used.</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One source of truth.  We can rely on PeopleSoft as being the accurate record for Sun Life coverage.</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Benefit records match in both systems because it is PeopleSoft data being sent.  Prior to the interface, the data may be different since they were both being manually entered.  This might include missing a benefit election or forgetting to terminate coverage when a person resigns employment.</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Premium </a:t>
            </a:r>
            <a:r>
              <a:rPr lang="en-US" sz="1200" kern="1200" dirty="0" err="1" smtClean="0">
                <a:solidFill>
                  <a:schemeClr val="tx1"/>
                </a:solidFill>
                <a:effectLst/>
                <a:latin typeface="+mn-lt"/>
                <a:ea typeface="+mn-ea"/>
                <a:cs typeface="+mn-cs"/>
              </a:rPr>
              <a:t>Reconcilation</a:t>
            </a:r>
            <a:r>
              <a:rPr lang="en-US" sz="1200" kern="1200" dirty="0" smtClean="0">
                <a:solidFill>
                  <a:schemeClr val="tx1"/>
                </a:solidFill>
                <a:effectLst/>
                <a:latin typeface="+mn-lt"/>
                <a:ea typeface="+mn-ea"/>
                <a:cs typeface="+mn-cs"/>
              </a:rPr>
              <a:t> is more efficient because the likelihood of discrepancies between Sun Life’s monthly invoice and our Payroll benefit premium deductions is significantly reduced.</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Improved client satisfaction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more efficient way to get the data to Sun Life.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Employee benefit transactions are uploaded quicker</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Less rejected claims due to delays in manual entry.</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the end, the data is more accurate resulting in timely and efficient claim processing</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0BC5F9-050A-4989-875D-F7CCE9B5BDF5}" type="slidenum">
              <a:rPr lang="en-US" smtClean="0"/>
              <a:t>10</a:t>
            </a:fld>
            <a:endParaRPr lang="en-US"/>
          </a:p>
        </p:txBody>
      </p:sp>
    </p:spTree>
    <p:extLst>
      <p:ext uri="{BB962C8B-B14F-4D97-AF65-F5344CB8AC3E}">
        <p14:creationId xmlns:p14="http://schemas.microsoft.com/office/powerpoint/2010/main" val="2486471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esenta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49" y="3296916"/>
            <a:ext cx="10973657" cy="548640"/>
          </a:xfrm>
        </p:spPr>
        <p:txBody>
          <a:bodyPr>
            <a:noAutofit/>
          </a:bodyPr>
          <a:lstStyle>
            <a:lvl1pPr algn="l">
              <a:defRPr sz="3733" b="1" i="0" baseline="0">
                <a:latin typeface="Arial"/>
                <a:cs typeface="Arial"/>
              </a:defRPr>
            </a:lvl1pPr>
          </a:lstStyle>
          <a:p>
            <a:r>
              <a:rPr lang="en-US" dirty="0" smtClean="0"/>
              <a:t>Click to add a title</a:t>
            </a:r>
            <a:endParaRPr lang="en-US" dirty="0"/>
          </a:p>
        </p:txBody>
      </p:sp>
      <p:sp>
        <p:nvSpPr>
          <p:cNvPr id="3" name="Subtitle 2"/>
          <p:cNvSpPr>
            <a:spLocks noGrp="1"/>
          </p:cNvSpPr>
          <p:nvPr>
            <p:ph type="subTitle" idx="1"/>
          </p:nvPr>
        </p:nvSpPr>
        <p:spPr>
          <a:xfrm>
            <a:off x="609649" y="3835401"/>
            <a:ext cx="10973657" cy="1645920"/>
          </a:xfrm>
        </p:spPr>
        <p:txBody>
          <a:bodyPr>
            <a:normAutofit/>
          </a:bodyPr>
          <a:lstStyle>
            <a:lvl1pPr marL="0" indent="0" algn="l">
              <a:buNone/>
              <a:defRPr sz="2400" kern="200" baseline="0">
                <a:solidFill>
                  <a:srgbClr val="737373"/>
                </a:solidFill>
                <a:latin typeface="Arial"/>
                <a:cs typeface="Arial"/>
              </a:defRPr>
            </a:lvl1pPr>
            <a:lvl2pPr marL="544208" indent="0" algn="ctr">
              <a:buNone/>
              <a:defRPr>
                <a:solidFill>
                  <a:schemeClr val="tx1">
                    <a:tint val="75000"/>
                  </a:schemeClr>
                </a:solidFill>
              </a:defRPr>
            </a:lvl2pPr>
            <a:lvl3pPr marL="1088415" indent="0" algn="ctr">
              <a:buNone/>
              <a:defRPr>
                <a:solidFill>
                  <a:schemeClr val="tx1">
                    <a:tint val="75000"/>
                  </a:schemeClr>
                </a:solidFill>
              </a:defRPr>
            </a:lvl3pPr>
            <a:lvl4pPr marL="1632622" indent="0" algn="ctr">
              <a:buNone/>
              <a:defRPr>
                <a:solidFill>
                  <a:schemeClr val="tx1">
                    <a:tint val="75000"/>
                  </a:schemeClr>
                </a:solidFill>
              </a:defRPr>
            </a:lvl4pPr>
            <a:lvl5pPr marL="2176830" indent="0" algn="ctr">
              <a:buNone/>
              <a:defRPr>
                <a:solidFill>
                  <a:schemeClr val="tx1">
                    <a:tint val="75000"/>
                  </a:schemeClr>
                </a:solidFill>
              </a:defRPr>
            </a:lvl5pPr>
            <a:lvl6pPr marL="2721037" indent="0" algn="ctr">
              <a:buNone/>
              <a:defRPr>
                <a:solidFill>
                  <a:schemeClr val="tx1">
                    <a:tint val="75000"/>
                  </a:schemeClr>
                </a:solidFill>
              </a:defRPr>
            </a:lvl6pPr>
            <a:lvl7pPr marL="3265245" indent="0" algn="ctr">
              <a:buNone/>
              <a:defRPr>
                <a:solidFill>
                  <a:schemeClr val="tx1">
                    <a:tint val="75000"/>
                  </a:schemeClr>
                </a:solidFill>
              </a:defRPr>
            </a:lvl7pPr>
            <a:lvl8pPr marL="3809451" indent="0" algn="ctr">
              <a:buNone/>
              <a:defRPr>
                <a:solidFill>
                  <a:schemeClr val="tx1">
                    <a:tint val="75000"/>
                  </a:schemeClr>
                </a:solidFill>
              </a:defRPr>
            </a:lvl8pPr>
            <a:lvl9pPr marL="4353659"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descr="ppt-background-marketing.png"/>
          <p:cNvPicPr>
            <a:picLocks noChangeAspect="1"/>
          </p:cNvPicPr>
          <p:nvPr/>
        </p:nvPicPr>
        <p:blipFill>
          <a:blip r:embed="rId2" cstate="print">
            <a:extLst>
              <a:ext uri="{28A0092B-C50C-407E-A947-70E740481C1C}">
                <a14:useLocalDpi xmlns:a14="http://schemas.microsoft.com/office/drawing/2010/main" val="0"/>
              </a:ext>
            </a:extLst>
          </a:blip>
          <a:srcRect l="5000" t="26666" r="5000" b="39999"/>
          <a:stretch>
            <a:fillRect/>
          </a:stretch>
        </p:blipFill>
        <p:spPr bwMode="auto">
          <a:xfrm>
            <a:off x="320068" y="944880"/>
            <a:ext cx="493814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481322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72FE2B-E085-4AE5-BCC2-E3D5F211B49D}" type="datetimeFigureOut">
              <a:rPr lang="en-US" smtClean="0"/>
              <a:t>11/4/2017</a:t>
            </a:fld>
            <a:endParaRPr lang="en-US"/>
          </a:p>
        </p:txBody>
      </p:sp>
      <p:sp>
        <p:nvSpPr>
          <p:cNvPr id="4" name="Footer Placeholder 3"/>
          <p:cNvSpPr>
            <a:spLocks noGrp="1"/>
          </p:cNvSpPr>
          <p:nvPr>
            <p:ph type="ftr" sz="quarter" idx="11"/>
          </p:nvPr>
        </p:nvSpPr>
        <p:spPr/>
        <p:txBody>
          <a:bodyPr/>
          <a:lstStyle/>
          <a:p>
            <a:r>
              <a:rPr lang="en-US" smtClean="0"/>
              <a:t>DRAFT v1</a:t>
            </a:r>
            <a:endParaRPr lang="en-US"/>
          </a:p>
        </p:txBody>
      </p:sp>
      <p:sp>
        <p:nvSpPr>
          <p:cNvPr id="5" name="Slide Number Placeholder 4"/>
          <p:cNvSpPr>
            <a:spLocks noGrp="1"/>
          </p:cNvSpPr>
          <p:nvPr>
            <p:ph type="sldNum" sz="quarter" idx="12"/>
          </p:nvPr>
        </p:nvSpPr>
        <p:spPr/>
        <p:txBody>
          <a:bodyPr/>
          <a:lstStyle/>
          <a:p>
            <a:fld id="{587CECD4-CE1F-4A21-BE3E-A0AB56B6169E}" type="slidenum">
              <a:rPr lang="en-US" smtClean="0"/>
              <a:t>‹#›</a:t>
            </a:fld>
            <a:endParaRPr lang="en-US"/>
          </a:p>
        </p:txBody>
      </p:sp>
      <p:sp>
        <p:nvSpPr>
          <p:cNvPr id="7" name="Text Placeholder 6"/>
          <p:cNvSpPr>
            <a:spLocks noGrp="1"/>
          </p:cNvSpPr>
          <p:nvPr>
            <p:ph type="body" sz="quarter" idx="13"/>
          </p:nvPr>
        </p:nvSpPr>
        <p:spPr>
          <a:xfrm>
            <a:off x="612508" y="934720"/>
            <a:ext cx="10973657" cy="5074920"/>
          </a:xfrm>
          <a:noFill/>
          <a:ln>
            <a:noFill/>
          </a:ln>
        </p:spPr>
        <p:txBody>
          <a:bodyPr>
            <a:normAutofit/>
          </a:bodyPr>
          <a:lstStyle>
            <a:lvl1pPr marL="408155" indent="-408155">
              <a:buSzPct val="100000"/>
              <a:buFont typeface="Arial"/>
              <a:buChar char="•"/>
              <a:defRPr sz="2400" kern="600" baseline="0">
                <a:solidFill>
                  <a:srgbClr val="737373"/>
                </a:solidFill>
                <a:latin typeface="Arial"/>
                <a:cs typeface="Arial"/>
              </a:defRPr>
            </a:lvl1pPr>
            <a:lvl2pPr marL="884337" indent="-340130">
              <a:buSzPct val="100000"/>
              <a:buFont typeface="Arial"/>
              <a:buChar char="•"/>
              <a:defRPr sz="2400" kern="600" baseline="0">
                <a:solidFill>
                  <a:srgbClr val="737373"/>
                </a:solidFill>
                <a:latin typeface="Arial"/>
                <a:cs typeface="Arial"/>
              </a:defRPr>
            </a:lvl2pPr>
            <a:lvl3pPr marL="1360518" indent="-272104">
              <a:buSzPct val="100000"/>
              <a:buFont typeface="Arial"/>
              <a:buChar char="•"/>
              <a:defRPr sz="2400" kern="600" baseline="0">
                <a:solidFill>
                  <a:srgbClr val="737373"/>
                </a:solidFill>
                <a:latin typeface="Arial"/>
                <a:cs typeface="Arial"/>
              </a:defRPr>
            </a:lvl3pPr>
            <a:lvl4pPr>
              <a:buNone/>
              <a:defRPr sz="2133"/>
            </a:lvl4pPr>
            <a:lvl5pPr>
              <a:buNone/>
              <a:defRPr sz="1867"/>
            </a:lvl5pPr>
          </a:lstStyle>
          <a:p>
            <a:pPr lvl="0"/>
            <a:r>
              <a:rPr lang="en-US" smtClean="0"/>
              <a:t>Click to edit Master text styles</a:t>
            </a:r>
          </a:p>
          <a:p>
            <a:pPr lvl="1"/>
            <a:r>
              <a:rPr lang="en-US" smtClean="0"/>
              <a:t>Second level</a:t>
            </a:r>
          </a:p>
          <a:p>
            <a:pPr lvl="2"/>
            <a:r>
              <a:rPr lang="en-US" smtClean="0"/>
              <a:t>Third level</a:t>
            </a:r>
          </a:p>
        </p:txBody>
      </p:sp>
      <p:sp>
        <p:nvSpPr>
          <p:cNvPr id="8" name="Title 1"/>
          <p:cNvSpPr>
            <a:spLocks noGrp="1"/>
          </p:cNvSpPr>
          <p:nvPr>
            <p:ph type="title"/>
          </p:nvPr>
        </p:nvSpPr>
        <p:spPr>
          <a:xfrm>
            <a:off x="609600" y="0"/>
            <a:ext cx="10972800" cy="740664"/>
          </a:xfrm>
        </p:spPr>
        <p:txBody>
          <a:bodyPr anchor="b">
            <a:noAutofit/>
          </a:bodyPr>
          <a:lstStyle>
            <a:lvl1pPr algn="l">
              <a:defRPr sz="3200" b="1">
                <a:solidFill>
                  <a:srgbClr val="E7191C"/>
                </a:solidFill>
                <a:latin typeface="Arial"/>
                <a:cs typeface="Arial"/>
              </a:defRPr>
            </a:lvl1pPr>
          </a:lstStyle>
          <a:p>
            <a:r>
              <a:rPr lang="en-US" smtClean="0"/>
              <a:t>Click to edit Master title style</a:t>
            </a:r>
            <a:endParaRPr lang="en-US" dirty="0"/>
          </a:p>
        </p:txBody>
      </p:sp>
      <p:cxnSp>
        <p:nvCxnSpPr>
          <p:cNvPr id="9" name="Straight Connector 8"/>
          <p:cNvCxnSpPr/>
          <p:nvPr/>
        </p:nvCxnSpPr>
        <p:spPr bwMode="auto">
          <a:xfrm>
            <a:off x="609173" y="748665"/>
            <a:ext cx="10973657" cy="0"/>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61470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40664"/>
          </a:xfrm>
        </p:spPr>
        <p:txBody>
          <a:bodyPr anchor="b">
            <a:noAutofit/>
          </a:bodyPr>
          <a:lstStyle>
            <a:lvl1pPr algn="l">
              <a:defRPr sz="3200" b="1">
                <a:solidFill>
                  <a:srgbClr val="E7191C"/>
                </a:solidFill>
                <a:latin typeface="Arial"/>
                <a:cs typeface="Aria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72FE2B-E085-4AE5-BCC2-E3D5F211B49D}" type="datetimeFigureOut">
              <a:rPr lang="en-US" smtClean="0"/>
              <a:t>11/4/2017</a:t>
            </a:fld>
            <a:endParaRPr lang="en-US"/>
          </a:p>
        </p:txBody>
      </p:sp>
      <p:sp>
        <p:nvSpPr>
          <p:cNvPr id="4" name="Footer Placeholder 3"/>
          <p:cNvSpPr>
            <a:spLocks noGrp="1"/>
          </p:cNvSpPr>
          <p:nvPr>
            <p:ph type="ftr" sz="quarter" idx="11"/>
          </p:nvPr>
        </p:nvSpPr>
        <p:spPr/>
        <p:txBody>
          <a:bodyPr/>
          <a:lstStyle/>
          <a:p>
            <a:r>
              <a:rPr lang="en-US" smtClean="0"/>
              <a:t>DRAFT v1</a:t>
            </a:r>
            <a:endParaRPr lang="en-US" dirty="0"/>
          </a:p>
        </p:txBody>
      </p:sp>
      <p:sp>
        <p:nvSpPr>
          <p:cNvPr id="5" name="Slide Number Placeholder 4"/>
          <p:cNvSpPr>
            <a:spLocks noGrp="1"/>
          </p:cNvSpPr>
          <p:nvPr>
            <p:ph type="sldNum" sz="quarter" idx="12"/>
          </p:nvPr>
        </p:nvSpPr>
        <p:spPr/>
        <p:txBody>
          <a:bodyPr/>
          <a:lstStyle/>
          <a:p>
            <a:fld id="{587CECD4-CE1F-4A21-BE3E-A0AB56B6169E}" type="slidenum">
              <a:rPr lang="en-US" smtClean="0"/>
              <a:t>‹#›</a:t>
            </a:fld>
            <a:endParaRPr lang="en-US"/>
          </a:p>
        </p:txBody>
      </p:sp>
      <p:sp>
        <p:nvSpPr>
          <p:cNvPr id="7" name="Chart Placeholder 6"/>
          <p:cNvSpPr>
            <a:spLocks noGrp="1"/>
          </p:cNvSpPr>
          <p:nvPr>
            <p:ph type="chart" sz="quarter" idx="13"/>
          </p:nvPr>
        </p:nvSpPr>
        <p:spPr>
          <a:xfrm>
            <a:off x="608934" y="924561"/>
            <a:ext cx="10974133" cy="5072380"/>
          </a:xfrm>
        </p:spPr>
        <p:txBody>
          <a:bodyPr>
            <a:normAutofit/>
          </a:bodyPr>
          <a:lstStyle>
            <a:lvl1pPr>
              <a:defRPr sz="2400">
                <a:latin typeface="Arial"/>
                <a:cs typeface="Arial"/>
              </a:defRPr>
            </a:lvl1pPr>
          </a:lstStyle>
          <a:p>
            <a:r>
              <a:rPr lang="en-US" smtClean="0"/>
              <a:t>Click icon to add chart</a:t>
            </a:r>
            <a:endParaRPr lang="en-US" dirty="0"/>
          </a:p>
        </p:txBody>
      </p:sp>
      <p:cxnSp>
        <p:nvCxnSpPr>
          <p:cNvPr id="8" name="Straight Connector 7"/>
          <p:cNvCxnSpPr/>
          <p:nvPr/>
        </p:nvCxnSpPr>
        <p:spPr bwMode="auto">
          <a:xfrm>
            <a:off x="609173" y="748665"/>
            <a:ext cx="10973657" cy="0"/>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1423986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40664"/>
          </a:xfrm>
        </p:spPr>
        <p:txBody>
          <a:bodyPr anchor="b">
            <a:noAutofit/>
          </a:bodyPr>
          <a:lstStyle>
            <a:lvl1pPr algn="l">
              <a:defRPr sz="3200" b="1">
                <a:solidFill>
                  <a:srgbClr val="E7191C"/>
                </a:solidFill>
                <a:latin typeface="Arial"/>
                <a:cs typeface="Aria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72FE2B-E085-4AE5-BCC2-E3D5F211B49D}" type="datetimeFigureOut">
              <a:rPr lang="en-US" smtClean="0"/>
              <a:t>11/4/2017</a:t>
            </a:fld>
            <a:endParaRPr lang="en-US"/>
          </a:p>
        </p:txBody>
      </p:sp>
      <p:sp>
        <p:nvSpPr>
          <p:cNvPr id="4" name="Footer Placeholder 3"/>
          <p:cNvSpPr>
            <a:spLocks noGrp="1"/>
          </p:cNvSpPr>
          <p:nvPr>
            <p:ph type="ftr" sz="quarter" idx="11"/>
          </p:nvPr>
        </p:nvSpPr>
        <p:spPr/>
        <p:txBody>
          <a:bodyPr/>
          <a:lstStyle/>
          <a:p>
            <a:r>
              <a:rPr lang="en-US" smtClean="0"/>
              <a:t>DRAFT v1</a:t>
            </a:r>
            <a:endParaRPr lang="en-US" dirty="0"/>
          </a:p>
        </p:txBody>
      </p:sp>
      <p:sp>
        <p:nvSpPr>
          <p:cNvPr id="5" name="Slide Number Placeholder 4"/>
          <p:cNvSpPr>
            <a:spLocks noGrp="1"/>
          </p:cNvSpPr>
          <p:nvPr>
            <p:ph type="sldNum" sz="quarter" idx="12"/>
          </p:nvPr>
        </p:nvSpPr>
        <p:spPr/>
        <p:txBody>
          <a:bodyPr/>
          <a:lstStyle/>
          <a:p>
            <a:fld id="{587CECD4-CE1F-4A21-BE3E-A0AB56B6169E}" type="slidenum">
              <a:rPr lang="en-US" smtClean="0"/>
              <a:t>‹#›</a:t>
            </a:fld>
            <a:endParaRPr lang="en-US"/>
          </a:p>
        </p:txBody>
      </p:sp>
      <p:cxnSp>
        <p:nvCxnSpPr>
          <p:cNvPr id="8" name="Straight Connector 7"/>
          <p:cNvCxnSpPr/>
          <p:nvPr/>
        </p:nvCxnSpPr>
        <p:spPr bwMode="auto">
          <a:xfrm>
            <a:off x="609173" y="748665"/>
            <a:ext cx="10973657" cy="0"/>
          </a:xfrm>
          <a:prstGeom prst="line">
            <a:avLst/>
          </a:prstGeom>
          <a:solidFill>
            <a:schemeClr val="accent1"/>
          </a:solidFill>
          <a:ln w="25400" cap="flat" cmpd="sng" algn="ctr">
            <a:solidFill>
              <a:schemeClr val="bg1">
                <a:lumMod val="50000"/>
              </a:schemeClr>
            </a:solidFill>
            <a:prstDash val="solid"/>
            <a:round/>
            <a:headEnd type="none" w="med" len="med"/>
            <a:tailEnd type="none" w="med" len="med"/>
          </a:ln>
          <a:effectLst/>
        </p:spPr>
      </p:cxnSp>
      <p:sp>
        <p:nvSpPr>
          <p:cNvPr id="9" name="Content Placeholder 8"/>
          <p:cNvSpPr>
            <a:spLocks noGrp="1"/>
          </p:cNvSpPr>
          <p:nvPr>
            <p:ph sz="quarter" idx="14"/>
          </p:nvPr>
        </p:nvSpPr>
        <p:spPr>
          <a:xfrm>
            <a:off x="609601" y="924984"/>
            <a:ext cx="5361517" cy="50715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5"/>
          </p:nvPr>
        </p:nvSpPr>
        <p:spPr>
          <a:xfrm>
            <a:off x="6212417" y="924560"/>
            <a:ext cx="5384800" cy="50715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83757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16x9: Title and Content (Panel_top)">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9" name="Title Placeholder 1"/>
          <p:cNvSpPr>
            <a:spLocks noGrp="1"/>
          </p:cNvSpPr>
          <p:nvPr>
            <p:ph type="title"/>
          </p:nvPr>
        </p:nvSpPr>
        <p:spPr>
          <a:xfrm>
            <a:off x="260349" y="292349"/>
            <a:ext cx="11654491" cy="2082979"/>
          </a:xfrm>
          <a:prstGeom prst="rect">
            <a:avLst/>
          </a:prstGeom>
          <a:solidFill>
            <a:schemeClr val="tx2"/>
          </a:solidFill>
          <a:ln>
            <a:noFill/>
          </a:ln>
        </p:spPr>
        <p:txBody>
          <a:bodyPr vert="horz" lIns="91440" tIns="45720" rIns="0" bIns="0" rtlCol="0" anchor="t" anchorCtr="0">
            <a:noAutofit/>
          </a:bodyPr>
          <a:lstStyle>
            <a:lvl1pPr>
              <a:defRPr sz="4000">
                <a:solidFill>
                  <a:schemeClr val="bg1"/>
                </a:solidFill>
              </a:defRPr>
            </a:lvl1pPr>
          </a:lstStyle>
          <a:p>
            <a:r>
              <a:rPr lang="en-US" smtClean="0"/>
              <a:t>Click to edit Master title style</a:t>
            </a:r>
            <a:endParaRPr lang="en-US" dirty="0"/>
          </a:p>
        </p:txBody>
      </p:sp>
      <p:sp>
        <p:nvSpPr>
          <p:cNvPr id="11" name="Date Placeholder 3"/>
          <p:cNvSpPr>
            <a:spLocks noGrp="1"/>
          </p:cNvSpPr>
          <p:nvPr>
            <p:ph type="dt" sz="half" idx="2"/>
          </p:nvPr>
        </p:nvSpPr>
        <p:spPr>
          <a:xfrm>
            <a:off x="329399" y="6515577"/>
            <a:ext cx="1056117" cy="486833"/>
          </a:xfrm>
          <a:prstGeom prst="rect">
            <a:avLst/>
          </a:prstGeom>
        </p:spPr>
        <p:txBody>
          <a:bodyPr/>
          <a:lstStyle>
            <a:lvl1pPr algn="l">
              <a:defRPr sz="1200">
                <a:solidFill>
                  <a:schemeClr val="accent6"/>
                </a:solidFill>
                <a:latin typeface="Abadi MT Condensed Light"/>
                <a:cs typeface="Abadi MT Condensed Light"/>
              </a:defRPr>
            </a:lvl1pPr>
          </a:lstStyle>
          <a:p>
            <a:fld id="{0D72FE2B-E085-4AE5-BCC2-E3D5F211B49D}" type="datetimeFigureOut">
              <a:rPr lang="en-US" smtClean="0"/>
              <a:t>11/4/2017</a:t>
            </a:fld>
            <a:endParaRPr lang="en-US"/>
          </a:p>
        </p:txBody>
      </p:sp>
      <p:sp>
        <p:nvSpPr>
          <p:cNvPr id="12" name="Slide Number Placeholder 5"/>
          <p:cNvSpPr>
            <a:spLocks noGrp="1"/>
          </p:cNvSpPr>
          <p:nvPr>
            <p:ph type="sldNum" sz="quarter" idx="4"/>
          </p:nvPr>
        </p:nvSpPr>
        <p:spPr>
          <a:xfrm>
            <a:off x="11347902" y="6515577"/>
            <a:ext cx="493845" cy="486833"/>
          </a:xfrm>
          <a:prstGeom prst="rect">
            <a:avLst/>
          </a:prstGeom>
        </p:spPr>
        <p:txBody>
          <a:bodyPr/>
          <a:lstStyle>
            <a:lvl1pPr algn="r">
              <a:defRPr sz="1200">
                <a:solidFill>
                  <a:schemeClr val="accent6"/>
                </a:solidFill>
                <a:latin typeface="Abadi MT Condensed Light"/>
                <a:cs typeface="Abadi MT Condensed Light"/>
              </a:defRPr>
            </a:lvl1pPr>
          </a:lstStyle>
          <a:p>
            <a:fld id="{587CECD4-CE1F-4A21-BE3E-A0AB56B6169E}" type="slidenum">
              <a:rPr lang="en-US" smtClean="0"/>
              <a:t>‹#›</a:t>
            </a:fld>
            <a:endParaRPr lang="en-US"/>
          </a:p>
        </p:txBody>
      </p:sp>
      <p:sp>
        <p:nvSpPr>
          <p:cNvPr id="15" name="Content Placeholder 23"/>
          <p:cNvSpPr>
            <a:spLocks noGrp="1"/>
          </p:cNvSpPr>
          <p:nvPr>
            <p:ph sz="quarter" idx="12"/>
          </p:nvPr>
        </p:nvSpPr>
        <p:spPr>
          <a:xfrm>
            <a:off x="4580745" y="626131"/>
            <a:ext cx="7139169" cy="1737019"/>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26817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txBox="1">
            <a:spLocks/>
          </p:cNvSpPr>
          <p:nvPr/>
        </p:nvSpPr>
        <p:spPr>
          <a:xfrm>
            <a:off x="0" y="6309360"/>
            <a:ext cx="12192000" cy="548640"/>
          </a:xfrm>
          <a:prstGeom prst="rect">
            <a:avLst/>
          </a:prstGeom>
          <a:solidFill>
            <a:srgbClr val="E7191C"/>
          </a:solidFill>
          <a:ln>
            <a:noFill/>
          </a:ln>
        </p:spPr>
        <p:txBody>
          <a:bodyPr vert="horz" lIns="109728" tIns="54864" rIns="109728" bIns="54864" rtlCol="0" anchor="ctr">
            <a:normAutofit fontScale="25000" lnSpcReduction="20000"/>
          </a:bodyPr>
          <a:lstStyle>
            <a:lvl1pPr algn="ctr" defTabSz="914400" rtl="0" eaLnBrk="1" latinLnBrk="0" hangingPunct="1">
              <a:spcBef>
                <a:spcPct val="0"/>
              </a:spcBef>
              <a:buNone/>
              <a:defRPr sz="8800" kern="1200">
                <a:solidFill>
                  <a:schemeClr val="tx1"/>
                </a:solidFill>
                <a:latin typeface="+mj-lt"/>
                <a:ea typeface="+mj-ea"/>
                <a:cs typeface="+mj-cs"/>
              </a:defRPr>
            </a:lvl1pPr>
          </a:lstStyle>
          <a:p>
            <a:endParaRPr lang="en-US" sz="11733" dirty="0">
              <a:solidFill>
                <a:srgbClr val="E7191C"/>
              </a:solidFill>
            </a:endParaRPr>
          </a:p>
        </p:txBody>
      </p:sp>
      <p:sp>
        <p:nvSpPr>
          <p:cNvPr id="2" name="Title Placeholder 1"/>
          <p:cNvSpPr>
            <a:spLocks noGrp="1"/>
          </p:cNvSpPr>
          <p:nvPr>
            <p:ph type="title"/>
          </p:nvPr>
        </p:nvSpPr>
        <p:spPr>
          <a:xfrm>
            <a:off x="609600" y="274639"/>
            <a:ext cx="10972800" cy="1143000"/>
          </a:xfrm>
          <a:prstGeom prst="rect">
            <a:avLst/>
          </a:prstGeom>
        </p:spPr>
        <p:txBody>
          <a:bodyPr vert="horz" lIns="81634" tIns="40817" rIns="81634" bIns="4081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81634" tIns="40817" rIns="81634" bIns="408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81634" tIns="40817" rIns="81634" bIns="40817" rtlCol="0" anchor="ctr"/>
          <a:lstStyle>
            <a:lvl1pPr algn="l">
              <a:defRPr sz="1467">
                <a:solidFill>
                  <a:schemeClr val="bg1"/>
                </a:solidFill>
              </a:defRPr>
            </a:lvl1pPr>
          </a:lstStyle>
          <a:p>
            <a:fld id="{0D72FE2B-E085-4AE5-BCC2-E3D5F211B49D}" type="datetimeFigureOut">
              <a:rPr lang="en-US" smtClean="0"/>
              <a:t>11/4/2017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81634" tIns="40817" rIns="81634" bIns="40817" rtlCol="0" anchor="ctr"/>
          <a:lstStyle>
            <a:lvl1pPr algn="ctr">
              <a:defRPr sz="1467">
                <a:solidFill>
                  <a:schemeClr val="bg1"/>
                </a:solidFill>
                <a:latin typeface="Arial"/>
                <a:cs typeface="Arial"/>
              </a:defRPr>
            </a:lvl1pPr>
          </a:lstStyle>
          <a:p>
            <a:r>
              <a:rPr lang="en-US" smtClean="0"/>
              <a:t>DRAFT v1</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81634" tIns="40817" rIns="81634" bIns="40817" rtlCol="0" anchor="ctr"/>
          <a:lstStyle>
            <a:lvl1pPr algn="r">
              <a:defRPr sz="1467">
                <a:solidFill>
                  <a:schemeClr val="bg1"/>
                </a:solidFill>
                <a:latin typeface="Arial"/>
                <a:cs typeface="Arial"/>
              </a:defRPr>
            </a:lvl1pPr>
          </a:lstStyle>
          <a:p>
            <a:fld id="{587CECD4-CE1F-4A21-BE3E-A0AB56B6169E}" type="slidenum">
              <a:rPr lang="en-US" smtClean="0"/>
              <a:t>‹#›</a:t>
            </a:fld>
            <a:endParaRPr lang="en-US"/>
          </a:p>
        </p:txBody>
      </p:sp>
      <p:pic>
        <p:nvPicPr>
          <p:cNvPr id="8" name="Picture 7" descr="Seneca-Logo-White-300px.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4407" y="6377941"/>
            <a:ext cx="1600325" cy="373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852834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4" r:id="rId5"/>
  </p:sldLayoutIdLst>
  <p:timing>
    <p:tnLst>
      <p:par>
        <p:cTn id="1" dur="indefinite" restart="never" nodeType="tmRoot"/>
      </p:par>
    </p:tnLst>
  </p:timing>
  <p:txStyles>
    <p:titleStyle>
      <a:lvl1pPr algn="ctr" defTabSz="1088415" rtl="0" eaLnBrk="1" latinLnBrk="0" hangingPunct="1">
        <a:spcBef>
          <a:spcPct val="0"/>
        </a:spcBef>
        <a:buNone/>
        <a:defRPr sz="5200" kern="1200">
          <a:solidFill>
            <a:schemeClr val="tx1"/>
          </a:solidFill>
          <a:latin typeface="Arial"/>
          <a:ea typeface="+mj-ea"/>
          <a:cs typeface="Arial"/>
        </a:defRPr>
      </a:lvl1pPr>
    </p:titleStyle>
    <p:bodyStyle>
      <a:lvl1pPr marL="408155" indent="-408155" algn="l" defTabSz="1088415" rtl="0" eaLnBrk="1" latinLnBrk="0" hangingPunct="1">
        <a:spcBef>
          <a:spcPct val="20000"/>
        </a:spcBef>
        <a:buFont typeface="Arial" pitchFamily="34" charset="0"/>
        <a:buChar char="•"/>
        <a:defRPr sz="3733" kern="1200">
          <a:solidFill>
            <a:schemeClr val="tx1"/>
          </a:solidFill>
          <a:latin typeface="Arial"/>
          <a:ea typeface="+mn-ea"/>
          <a:cs typeface="Arial"/>
        </a:defRPr>
      </a:lvl1pPr>
      <a:lvl2pPr marL="884337" indent="-340130" algn="l" defTabSz="1088415" rtl="0" eaLnBrk="1" latinLnBrk="0" hangingPunct="1">
        <a:spcBef>
          <a:spcPct val="20000"/>
        </a:spcBef>
        <a:buFont typeface="Arial" pitchFamily="34" charset="0"/>
        <a:buChar char="–"/>
        <a:defRPr sz="3333" kern="1200">
          <a:solidFill>
            <a:schemeClr val="tx1"/>
          </a:solidFill>
          <a:latin typeface="Arial"/>
          <a:ea typeface="+mn-ea"/>
          <a:cs typeface="Arial"/>
        </a:defRPr>
      </a:lvl2pPr>
      <a:lvl3pPr marL="1360518" indent="-272104" algn="l" defTabSz="1088415" rtl="0" eaLnBrk="1" latinLnBrk="0" hangingPunct="1">
        <a:spcBef>
          <a:spcPct val="20000"/>
        </a:spcBef>
        <a:buFont typeface="Arial" pitchFamily="34" charset="0"/>
        <a:buChar char="•"/>
        <a:defRPr sz="2933" kern="1200">
          <a:solidFill>
            <a:schemeClr val="tx1"/>
          </a:solidFill>
          <a:latin typeface="Arial"/>
          <a:ea typeface="+mn-ea"/>
          <a:cs typeface="Arial"/>
        </a:defRPr>
      </a:lvl3pPr>
      <a:lvl4pPr marL="1904726" indent="-272104" algn="l" defTabSz="1088415" rtl="0" eaLnBrk="1" latinLnBrk="0" hangingPunct="1">
        <a:spcBef>
          <a:spcPct val="20000"/>
        </a:spcBef>
        <a:buFont typeface="Arial" pitchFamily="34" charset="0"/>
        <a:buChar char="–"/>
        <a:defRPr sz="2400" kern="1200">
          <a:solidFill>
            <a:schemeClr val="tx1"/>
          </a:solidFill>
          <a:latin typeface="Arial"/>
          <a:ea typeface="+mn-ea"/>
          <a:cs typeface="Arial"/>
        </a:defRPr>
      </a:lvl4pPr>
      <a:lvl5pPr marL="2448933" indent="-272104" algn="l" defTabSz="1088415" rtl="0" eaLnBrk="1" latinLnBrk="0" hangingPunct="1">
        <a:spcBef>
          <a:spcPct val="20000"/>
        </a:spcBef>
        <a:buFont typeface="Arial" pitchFamily="34" charset="0"/>
        <a:buChar char="»"/>
        <a:defRPr sz="2400" kern="1200">
          <a:solidFill>
            <a:schemeClr val="tx1"/>
          </a:solidFill>
          <a:latin typeface="Arial"/>
          <a:ea typeface="+mn-ea"/>
          <a:cs typeface="Arial"/>
        </a:defRPr>
      </a:lvl5pPr>
      <a:lvl6pPr marL="2993140" indent="-272104" algn="l" defTabSz="108841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48" indent="-272104" algn="l" defTabSz="108841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54" indent="-272104" algn="l" defTabSz="108841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62" indent="-272104" algn="l" defTabSz="108841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15" rtl="0" eaLnBrk="1" latinLnBrk="0" hangingPunct="1">
        <a:defRPr sz="2133" kern="1200">
          <a:solidFill>
            <a:schemeClr val="tx1"/>
          </a:solidFill>
          <a:latin typeface="+mn-lt"/>
          <a:ea typeface="+mn-ea"/>
          <a:cs typeface="+mn-cs"/>
        </a:defRPr>
      </a:lvl1pPr>
      <a:lvl2pPr marL="544208" algn="l" defTabSz="1088415" rtl="0" eaLnBrk="1" latinLnBrk="0" hangingPunct="1">
        <a:defRPr sz="2133" kern="1200">
          <a:solidFill>
            <a:schemeClr val="tx1"/>
          </a:solidFill>
          <a:latin typeface="+mn-lt"/>
          <a:ea typeface="+mn-ea"/>
          <a:cs typeface="+mn-cs"/>
        </a:defRPr>
      </a:lvl2pPr>
      <a:lvl3pPr marL="1088415" algn="l" defTabSz="1088415" rtl="0" eaLnBrk="1" latinLnBrk="0" hangingPunct="1">
        <a:defRPr sz="2133" kern="1200">
          <a:solidFill>
            <a:schemeClr val="tx1"/>
          </a:solidFill>
          <a:latin typeface="+mn-lt"/>
          <a:ea typeface="+mn-ea"/>
          <a:cs typeface="+mn-cs"/>
        </a:defRPr>
      </a:lvl3pPr>
      <a:lvl4pPr marL="1632622" algn="l" defTabSz="1088415" rtl="0" eaLnBrk="1" latinLnBrk="0" hangingPunct="1">
        <a:defRPr sz="2133" kern="1200">
          <a:solidFill>
            <a:schemeClr val="tx1"/>
          </a:solidFill>
          <a:latin typeface="+mn-lt"/>
          <a:ea typeface="+mn-ea"/>
          <a:cs typeface="+mn-cs"/>
        </a:defRPr>
      </a:lvl4pPr>
      <a:lvl5pPr marL="2176830" algn="l" defTabSz="1088415" rtl="0" eaLnBrk="1" latinLnBrk="0" hangingPunct="1">
        <a:defRPr sz="2133" kern="1200">
          <a:solidFill>
            <a:schemeClr val="tx1"/>
          </a:solidFill>
          <a:latin typeface="+mn-lt"/>
          <a:ea typeface="+mn-ea"/>
          <a:cs typeface="+mn-cs"/>
        </a:defRPr>
      </a:lvl5pPr>
      <a:lvl6pPr marL="2721037" algn="l" defTabSz="1088415" rtl="0" eaLnBrk="1" latinLnBrk="0" hangingPunct="1">
        <a:defRPr sz="2133" kern="1200">
          <a:solidFill>
            <a:schemeClr val="tx1"/>
          </a:solidFill>
          <a:latin typeface="+mn-lt"/>
          <a:ea typeface="+mn-ea"/>
          <a:cs typeface="+mn-cs"/>
        </a:defRPr>
      </a:lvl6pPr>
      <a:lvl7pPr marL="3265245" algn="l" defTabSz="1088415" rtl="0" eaLnBrk="1" latinLnBrk="0" hangingPunct="1">
        <a:defRPr sz="2133" kern="1200">
          <a:solidFill>
            <a:schemeClr val="tx1"/>
          </a:solidFill>
          <a:latin typeface="+mn-lt"/>
          <a:ea typeface="+mn-ea"/>
          <a:cs typeface="+mn-cs"/>
        </a:defRPr>
      </a:lvl7pPr>
      <a:lvl8pPr marL="3809451" algn="l" defTabSz="1088415" rtl="0" eaLnBrk="1" latinLnBrk="0" hangingPunct="1">
        <a:defRPr sz="2133" kern="1200">
          <a:solidFill>
            <a:schemeClr val="tx1"/>
          </a:solidFill>
          <a:latin typeface="+mn-lt"/>
          <a:ea typeface="+mn-ea"/>
          <a:cs typeface="+mn-cs"/>
        </a:defRPr>
      </a:lvl8pPr>
      <a:lvl9pPr marL="4353659" algn="l" defTabSz="1088415"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lakshminarasimhan.srinivasan@senecacollege.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mailto:kim.mcgann@senecacollege.c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48" y="2366683"/>
            <a:ext cx="10973656" cy="1059704"/>
          </a:xfrm>
        </p:spPr>
        <p:txBody>
          <a:bodyPr/>
          <a:lstStyle/>
          <a:p>
            <a:r>
              <a:rPr lang="en-US" sz="3200" dirty="0" smtClean="0">
                <a:solidFill>
                  <a:srgbClr val="0070C0"/>
                </a:solidFill>
              </a:rPr>
              <a:t>Integrating PeopleSoft </a:t>
            </a:r>
            <a:r>
              <a:rPr lang="en-US" sz="3200" dirty="0">
                <a:solidFill>
                  <a:srgbClr val="0070C0"/>
                </a:solidFill>
              </a:rPr>
              <a:t>HCM with Benefit Provider</a:t>
            </a:r>
            <a:r>
              <a:rPr lang="en-US" cap="all" dirty="0">
                <a:solidFill>
                  <a:srgbClr val="0070C0"/>
                </a:solidFill>
              </a:rPr>
              <a:t/>
            </a:r>
            <a:br>
              <a:rPr lang="en-US" cap="all" dirty="0">
                <a:solidFill>
                  <a:srgbClr val="0070C0"/>
                </a:solidFill>
              </a:rPr>
            </a:br>
            <a:endParaRPr lang="en-US" dirty="0">
              <a:solidFill>
                <a:srgbClr val="0070C0"/>
              </a:solidFill>
            </a:endParaRPr>
          </a:p>
        </p:txBody>
      </p:sp>
      <p:sp>
        <p:nvSpPr>
          <p:cNvPr id="3" name="Subtitle 2"/>
          <p:cNvSpPr>
            <a:spLocks noGrp="1"/>
          </p:cNvSpPr>
          <p:nvPr>
            <p:ph type="subTitle" idx="1"/>
          </p:nvPr>
        </p:nvSpPr>
        <p:spPr>
          <a:xfrm>
            <a:off x="609648" y="4140200"/>
            <a:ext cx="10973657" cy="2079367"/>
          </a:xfrm>
        </p:spPr>
        <p:txBody>
          <a:bodyPr>
            <a:normAutofit fontScale="92500" lnSpcReduction="10000"/>
          </a:bodyPr>
          <a:lstStyle/>
          <a:p>
            <a:r>
              <a:rPr lang="en-CA" sz="2600" dirty="0" smtClean="0">
                <a:solidFill>
                  <a:schemeClr val="tx1"/>
                </a:solidFill>
              </a:rPr>
              <a:t>Canada Alliance 2017</a:t>
            </a:r>
            <a:endParaRPr lang="en-CA" sz="2600" dirty="0">
              <a:solidFill>
                <a:schemeClr val="tx1"/>
              </a:solidFill>
            </a:endParaRPr>
          </a:p>
          <a:p>
            <a:pPr>
              <a:spcBef>
                <a:spcPct val="50000"/>
              </a:spcBef>
              <a:buFontTx/>
              <a:buChar char="•"/>
            </a:pPr>
            <a:r>
              <a:rPr lang="en-US" altLang="en-US" b="1" dirty="0">
                <a:solidFill>
                  <a:schemeClr val="tx1"/>
                </a:solidFill>
                <a:latin typeface="Univers 75 Black" charset="0"/>
              </a:rPr>
              <a:t> </a:t>
            </a:r>
            <a:r>
              <a:rPr lang="en-US" altLang="en-US" sz="2600" b="1" dirty="0" smtClean="0">
                <a:solidFill>
                  <a:schemeClr val="tx1"/>
                </a:solidFill>
                <a:latin typeface="Arial" panose="020B0604020202020204" pitchFamily="34" charset="0"/>
                <a:cs typeface="Arial" panose="020B0604020202020204" pitchFamily="34" charset="0"/>
              </a:rPr>
              <a:t>LakshmiNarasimhan </a:t>
            </a:r>
            <a:r>
              <a:rPr lang="en-US" altLang="en-US" sz="2600" b="1" dirty="0">
                <a:solidFill>
                  <a:schemeClr val="tx1"/>
                </a:solidFill>
                <a:latin typeface="Arial" panose="020B0604020202020204" pitchFamily="34" charset="0"/>
                <a:cs typeface="Arial" panose="020B0604020202020204" pitchFamily="34" charset="0"/>
              </a:rPr>
              <a:t>Srinivasan</a:t>
            </a:r>
            <a:r>
              <a:rPr lang="en-US" altLang="en-US" dirty="0">
                <a:solidFill>
                  <a:schemeClr val="tx1"/>
                </a:solidFill>
                <a:latin typeface="Univers 75 Black" charset="0"/>
              </a:rPr>
              <a:t/>
            </a:r>
            <a:br>
              <a:rPr lang="en-US" altLang="en-US" dirty="0">
                <a:solidFill>
                  <a:schemeClr val="tx1"/>
                </a:solidFill>
                <a:latin typeface="Univers 75 Black" charset="0"/>
              </a:rPr>
            </a:br>
            <a:r>
              <a:rPr lang="en-US" altLang="en-US" dirty="0">
                <a:solidFill>
                  <a:schemeClr val="tx1"/>
                </a:solidFill>
                <a:latin typeface="Univers 75 Black" charset="0"/>
              </a:rPr>
              <a:t> </a:t>
            </a:r>
            <a:r>
              <a:rPr lang="en-US" altLang="en-US" dirty="0" smtClean="0">
                <a:solidFill>
                  <a:schemeClr val="tx1"/>
                </a:solidFill>
                <a:latin typeface="Arial" panose="020B0604020202020204" pitchFamily="34" charset="0"/>
                <a:cs typeface="Arial" panose="020B0604020202020204" pitchFamily="34" charset="0"/>
              </a:rPr>
              <a:t>Senior Functional Analyst</a:t>
            </a:r>
          </a:p>
          <a:p>
            <a:pPr>
              <a:spcBef>
                <a:spcPct val="50000"/>
              </a:spcBef>
              <a:buFontTx/>
              <a:buChar char="•"/>
            </a:pPr>
            <a:r>
              <a:rPr lang="en-US" altLang="en-US" b="1" dirty="0">
                <a:solidFill>
                  <a:schemeClr val="tx1"/>
                </a:solidFill>
                <a:latin typeface="Univers 75 Black" charset="0"/>
              </a:rPr>
              <a:t> </a:t>
            </a:r>
            <a:r>
              <a:rPr lang="en-US" altLang="en-US" sz="2600" b="1" dirty="0" smtClean="0">
                <a:solidFill>
                  <a:schemeClr val="tx1"/>
                </a:solidFill>
                <a:latin typeface="Arial" panose="020B0604020202020204" pitchFamily="34" charset="0"/>
                <a:cs typeface="Arial" panose="020B0604020202020204" pitchFamily="34" charset="0"/>
              </a:rPr>
              <a:t>Kim Mcgann</a:t>
            </a:r>
            <a:r>
              <a:rPr lang="en-US" altLang="en-US" dirty="0">
                <a:solidFill>
                  <a:schemeClr val="tx1"/>
                </a:solidFill>
                <a:latin typeface="Univers 75 Black" charset="0"/>
              </a:rPr>
              <a:t/>
            </a:r>
            <a:br>
              <a:rPr lang="en-US" altLang="en-US" dirty="0">
                <a:solidFill>
                  <a:schemeClr val="tx1"/>
                </a:solidFill>
                <a:latin typeface="Univers 75 Black" charset="0"/>
              </a:rPr>
            </a:br>
            <a:r>
              <a:rPr lang="en-US" altLang="en-US" dirty="0">
                <a:solidFill>
                  <a:schemeClr val="tx1"/>
                </a:solidFill>
                <a:latin typeface="Univers 75 Black" charset="0"/>
              </a:rPr>
              <a:t> </a:t>
            </a:r>
            <a:r>
              <a:rPr lang="en-US" dirty="0">
                <a:solidFill>
                  <a:schemeClr val="tx1"/>
                </a:solidFill>
                <a:latin typeface="Arial" panose="020B0604020202020204" pitchFamily="34" charset="0"/>
                <a:cs typeface="Arial" panose="020B0604020202020204" pitchFamily="34" charset="0"/>
              </a:rPr>
              <a:t>Manager, Pension &amp; Benefits, Human Resources</a:t>
            </a:r>
            <a:endParaRPr lang="en-US" altLang="en-US" dirty="0">
              <a:solidFill>
                <a:schemeClr val="tx1"/>
              </a:solidFill>
              <a:latin typeface="Arial" panose="020B0604020202020204" pitchFamily="34" charset="0"/>
              <a:cs typeface="Arial" panose="020B0604020202020204" pitchFamily="34" charset="0"/>
            </a:endParaRPr>
          </a:p>
        </p:txBody>
      </p:sp>
      <p:pic>
        <p:nvPicPr>
          <p:cNvPr id="4" name="Picture 3" descr="newnham[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341" y="3664324"/>
            <a:ext cx="4609964" cy="289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399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US" sz="2400" dirty="0"/>
              <a:t>Business Case – What is there to gain?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400" dirty="0"/>
          </a:p>
          <a:p>
            <a:endParaRPr lang="en-US" sz="2400" dirty="0"/>
          </a:p>
          <a:p>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
            </a:pPr>
            <a:endParaRPr lang="en-US" sz="2133" b="1" dirty="0"/>
          </a:p>
          <a:p>
            <a:pPr>
              <a:spcBef>
                <a:spcPts val="0"/>
              </a:spcBef>
            </a:pPr>
            <a:r>
              <a:rPr lang="en-US" sz="2200" dirty="0"/>
              <a:t>Improves Data Integrity </a:t>
            </a:r>
          </a:p>
          <a:p>
            <a:pPr lvl="1">
              <a:buFont typeface="Wingdings" panose="05000000000000000000" pitchFamily="2" charset="2"/>
              <a:buChar char="q"/>
            </a:pPr>
            <a:r>
              <a:rPr lang="en-US" sz="1900" dirty="0" smtClean="0"/>
              <a:t>The </a:t>
            </a:r>
            <a:r>
              <a:rPr lang="en-US" sz="1900" dirty="0"/>
              <a:t>interface </a:t>
            </a:r>
            <a:r>
              <a:rPr lang="en-US" sz="1900" dirty="0" smtClean="0"/>
              <a:t>should identify data </a:t>
            </a:r>
            <a:r>
              <a:rPr lang="en-US" sz="1900" dirty="0"/>
              <a:t>entry errors:</a:t>
            </a:r>
          </a:p>
          <a:p>
            <a:pPr lvl="2">
              <a:buFont typeface="Wingdings" panose="05000000000000000000" pitchFamily="2" charset="2"/>
              <a:buChar char="§"/>
            </a:pPr>
            <a:r>
              <a:rPr lang="en-US" sz="1900" dirty="0"/>
              <a:t>Missing certificate number</a:t>
            </a:r>
          </a:p>
          <a:p>
            <a:pPr lvl="2">
              <a:buFont typeface="Wingdings" panose="05000000000000000000" pitchFamily="2" charset="2"/>
              <a:buChar char="§"/>
            </a:pPr>
            <a:r>
              <a:rPr lang="en-US" sz="1900" dirty="0"/>
              <a:t>Benefit coverage does not match benefit policy</a:t>
            </a:r>
          </a:p>
          <a:p>
            <a:pPr lvl="2">
              <a:buFont typeface="Wingdings" panose="05000000000000000000" pitchFamily="2" charset="2"/>
              <a:buChar char="§"/>
            </a:pPr>
            <a:r>
              <a:rPr lang="en-US" sz="1900" dirty="0"/>
              <a:t>Multiple benefit coverage elect rows without a termination row</a:t>
            </a:r>
          </a:p>
          <a:p>
            <a:pPr lvl="2">
              <a:buFont typeface="Wingdings" panose="05000000000000000000" pitchFamily="2" charset="2"/>
              <a:buChar char="§"/>
            </a:pPr>
            <a:r>
              <a:rPr lang="en-US" sz="1900" dirty="0"/>
              <a:t>The data being sent does not match Sun Life </a:t>
            </a:r>
            <a:r>
              <a:rPr lang="en-US" sz="1900" dirty="0" smtClean="0"/>
              <a:t>requirements</a:t>
            </a:r>
            <a:endParaRPr lang="en-US" sz="1900" dirty="0"/>
          </a:p>
          <a:p>
            <a:pPr marL="306124" lvl="1" indent="-306124">
              <a:spcBef>
                <a:spcPts val="0"/>
              </a:spcBef>
              <a:buFont typeface="Wingdings" panose="05000000000000000000" pitchFamily="2" charset="2"/>
              <a:buChar char="§"/>
            </a:pPr>
            <a:endParaRPr lang="en-US" sz="2200" dirty="0" smtClean="0"/>
          </a:p>
          <a:p>
            <a:pPr marL="342900" lvl="1" indent="-342900">
              <a:spcBef>
                <a:spcPts val="0"/>
              </a:spcBef>
              <a:buFont typeface="Arial" panose="020B0604020202020204" pitchFamily="34" charset="0"/>
              <a:buChar char="•"/>
            </a:pPr>
            <a:r>
              <a:rPr lang="en-US" sz="2200" dirty="0" smtClean="0"/>
              <a:t>Paying </a:t>
            </a:r>
            <a:r>
              <a:rPr lang="en-US" sz="2200" dirty="0"/>
              <a:t>Benefit vendor </a:t>
            </a:r>
            <a:r>
              <a:rPr lang="en-US" sz="2200" dirty="0" smtClean="0"/>
              <a:t>for </a:t>
            </a:r>
            <a:r>
              <a:rPr lang="en-US" sz="2200" dirty="0"/>
              <a:t>the coverage that is being used.  </a:t>
            </a:r>
          </a:p>
          <a:p>
            <a:pPr marL="306124" lvl="1" indent="-306124">
              <a:spcBef>
                <a:spcPts val="0"/>
              </a:spcBef>
              <a:buFont typeface="Wingdings" panose="05000000000000000000" pitchFamily="2" charset="2"/>
              <a:buChar char="§"/>
            </a:pPr>
            <a:endParaRPr lang="en-US" sz="2200" dirty="0" smtClean="0"/>
          </a:p>
          <a:p>
            <a:pPr marL="342900" lvl="1" indent="-342900">
              <a:spcBef>
                <a:spcPts val="0"/>
              </a:spcBef>
              <a:buFont typeface="Arial" panose="020B0604020202020204" pitchFamily="34" charset="0"/>
              <a:buChar char="•"/>
            </a:pPr>
            <a:r>
              <a:rPr lang="en-US" sz="2200" dirty="0"/>
              <a:t>One source of truth</a:t>
            </a:r>
          </a:p>
          <a:p>
            <a:pPr marL="306124" lvl="1" indent="-306124">
              <a:spcBef>
                <a:spcPts val="0"/>
              </a:spcBef>
              <a:buFont typeface="Wingdings" panose="05000000000000000000" pitchFamily="2" charset="2"/>
              <a:buChar char="§"/>
            </a:pPr>
            <a:endParaRPr lang="en-US" sz="2200" dirty="0" smtClean="0"/>
          </a:p>
          <a:p>
            <a:pPr marL="342900" lvl="1" indent="-342900">
              <a:spcBef>
                <a:spcPts val="0"/>
              </a:spcBef>
              <a:buFont typeface="Arial" panose="020B0604020202020204" pitchFamily="34" charset="0"/>
              <a:buChar char="•"/>
            </a:pPr>
            <a:r>
              <a:rPr lang="en-US" sz="2200" dirty="0"/>
              <a:t>Premium reconciliation is more efficient</a:t>
            </a:r>
          </a:p>
          <a:p>
            <a:pPr marL="306124" lvl="1" indent="-306124">
              <a:spcBef>
                <a:spcPts val="0"/>
              </a:spcBef>
              <a:buFont typeface="Wingdings" panose="05000000000000000000" pitchFamily="2" charset="2"/>
              <a:buChar char="§"/>
            </a:pPr>
            <a:endParaRPr lang="en-US" sz="2200" dirty="0" smtClean="0"/>
          </a:p>
          <a:p>
            <a:pPr marL="342900" lvl="1" indent="-342900">
              <a:spcBef>
                <a:spcPts val="0"/>
              </a:spcBef>
              <a:buFont typeface="Arial" panose="020B0604020202020204" pitchFamily="34" charset="0"/>
              <a:buChar char="•"/>
            </a:pPr>
            <a:r>
              <a:rPr lang="en-US" sz="2200" dirty="0"/>
              <a:t>Improves client satisfaction</a:t>
            </a:r>
          </a:p>
          <a:p>
            <a:pPr lvl="1">
              <a:buFont typeface="Wingdings" panose="05000000000000000000" pitchFamily="2" charset="2"/>
              <a:buChar char="§"/>
            </a:pPr>
            <a:endParaRPr lang="en-US" sz="2133" dirty="0" smtClean="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a:p>
            <a:pPr marL="544206" lvl="1" indent="0">
              <a:buNone/>
            </a:pPr>
            <a:endParaRPr lang="en-US" sz="2133"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spTree>
    <p:extLst>
      <p:ext uri="{BB962C8B-B14F-4D97-AF65-F5344CB8AC3E}">
        <p14:creationId xmlns:p14="http://schemas.microsoft.com/office/powerpoint/2010/main" val="107302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US" sz="2400" dirty="0"/>
              <a:t>Business Case – What is there to gain?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400" dirty="0"/>
          </a:p>
          <a:p>
            <a:endParaRPr lang="en-US" sz="2400" dirty="0"/>
          </a:p>
          <a:p>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57918"/>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
            </a:pPr>
            <a:endParaRPr lang="en-US" sz="2133" b="1" dirty="0"/>
          </a:p>
          <a:p>
            <a:pPr lvl="0"/>
            <a:r>
              <a:rPr lang="en-US" sz="2400" b="1" dirty="0"/>
              <a:t>Employee Engagement Improves</a:t>
            </a:r>
          </a:p>
          <a:p>
            <a:pPr lvl="1">
              <a:buFont typeface="Arial" panose="020B0604020202020204" pitchFamily="34" charset="0"/>
              <a:buChar char="•"/>
            </a:pPr>
            <a:r>
              <a:rPr lang="en-US" sz="2133" dirty="0"/>
              <a:t>Manual entry is reduced in half</a:t>
            </a:r>
          </a:p>
          <a:p>
            <a:pPr lvl="1">
              <a:buFont typeface="Arial" panose="020B0604020202020204" pitchFamily="34" charset="0"/>
              <a:buChar char="•"/>
            </a:pPr>
            <a:r>
              <a:rPr lang="en-US" sz="2133" dirty="0"/>
              <a:t>More time for staff to focus on value add initiatives</a:t>
            </a:r>
          </a:p>
          <a:p>
            <a:pPr lvl="1">
              <a:buFont typeface="Arial" panose="020B0604020202020204" pitchFamily="34" charset="0"/>
              <a:buChar char="•"/>
            </a:pPr>
            <a:r>
              <a:rPr lang="en-US" sz="2133" dirty="0"/>
              <a:t>Proactive benefit administration vs reactive</a:t>
            </a:r>
          </a:p>
          <a:p>
            <a:pPr marL="544206" lvl="1" indent="0">
              <a:buNone/>
            </a:pPr>
            <a:endParaRPr lang="en-US" sz="2133" dirty="0"/>
          </a:p>
          <a:p>
            <a:r>
              <a:rPr lang="en-US" sz="2400" b="1" dirty="0"/>
              <a:t>Electronic record of all transactions sent to Benefit Provider</a:t>
            </a:r>
          </a:p>
          <a:p>
            <a:pPr lvl="1">
              <a:buFont typeface="Arial" pitchFamily="34" charset="0"/>
              <a:buChar char="•"/>
            </a:pPr>
            <a:r>
              <a:rPr lang="en-US" sz="2133" dirty="0"/>
              <a:t>Sun Life Plan Sponsor System is live system.  </a:t>
            </a:r>
          </a:p>
          <a:p>
            <a:pPr lvl="1">
              <a:buFont typeface="Arial" pitchFamily="34" charset="0"/>
              <a:buChar char="•"/>
            </a:pPr>
            <a:r>
              <a:rPr lang="en-US" sz="2133" dirty="0"/>
              <a:t>The PeopleSoft data history provides you with a record of Sun Life transaction</a:t>
            </a:r>
          </a:p>
          <a:p>
            <a:pPr lvl="1">
              <a:buFont typeface="Arial" pitchFamily="34" charset="0"/>
              <a:buChar char="•"/>
            </a:pPr>
            <a:r>
              <a:rPr lang="en-US" sz="2133" dirty="0"/>
              <a:t>Know exactly when coverage elections were sent to Sun Life and when termination of coverage was sent.</a:t>
            </a:r>
          </a:p>
          <a:p>
            <a:pPr lvl="1">
              <a:buFont typeface="Arial" pitchFamily="34" charset="0"/>
              <a:buChar char="•"/>
            </a:pPr>
            <a:r>
              <a:rPr lang="en-US" sz="2133" dirty="0"/>
              <a:t>Will be able to assist employees with resolving claim resolution more efficiently and accurately.  </a:t>
            </a:r>
          </a:p>
          <a:p>
            <a:pPr marL="544206" lvl="1" indent="0">
              <a:buNone/>
            </a:pPr>
            <a:endParaRPr lang="en-US" sz="2133"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spTree>
    <p:extLst>
      <p:ext uri="{BB962C8B-B14F-4D97-AF65-F5344CB8AC3E}">
        <p14:creationId xmlns:p14="http://schemas.microsoft.com/office/powerpoint/2010/main" val="356840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12508" y="740664"/>
            <a:ext cx="11465761" cy="5268976"/>
          </a:xfrm>
          <a:noFill/>
          <a:ln>
            <a:noFill/>
          </a:ln>
        </p:spPr>
        <p:txBody>
          <a:bodyPr vert="horz" lIns="81634" tIns="40817" rIns="81634" bIns="40817" rtlCol="0">
            <a:normAutofit/>
          </a:bodyPr>
          <a:lstStyle/>
          <a:p>
            <a:pPr>
              <a:lnSpc>
                <a:spcPct val="150000"/>
              </a:lnSpc>
            </a:pPr>
            <a:r>
              <a:rPr lang="en-US" sz="2133" b="1" kern="1200" dirty="0">
                <a:solidFill>
                  <a:schemeClr val="tx1"/>
                </a:solidFill>
              </a:rPr>
              <a:t>Determine what is </a:t>
            </a:r>
            <a:r>
              <a:rPr lang="en-US" sz="2133" b="1" kern="1200" dirty="0" smtClean="0">
                <a:solidFill>
                  <a:schemeClr val="tx1"/>
                </a:solidFill>
              </a:rPr>
              <a:t>not </a:t>
            </a:r>
            <a:r>
              <a:rPr lang="en-US" sz="2133" b="1" kern="1200" dirty="0">
                <a:solidFill>
                  <a:schemeClr val="tx1"/>
                </a:solidFill>
              </a:rPr>
              <a:t>a </a:t>
            </a:r>
            <a:r>
              <a:rPr lang="en-US" sz="2133" b="1" kern="1200" dirty="0" smtClean="0">
                <a:solidFill>
                  <a:schemeClr val="tx1"/>
                </a:solidFill>
              </a:rPr>
              <a:t>Benefit change</a:t>
            </a:r>
            <a:endParaRPr lang="en-US" sz="2133" b="1" kern="1200" dirty="0">
              <a:solidFill>
                <a:schemeClr val="tx1"/>
              </a:solidFill>
            </a:endParaRPr>
          </a:p>
          <a:p>
            <a:pPr marL="884336" lvl="2" indent="-408155">
              <a:lnSpc>
                <a:spcPct val="150000"/>
              </a:lnSpc>
            </a:pPr>
            <a:r>
              <a:rPr lang="en-US" sz="2133" kern="1200" dirty="0">
                <a:solidFill>
                  <a:schemeClr val="tx1"/>
                </a:solidFill>
              </a:rPr>
              <a:t>Not a Change when an faculty moves from FEXTHA to FEXTHL</a:t>
            </a:r>
          </a:p>
          <a:p>
            <a:pPr>
              <a:lnSpc>
                <a:spcPct val="150000"/>
              </a:lnSpc>
            </a:pPr>
            <a:endParaRPr lang="en-US" dirty="0">
              <a:solidFill>
                <a:schemeClr val="tx1"/>
              </a:solidFill>
            </a:endParaRPr>
          </a:p>
        </p:txBody>
      </p:sp>
      <p:sp>
        <p:nvSpPr>
          <p:cNvPr id="3" name="Title 2"/>
          <p:cNvSpPr>
            <a:spLocks noGrp="1"/>
          </p:cNvSpPr>
          <p:nvPr>
            <p:ph type="title"/>
          </p:nvPr>
        </p:nvSpPr>
        <p:spPr/>
        <p:txBody>
          <a:bodyPr/>
          <a:lstStyle/>
          <a:p>
            <a:r>
              <a:rPr lang="en-CA" dirty="0" smtClean="0"/>
              <a:t>Approach</a:t>
            </a:r>
            <a:r>
              <a:rPr lang="en-US" dirty="0" smtClean="0"/>
              <a:t>– </a:t>
            </a:r>
            <a:r>
              <a:rPr lang="en-US" dirty="0"/>
              <a:t>Interface should be able to…</a:t>
            </a:r>
          </a:p>
        </p:txBody>
      </p:sp>
      <p:pic>
        <p:nvPicPr>
          <p:cNvPr id="7" name="Picture 6"/>
          <p:cNvPicPr>
            <a:picLocks noChangeAspect="1"/>
          </p:cNvPicPr>
          <p:nvPr/>
        </p:nvPicPr>
        <p:blipFill>
          <a:blip r:embed="rId3"/>
          <a:stretch>
            <a:fillRect/>
          </a:stretch>
        </p:blipFill>
        <p:spPr>
          <a:xfrm>
            <a:off x="866273" y="2374351"/>
            <a:ext cx="9127958" cy="2887363"/>
          </a:xfrm>
          <a:prstGeom prst="rect">
            <a:avLst/>
          </a:prstGeom>
        </p:spPr>
      </p:pic>
    </p:spTree>
    <p:extLst>
      <p:ext uri="{BB962C8B-B14F-4D97-AF65-F5344CB8AC3E}">
        <p14:creationId xmlns:p14="http://schemas.microsoft.com/office/powerpoint/2010/main" val="127966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CA" sz="2400" dirty="0" smtClean="0"/>
              <a:t>Approach</a:t>
            </a:r>
            <a:r>
              <a:rPr lang="en-US" sz="2400" dirty="0" smtClean="0"/>
              <a:t>– </a:t>
            </a:r>
            <a:r>
              <a:rPr lang="en-US" sz="2400" dirty="0"/>
              <a:t>Interface should be able to…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400" dirty="0"/>
          </a:p>
          <a:p>
            <a:endParaRPr lang="en-US" sz="2400" dirty="0"/>
          </a:p>
          <a:p>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buFont typeface="Arial" panose="020B0604020202020204" pitchFamily="34" charset="0"/>
              <a:buChar char="•"/>
            </a:pPr>
            <a:r>
              <a:rPr lang="en-US" sz="2400" b="1" dirty="0"/>
              <a:t>Determine what is a benefit </a:t>
            </a:r>
            <a:r>
              <a:rPr lang="en-US" sz="2400" b="1" dirty="0" smtClean="0"/>
              <a:t>change</a:t>
            </a:r>
          </a:p>
          <a:p>
            <a:pPr lvl="1">
              <a:buFont typeface="Arial" panose="020B0604020202020204" pitchFamily="34" charset="0"/>
              <a:buChar char="•"/>
            </a:pPr>
            <a:endParaRPr lang="en-US" sz="2400" b="1" dirty="0" smtClean="0"/>
          </a:p>
          <a:p>
            <a:pPr lvl="2"/>
            <a:r>
              <a:rPr lang="en-US" sz="2133" dirty="0" smtClean="0"/>
              <a:t>Change when Employee moves from FEXTHA to AEXTHA</a:t>
            </a:r>
            <a:endParaRPr lang="en-US" sz="2133" dirty="0"/>
          </a:p>
          <a:p>
            <a:pPr marL="544206" lvl="1" indent="0">
              <a:buNone/>
            </a:pPr>
            <a:r>
              <a:rPr lang="en-US" sz="2133" b="1" dirty="0"/>
              <a:t>     </a:t>
            </a:r>
            <a:endParaRPr lang="en-US" sz="2133" dirty="0"/>
          </a:p>
        </p:txBody>
      </p:sp>
      <p:graphicFrame>
        <p:nvGraphicFramePr>
          <p:cNvPr id="5" name="Table 4"/>
          <p:cNvGraphicFramePr>
            <a:graphicFrameLocks noGrp="1"/>
          </p:cNvGraphicFramePr>
          <p:nvPr>
            <p:extLst>
              <p:ext uri="{D42A27DB-BD31-4B8C-83A1-F6EECF244321}">
                <p14:modId xmlns:p14="http://schemas.microsoft.com/office/powerpoint/2010/main" val="3533005006"/>
              </p:ext>
            </p:extLst>
          </p:nvPr>
        </p:nvGraphicFramePr>
        <p:xfrm>
          <a:off x="1237351" y="2455502"/>
          <a:ext cx="7812056" cy="3272636"/>
        </p:xfrm>
        <a:graphic>
          <a:graphicData uri="http://schemas.openxmlformats.org/drawingml/2006/table">
            <a:tbl>
              <a:tblPr firstRow="1" bandRow="1">
                <a:tableStyleId>{5C22544A-7EE6-4342-B048-85BDC9FD1C3A}</a:tableStyleId>
              </a:tblPr>
              <a:tblGrid>
                <a:gridCol w="4466131">
                  <a:extLst>
                    <a:ext uri="{9D8B030D-6E8A-4147-A177-3AD203B41FA5}">
                      <a16:colId xmlns:a16="http://schemas.microsoft.com/office/drawing/2014/main" xmlns="" val="3061624218"/>
                    </a:ext>
                  </a:extLst>
                </a:gridCol>
                <a:gridCol w="3345925">
                  <a:extLst>
                    <a:ext uri="{9D8B030D-6E8A-4147-A177-3AD203B41FA5}">
                      <a16:colId xmlns:a16="http://schemas.microsoft.com/office/drawing/2014/main" xmlns="" val="3737205623"/>
                    </a:ext>
                  </a:extLst>
                </a:gridCol>
              </a:tblGrid>
              <a:tr h="987966">
                <a:tc>
                  <a:txBody>
                    <a:bodyPr/>
                    <a:lstStyle/>
                    <a:p>
                      <a:r>
                        <a:rPr lang="en-US" sz="2800" dirty="0" smtClean="0"/>
                        <a:t>PeopleSoft Plan Code</a:t>
                      </a:r>
                      <a:endParaRPr lang="en-US" sz="2800" dirty="0"/>
                    </a:p>
                  </a:txBody>
                  <a:tcPr marL="121920" marR="121920" marT="60960" marB="60960"/>
                </a:tc>
                <a:tc>
                  <a:txBody>
                    <a:bodyPr/>
                    <a:lstStyle/>
                    <a:p>
                      <a:r>
                        <a:rPr lang="en-US" sz="2800" dirty="0" smtClean="0"/>
                        <a:t>Equivalent Sun Life Plan</a:t>
                      </a:r>
                      <a:endParaRPr lang="en-US" sz="2800" dirty="0"/>
                    </a:p>
                  </a:txBody>
                  <a:tcPr marL="121920" marR="121920" marT="60960" marB="60960"/>
                </a:tc>
                <a:extLst>
                  <a:ext uri="{0D108BD9-81ED-4DB2-BD59-A6C34878D82A}">
                    <a16:rowId xmlns:a16="http://schemas.microsoft.com/office/drawing/2014/main" xmlns="" val="1870969207"/>
                  </a:ext>
                </a:extLst>
              </a:tr>
              <a:tr h="2284670">
                <a:tc>
                  <a:txBody>
                    <a:bodyPr/>
                    <a:lstStyle/>
                    <a:p>
                      <a:r>
                        <a:rPr lang="en-US" sz="2800" dirty="0" smtClean="0"/>
                        <a:t>FEXTHA (Ext. Health – working)</a:t>
                      </a:r>
                    </a:p>
                    <a:p>
                      <a:r>
                        <a:rPr lang="en-US" sz="2800" dirty="0" smtClean="0"/>
                        <a:t>to</a:t>
                      </a:r>
                    </a:p>
                    <a:p>
                      <a:r>
                        <a:rPr lang="en-US" sz="2800" dirty="0" smtClean="0"/>
                        <a:t>AEXTHA (Ext.</a:t>
                      </a:r>
                      <a:r>
                        <a:rPr lang="en-US" sz="2800" baseline="0" dirty="0" smtClean="0"/>
                        <a:t> Health – working)</a:t>
                      </a:r>
                      <a:endParaRPr lang="en-US" sz="2800" dirty="0"/>
                    </a:p>
                  </a:txBody>
                  <a:tcPr marL="121920" marR="121920" marT="60960" marB="60960"/>
                </a:tc>
                <a:tc>
                  <a:txBody>
                    <a:bodyPr/>
                    <a:lstStyle/>
                    <a:p>
                      <a:r>
                        <a:rPr lang="en-US" sz="2800" dirty="0" smtClean="0"/>
                        <a:t>Academic</a:t>
                      </a:r>
                      <a:r>
                        <a:rPr lang="en-US" sz="2800" baseline="0" dirty="0" smtClean="0"/>
                        <a:t> Ext. Health</a:t>
                      </a:r>
                    </a:p>
                    <a:p>
                      <a:r>
                        <a:rPr lang="en-US" sz="2800" baseline="0" dirty="0" smtClean="0"/>
                        <a:t>to</a:t>
                      </a:r>
                    </a:p>
                    <a:p>
                      <a:r>
                        <a:rPr lang="en-US" sz="2800" baseline="0" dirty="0" smtClean="0"/>
                        <a:t>Administrative Staff Ext. Health</a:t>
                      </a:r>
                      <a:endParaRPr lang="en-US" sz="2800" dirty="0"/>
                    </a:p>
                  </a:txBody>
                  <a:tcPr marL="121920" marR="121920" marT="60960" marB="60960"/>
                </a:tc>
                <a:extLst>
                  <a:ext uri="{0D108BD9-81ED-4DB2-BD59-A6C34878D82A}">
                    <a16:rowId xmlns:a16="http://schemas.microsoft.com/office/drawing/2014/main" xmlns="" val="36142002"/>
                  </a:ext>
                </a:extLst>
              </a:tr>
            </a:tbl>
          </a:graphicData>
        </a:graphic>
      </p:graphicFrame>
    </p:spTree>
    <p:extLst>
      <p:ext uri="{BB962C8B-B14F-4D97-AF65-F5344CB8AC3E}">
        <p14:creationId xmlns:p14="http://schemas.microsoft.com/office/powerpoint/2010/main" val="154611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CA" sz="2400" dirty="0"/>
              <a:t>Approach</a:t>
            </a:r>
            <a:r>
              <a:rPr lang="en-US" sz="2400" dirty="0" smtClean="0"/>
              <a:t>– </a:t>
            </a:r>
            <a:r>
              <a:rPr lang="en-US" sz="2400" dirty="0"/>
              <a:t>Interface should be able to…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400" dirty="0"/>
          </a:p>
          <a:p>
            <a:endParaRPr lang="en-US" sz="2400" dirty="0"/>
          </a:p>
          <a:p>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buFont typeface="Arial" panose="020B0604020202020204" pitchFamily="34" charset="0"/>
              <a:buChar char="•"/>
            </a:pPr>
            <a:r>
              <a:rPr lang="en-US" sz="2400" b="1" dirty="0"/>
              <a:t>Translate PeopleSoft configuration into Sun Life configuration</a:t>
            </a:r>
          </a:p>
          <a:p>
            <a:pPr lvl="2"/>
            <a:r>
              <a:rPr lang="en-US" sz="1867" b="1" u="sng" dirty="0"/>
              <a:t>PeopleSoft</a:t>
            </a:r>
          </a:p>
          <a:p>
            <a:pPr lvl="2">
              <a:buFont typeface="Wingdings" panose="05000000000000000000" pitchFamily="2" charset="2"/>
              <a:buChar char="§"/>
            </a:pPr>
            <a:endParaRPr lang="en-US" sz="1733" dirty="0"/>
          </a:p>
          <a:p>
            <a:pPr lvl="2">
              <a:buFont typeface="Wingdings" panose="05000000000000000000" pitchFamily="2" charset="2"/>
              <a:buChar char="§"/>
            </a:pPr>
            <a:endParaRPr lang="en-US" sz="1733" dirty="0"/>
          </a:p>
          <a:p>
            <a:pPr lvl="2">
              <a:buFont typeface="Wingdings" panose="05000000000000000000" pitchFamily="2" charset="2"/>
              <a:buChar char="§"/>
            </a:pPr>
            <a:endParaRPr lang="en-US" sz="1733" dirty="0"/>
          </a:p>
          <a:p>
            <a:pPr lvl="2">
              <a:buFont typeface="Wingdings" panose="05000000000000000000" pitchFamily="2" charset="2"/>
              <a:buChar char="§"/>
            </a:pPr>
            <a:endParaRPr lang="en-US" sz="1733" dirty="0"/>
          </a:p>
          <a:p>
            <a:pPr lvl="2">
              <a:buFont typeface="Wingdings" panose="05000000000000000000" pitchFamily="2" charset="2"/>
              <a:buChar char="§"/>
            </a:pPr>
            <a:endParaRPr lang="en-US" sz="1733" dirty="0"/>
          </a:p>
          <a:p>
            <a:pPr lvl="2">
              <a:buFont typeface="Wingdings" panose="05000000000000000000" pitchFamily="2" charset="2"/>
              <a:buChar char="§"/>
            </a:pPr>
            <a:endParaRPr lang="en-US" sz="1733" dirty="0"/>
          </a:p>
          <a:p>
            <a:pPr lvl="2">
              <a:buFont typeface="Wingdings" panose="05000000000000000000" pitchFamily="2" charset="2"/>
              <a:buChar char="§"/>
            </a:pPr>
            <a:endParaRPr lang="en-US" sz="1733" dirty="0"/>
          </a:p>
          <a:p>
            <a:pPr lvl="2">
              <a:buFont typeface="Wingdings" panose="05000000000000000000" pitchFamily="2" charset="2"/>
              <a:buChar char="§"/>
            </a:pPr>
            <a:endParaRPr lang="en-US" sz="1733" dirty="0"/>
          </a:p>
          <a:p>
            <a:pPr lvl="2">
              <a:buFont typeface="Wingdings" panose="05000000000000000000" pitchFamily="2" charset="2"/>
              <a:buChar char="§"/>
            </a:pPr>
            <a:endParaRPr lang="en-US" sz="1733" dirty="0"/>
          </a:p>
          <a:p>
            <a:pPr lvl="2">
              <a:buFont typeface="Wingdings" panose="05000000000000000000" pitchFamily="2" charset="2"/>
              <a:buChar char="§"/>
            </a:pPr>
            <a:endParaRPr lang="en-US" sz="1733" dirty="0"/>
          </a:p>
          <a:p>
            <a:pPr lvl="2"/>
            <a:r>
              <a:rPr lang="en-US" sz="1867" b="1" u="sng" dirty="0"/>
              <a:t>Sun Life</a:t>
            </a:r>
          </a:p>
          <a:p>
            <a:pPr lvl="2">
              <a:buFont typeface="Wingdings" panose="05000000000000000000" pitchFamily="2" charset="2"/>
              <a:buChar char="§"/>
            </a:pPr>
            <a:endParaRPr lang="en-US" sz="1733"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pic>
        <p:nvPicPr>
          <p:cNvPr id="8" name="Picture 7"/>
          <p:cNvPicPr/>
          <p:nvPr/>
        </p:nvPicPr>
        <p:blipFill rotWithShape="1">
          <a:blip r:embed="rId2"/>
          <a:srcRect l="727" r="2546"/>
          <a:stretch/>
        </p:blipFill>
        <p:spPr bwMode="auto">
          <a:xfrm>
            <a:off x="1831395" y="1610467"/>
            <a:ext cx="9458960" cy="3048000"/>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3"/>
          <a:stretch>
            <a:fillRect/>
          </a:stretch>
        </p:blipFill>
        <p:spPr>
          <a:xfrm>
            <a:off x="2054841" y="5193545"/>
            <a:ext cx="6959600" cy="939800"/>
          </a:xfrm>
          <a:prstGeom prst="rect">
            <a:avLst/>
          </a:prstGeom>
        </p:spPr>
      </p:pic>
    </p:spTree>
    <p:extLst>
      <p:ext uri="{BB962C8B-B14F-4D97-AF65-F5344CB8AC3E}">
        <p14:creationId xmlns:p14="http://schemas.microsoft.com/office/powerpoint/2010/main" val="4005750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Solution – What Interface does…</a:t>
            </a:r>
            <a:endParaRPr lang="en-US" sz="2400" dirty="0"/>
          </a:p>
        </p:txBody>
      </p:sp>
      <p:sp>
        <p:nvSpPr>
          <p:cNvPr id="3" name="Content Placeholder 2"/>
          <p:cNvSpPr>
            <a:spLocks noGrp="1"/>
          </p:cNvSpPr>
          <p:nvPr>
            <p:ph sz="quarter" idx="14"/>
          </p:nvPr>
        </p:nvSpPr>
        <p:spPr>
          <a:xfrm>
            <a:off x="609601" y="924984"/>
            <a:ext cx="11149262" cy="5071533"/>
          </a:xfrm>
        </p:spPr>
        <p:txBody>
          <a:bodyPr/>
          <a:lstStyle/>
          <a:p>
            <a:pPr marL="884336" lvl="2" indent="-408155">
              <a:lnSpc>
                <a:spcPct val="150000"/>
              </a:lnSpc>
              <a:buSzPct val="100000"/>
              <a:buFont typeface="Arial"/>
              <a:buChar char="•"/>
            </a:pPr>
            <a:r>
              <a:rPr lang="en-US" sz="2133" dirty="0" smtClean="0"/>
              <a:t>Designed configuration tables to store </a:t>
            </a:r>
            <a:r>
              <a:rPr lang="en-US" sz="2133" dirty="0"/>
              <a:t>all eligible benefit </a:t>
            </a:r>
            <a:r>
              <a:rPr lang="en-US" sz="2133" dirty="0" smtClean="0"/>
              <a:t>plans </a:t>
            </a:r>
            <a:r>
              <a:rPr lang="en-US" sz="2133" dirty="0"/>
              <a:t>along with Benefit </a:t>
            </a:r>
            <a:r>
              <a:rPr lang="en-US" sz="2133" dirty="0" smtClean="0"/>
              <a:t>program.</a:t>
            </a:r>
          </a:p>
          <a:p>
            <a:pPr marL="884336" lvl="2" indent="-408155">
              <a:lnSpc>
                <a:spcPct val="150000"/>
              </a:lnSpc>
              <a:buSzPct val="100000"/>
              <a:buFont typeface="Arial"/>
              <a:buChar char="•"/>
            </a:pPr>
            <a:r>
              <a:rPr lang="en-US" sz="2133" dirty="0" smtClean="0"/>
              <a:t>Benefits that </a:t>
            </a:r>
            <a:r>
              <a:rPr lang="en-US" sz="2133" dirty="0"/>
              <a:t>are eligible to be sent to </a:t>
            </a:r>
            <a:r>
              <a:rPr lang="en-US" sz="2133" dirty="0" smtClean="0"/>
              <a:t>Sun Life </a:t>
            </a:r>
            <a:r>
              <a:rPr lang="en-US" sz="2133" dirty="0"/>
              <a:t>and the corresponding </a:t>
            </a:r>
            <a:r>
              <a:rPr lang="en-US" sz="2133" dirty="0" smtClean="0"/>
              <a:t>Sun Life </a:t>
            </a:r>
            <a:r>
              <a:rPr lang="en-US" sz="2133" dirty="0"/>
              <a:t>codes.</a:t>
            </a:r>
          </a:p>
          <a:p>
            <a:pPr marL="0" indent="0">
              <a:buNone/>
            </a:pPr>
            <a:endParaRPr lang="en-US" dirty="0"/>
          </a:p>
        </p:txBody>
      </p:sp>
      <p:pic>
        <p:nvPicPr>
          <p:cNvPr id="5" name="Picture 4"/>
          <p:cNvPicPr>
            <a:picLocks noChangeAspect="1"/>
          </p:cNvPicPr>
          <p:nvPr/>
        </p:nvPicPr>
        <p:blipFill>
          <a:blip r:embed="rId2"/>
          <a:stretch>
            <a:fillRect/>
          </a:stretch>
        </p:blipFill>
        <p:spPr>
          <a:xfrm>
            <a:off x="1250731" y="2417378"/>
            <a:ext cx="10184524" cy="1705443"/>
          </a:xfrm>
          <a:prstGeom prst="rect">
            <a:avLst/>
          </a:prstGeom>
        </p:spPr>
      </p:pic>
      <p:pic>
        <p:nvPicPr>
          <p:cNvPr id="6" name="Picture 5"/>
          <p:cNvPicPr>
            <a:picLocks noChangeAspect="1"/>
          </p:cNvPicPr>
          <p:nvPr/>
        </p:nvPicPr>
        <p:blipFill>
          <a:blip r:embed="rId3"/>
          <a:stretch>
            <a:fillRect/>
          </a:stretch>
        </p:blipFill>
        <p:spPr>
          <a:xfrm>
            <a:off x="2123089" y="4307142"/>
            <a:ext cx="7346731" cy="1689375"/>
          </a:xfrm>
          <a:prstGeom prst="rect">
            <a:avLst/>
          </a:prstGeom>
        </p:spPr>
      </p:pic>
    </p:spTree>
    <p:extLst>
      <p:ext uri="{BB962C8B-B14F-4D97-AF65-F5344CB8AC3E}">
        <p14:creationId xmlns:p14="http://schemas.microsoft.com/office/powerpoint/2010/main" val="1719935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Solution – What Interface does…</a:t>
            </a:r>
            <a:endParaRPr lang="en-US" sz="2400" dirty="0"/>
          </a:p>
        </p:txBody>
      </p:sp>
      <p:sp>
        <p:nvSpPr>
          <p:cNvPr id="3" name="Content Placeholder 2"/>
          <p:cNvSpPr>
            <a:spLocks noGrp="1"/>
          </p:cNvSpPr>
          <p:nvPr>
            <p:ph sz="quarter" idx="14"/>
          </p:nvPr>
        </p:nvSpPr>
        <p:spPr>
          <a:xfrm>
            <a:off x="609601" y="924984"/>
            <a:ext cx="11149262" cy="5071533"/>
          </a:xfrm>
        </p:spPr>
        <p:txBody>
          <a:bodyPr/>
          <a:lstStyle/>
          <a:p>
            <a:pPr marL="884336" lvl="2" indent="-408155">
              <a:lnSpc>
                <a:spcPct val="150000"/>
              </a:lnSpc>
              <a:buSzPct val="100000"/>
              <a:buFont typeface="Arial"/>
              <a:buChar char="•"/>
            </a:pPr>
            <a:r>
              <a:rPr lang="en-US" sz="2133" dirty="0" smtClean="0"/>
              <a:t>Configuration of Admin Benefit Plan.</a:t>
            </a:r>
            <a:endParaRPr lang="en-US" sz="2133" dirty="0"/>
          </a:p>
          <a:p>
            <a:pPr marL="0" indent="0">
              <a:buNone/>
            </a:pPr>
            <a:endParaRPr lang="en-US" dirty="0"/>
          </a:p>
        </p:txBody>
      </p:sp>
      <p:pic>
        <p:nvPicPr>
          <p:cNvPr id="4" name="Picture 3"/>
          <p:cNvPicPr>
            <a:picLocks noChangeAspect="1"/>
          </p:cNvPicPr>
          <p:nvPr/>
        </p:nvPicPr>
        <p:blipFill>
          <a:blip r:embed="rId2"/>
          <a:stretch>
            <a:fillRect/>
          </a:stretch>
        </p:blipFill>
        <p:spPr>
          <a:xfrm>
            <a:off x="1807779" y="4267200"/>
            <a:ext cx="8408276" cy="1818290"/>
          </a:xfrm>
          <a:prstGeom prst="rect">
            <a:avLst/>
          </a:prstGeom>
        </p:spPr>
      </p:pic>
      <p:pic>
        <p:nvPicPr>
          <p:cNvPr id="7" name="Picture 6"/>
          <p:cNvPicPr>
            <a:picLocks noChangeAspect="1"/>
          </p:cNvPicPr>
          <p:nvPr/>
        </p:nvPicPr>
        <p:blipFill>
          <a:blip r:embed="rId3"/>
          <a:stretch>
            <a:fillRect/>
          </a:stretch>
        </p:blipFill>
        <p:spPr>
          <a:xfrm>
            <a:off x="1313793" y="2154812"/>
            <a:ext cx="9963808" cy="1834230"/>
          </a:xfrm>
          <a:prstGeom prst="rect">
            <a:avLst/>
          </a:prstGeom>
        </p:spPr>
      </p:pic>
    </p:spTree>
    <p:extLst>
      <p:ext uri="{BB962C8B-B14F-4D97-AF65-F5344CB8AC3E}">
        <p14:creationId xmlns:p14="http://schemas.microsoft.com/office/powerpoint/2010/main" val="993356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CA" sz="2400" dirty="0"/>
              <a:t>Approach</a:t>
            </a:r>
            <a:r>
              <a:rPr lang="en-US" sz="2400" dirty="0" smtClean="0"/>
              <a:t>– </a:t>
            </a:r>
            <a:r>
              <a:rPr lang="en-US" sz="2400" dirty="0"/>
              <a:t>Interface should be able to…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400" dirty="0"/>
          </a:p>
          <a:p>
            <a:endParaRPr lang="en-US" sz="2400" dirty="0"/>
          </a:p>
          <a:p>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buFont typeface="Arial" panose="020B0604020202020204" pitchFamily="34" charset="0"/>
              <a:buChar char="•"/>
            </a:pPr>
            <a:endParaRPr lang="en-US" sz="2400" b="1" dirty="0" smtClean="0"/>
          </a:p>
          <a:p>
            <a:pPr lvl="1">
              <a:buFont typeface="Arial" panose="020B0604020202020204" pitchFamily="34" charset="0"/>
              <a:buChar char="•"/>
            </a:pPr>
            <a:r>
              <a:rPr lang="en-US" sz="2400" b="1" dirty="0" smtClean="0"/>
              <a:t>Determine </a:t>
            </a:r>
            <a:r>
              <a:rPr lang="en-US" sz="2400" b="1" dirty="0"/>
              <a:t>the data needed for Sun Life to make the change identified   </a:t>
            </a:r>
          </a:p>
          <a:p>
            <a:pPr lvl="2"/>
            <a:r>
              <a:rPr lang="en-US" sz="2133" dirty="0"/>
              <a:t>The interface will need to be able to determine the type of change that is occurring.</a:t>
            </a:r>
          </a:p>
          <a:p>
            <a:pPr lvl="3">
              <a:buFont typeface="Arial" panose="020B0604020202020204" pitchFamily="34" charset="0"/>
              <a:buChar char="•"/>
            </a:pPr>
            <a:r>
              <a:rPr lang="en-US" sz="1867" dirty="0"/>
              <a:t>Is the employee brand new? </a:t>
            </a:r>
          </a:p>
          <a:p>
            <a:pPr lvl="3">
              <a:buFont typeface="Arial" panose="020B0604020202020204" pitchFamily="34" charset="0"/>
              <a:buChar char="•"/>
            </a:pPr>
            <a:r>
              <a:rPr lang="en-US" sz="1867" dirty="0"/>
              <a:t>Is the employee new to this policy but terminating from another policy?</a:t>
            </a:r>
          </a:p>
          <a:p>
            <a:pPr lvl="3">
              <a:buFont typeface="Arial" panose="020B0604020202020204" pitchFamily="34" charset="0"/>
              <a:buChar char="•"/>
            </a:pPr>
            <a:r>
              <a:rPr lang="en-US" sz="1867" dirty="0"/>
              <a:t>Is the employee reinstating coverage that they previously had in the same policy?</a:t>
            </a:r>
          </a:p>
          <a:p>
            <a:pPr lvl="3">
              <a:buFont typeface="Arial" panose="020B0604020202020204" pitchFamily="34" charset="0"/>
              <a:buChar char="•"/>
            </a:pPr>
            <a:r>
              <a:rPr lang="en-US" sz="1867" dirty="0"/>
              <a:t>Does the employee have dependents?</a:t>
            </a:r>
          </a:p>
          <a:p>
            <a:pPr lvl="3">
              <a:buFont typeface="Arial" panose="020B0604020202020204" pitchFamily="34" charset="0"/>
              <a:buChar char="•"/>
            </a:pPr>
            <a:r>
              <a:rPr lang="en-US" sz="1867" dirty="0"/>
              <a:t>What benefits changed and what benefits stayed the same?</a:t>
            </a:r>
          </a:p>
          <a:p>
            <a:pPr marL="816331" lvl="2" indent="0">
              <a:buNone/>
            </a:pPr>
            <a:r>
              <a:rPr lang="en-US" sz="2133" dirty="0" smtClean="0"/>
              <a:t> </a:t>
            </a:r>
            <a:endParaRPr lang="en-US" sz="2133" dirty="0"/>
          </a:p>
          <a:p>
            <a:pPr lvl="1">
              <a:buFont typeface="Arial" pitchFamily="34" charset="0"/>
              <a:buChar char="•"/>
            </a:pPr>
            <a:r>
              <a:rPr lang="en-US" sz="2400" b="1" dirty="0"/>
              <a:t>Determine when the data is to be sent   </a:t>
            </a:r>
          </a:p>
          <a:p>
            <a:pPr lvl="2"/>
            <a:r>
              <a:rPr lang="en-US" sz="2133" dirty="0"/>
              <a:t>Ability to set parameters of what data should be picked up on the file</a:t>
            </a:r>
          </a:p>
          <a:p>
            <a:pPr lvl="2"/>
            <a:r>
              <a:rPr lang="en-US" sz="2133" dirty="0"/>
              <a:t>No future changes past invoice cut off dates</a:t>
            </a:r>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spTree>
    <p:extLst>
      <p:ext uri="{BB962C8B-B14F-4D97-AF65-F5344CB8AC3E}">
        <p14:creationId xmlns:p14="http://schemas.microsoft.com/office/powerpoint/2010/main" val="242959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Solution – What Interface does…</a:t>
            </a:r>
          </a:p>
        </p:txBody>
      </p:sp>
      <p:sp>
        <p:nvSpPr>
          <p:cNvPr id="3" name="Content Placeholder 2"/>
          <p:cNvSpPr>
            <a:spLocks noGrp="1"/>
          </p:cNvSpPr>
          <p:nvPr>
            <p:ph sz="quarter" idx="14"/>
          </p:nvPr>
        </p:nvSpPr>
        <p:spPr>
          <a:xfrm>
            <a:off x="609601" y="924984"/>
            <a:ext cx="10972799" cy="5071533"/>
          </a:xfrm>
        </p:spPr>
        <p:txBody>
          <a:bodyPr>
            <a:normAutofit/>
          </a:bodyPr>
          <a:lstStyle/>
          <a:p>
            <a:r>
              <a:rPr lang="en-US" sz="2130" dirty="0" smtClean="0"/>
              <a:t>Designed </a:t>
            </a:r>
            <a:r>
              <a:rPr lang="en-US" sz="2130" dirty="0" smtClean="0"/>
              <a:t>Sun Life  </a:t>
            </a:r>
            <a:r>
              <a:rPr lang="en-US" sz="2130" dirty="0" smtClean="0"/>
              <a:t>History page.</a:t>
            </a:r>
          </a:p>
          <a:p>
            <a:r>
              <a:rPr lang="en-US" sz="2130" dirty="0" smtClean="0"/>
              <a:t>This page will contain all information that we sent to </a:t>
            </a:r>
            <a:r>
              <a:rPr lang="en-US" sz="2130" dirty="0" smtClean="0"/>
              <a:t>Sun Life</a:t>
            </a:r>
            <a:endParaRPr lang="en-US" sz="2130" dirty="0" smtClean="0"/>
          </a:p>
          <a:p>
            <a:pPr marL="0" indent="0">
              <a:buNone/>
            </a:pPr>
            <a:endParaRPr lang="en-US" sz="2130" dirty="0"/>
          </a:p>
        </p:txBody>
      </p:sp>
      <p:pic>
        <p:nvPicPr>
          <p:cNvPr id="7" name="Picture 6"/>
          <p:cNvPicPr>
            <a:picLocks noChangeAspect="1"/>
          </p:cNvPicPr>
          <p:nvPr/>
        </p:nvPicPr>
        <p:blipFill>
          <a:blip r:embed="rId2"/>
          <a:stretch>
            <a:fillRect/>
          </a:stretch>
        </p:blipFill>
        <p:spPr>
          <a:xfrm>
            <a:off x="1786760" y="2017986"/>
            <a:ext cx="8345212" cy="3978531"/>
          </a:xfrm>
          <a:prstGeom prst="rect">
            <a:avLst/>
          </a:prstGeom>
        </p:spPr>
      </p:pic>
    </p:spTree>
    <p:extLst>
      <p:ext uri="{BB962C8B-B14F-4D97-AF65-F5344CB8AC3E}">
        <p14:creationId xmlns:p14="http://schemas.microsoft.com/office/powerpoint/2010/main" val="401132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Solution – What Interface does…</a:t>
            </a:r>
          </a:p>
        </p:txBody>
      </p:sp>
      <p:sp>
        <p:nvSpPr>
          <p:cNvPr id="3" name="Content Placeholder 2"/>
          <p:cNvSpPr>
            <a:spLocks noGrp="1"/>
          </p:cNvSpPr>
          <p:nvPr>
            <p:ph sz="quarter" idx="14"/>
          </p:nvPr>
        </p:nvSpPr>
        <p:spPr>
          <a:xfrm>
            <a:off x="609601" y="924984"/>
            <a:ext cx="10972799" cy="5071533"/>
          </a:xfrm>
        </p:spPr>
        <p:txBody>
          <a:bodyPr/>
          <a:lstStyle/>
          <a:p>
            <a:r>
              <a:rPr lang="en-US" sz="2130" dirty="0" smtClean="0"/>
              <a:t>The Run Control Page provides  Benefit users option  to select changes based on the date.</a:t>
            </a:r>
          </a:p>
          <a:p>
            <a:endParaRPr lang="en-US" dirty="0"/>
          </a:p>
        </p:txBody>
      </p:sp>
      <p:pic>
        <p:nvPicPr>
          <p:cNvPr id="5" name="Picture 4"/>
          <p:cNvPicPr>
            <a:picLocks noChangeAspect="1"/>
          </p:cNvPicPr>
          <p:nvPr/>
        </p:nvPicPr>
        <p:blipFill>
          <a:blip r:embed="rId3"/>
          <a:stretch>
            <a:fillRect/>
          </a:stretch>
        </p:blipFill>
        <p:spPr>
          <a:xfrm>
            <a:off x="1113111" y="1867229"/>
            <a:ext cx="9124950" cy="3943350"/>
          </a:xfrm>
          <a:prstGeom prst="rect">
            <a:avLst/>
          </a:prstGeom>
        </p:spPr>
      </p:pic>
    </p:spTree>
    <p:extLst>
      <p:ext uri="{BB962C8B-B14F-4D97-AF65-F5344CB8AC3E}">
        <p14:creationId xmlns:p14="http://schemas.microsoft.com/office/powerpoint/2010/main" val="212664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pPr>
              <a:lnSpc>
                <a:spcPct val="150000"/>
              </a:lnSpc>
            </a:pPr>
            <a:r>
              <a:rPr lang="en-CA" dirty="0" smtClean="0">
                <a:solidFill>
                  <a:schemeClr val="tx1"/>
                </a:solidFill>
              </a:rPr>
              <a:t>Introduction – The Team</a:t>
            </a:r>
          </a:p>
          <a:p>
            <a:pPr>
              <a:lnSpc>
                <a:spcPct val="150000"/>
              </a:lnSpc>
            </a:pPr>
            <a:r>
              <a:rPr lang="en-CA" dirty="0" smtClean="0">
                <a:solidFill>
                  <a:schemeClr val="tx1"/>
                </a:solidFill>
              </a:rPr>
              <a:t>Strategic Objectives </a:t>
            </a:r>
          </a:p>
          <a:p>
            <a:pPr>
              <a:lnSpc>
                <a:spcPct val="150000"/>
              </a:lnSpc>
            </a:pPr>
            <a:r>
              <a:rPr lang="en-CA" dirty="0" smtClean="0">
                <a:solidFill>
                  <a:schemeClr val="tx1"/>
                </a:solidFill>
              </a:rPr>
              <a:t>The Technology Platform</a:t>
            </a:r>
          </a:p>
          <a:p>
            <a:pPr>
              <a:lnSpc>
                <a:spcPct val="150000"/>
              </a:lnSpc>
            </a:pPr>
            <a:r>
              <a:rPr lang="en-CA" dirty="0" smtClean="0">
                <a:solidFill>
                  <a:schemeClr val="tx1"/>
                </a:solidFill>
              </a:rPr>
              <a:t>Legacy Process</a:t>
            </a:r>
          </a:p>
          <a:p>
            <a:pPr>
              <a:lnSpc>
                <a:spcPct val="150000"/>
              </a:lnSpc>
            </a:pPr>
            <a:r>
              <a:rPr lang="en-US" dirty="0" smtClean="0">
                <a:solidFill>
                  <a:schemeClr val="tx1"/>
                </a:solidFill>
              </a:rPr>
              <a:t>Business Case </a:t>
            </a:r>
          </a:p>
          <a:p>
            <a:pPr>
              <a:lnSpc>
                <a:spcPct val="150000"/>
              </a:lnSpc>
            </a:pPr>
            <a:r>
              <a:rPr lang="en-CA" dirty="0" smtClean="0">
                <a:solidFill>
                  <a:schemeClr val="tx1"/>
                </a:solidFill>
              </a:rPr>
              <a:t>Approach and Solution</a:t>
            </a:r>
          </a:p>
          <a:p>
            <a:pPr>
              <a:lnSpc>
                <a:spcPct val="150000"/>
              </a:lnSpc>
            </a:pPr>
            <a:r>
              <a:rPr lang="en-CA" dirty="0" smtClean="0">
                <a:solidFill>
                  <a:schemeClr val="tx1"/>
                </a:solidFill>
              </a:rPr>
              <a:t>Demonstration</a:t>
            </a:r>
          </a:p>
          <a:p>
            <a:pPr>
              <a:lnSpc>
                <a:spcPct val="150000"/>
              </a:lnSpc>
            </a:pPr>
            <a:r>
              <a:rPr lang="en-US" dirty="0" smtClean="0">
                <a:solidFill>
                  <a:schemeClr val="tx1"/>
                </a:solidFill>
              </a:rPr>
              <a:t>Key to a Successful Implementation</a:t>
            </a:r>
            <a:endParaRPr lang="en-CA" dirty="0" smtClean="0">
              <a:solidFill>
                <a:schemeClr val="tx1"/>
              </a:solidFill>
            </a:endParaRPr>
          </a:p>
          <a:p>
            <a:pPr>
              <a:lnSpc>
                <a:spcPct val="150000"/>
              </a:lnSpc>
            </a:pPr>
            <a:r>
              <a:rPr lang="en-CA" dirty="0" smtClean="0">
                <a:solidFill>
                  <a:schemeClr val="tx1"/>
                </a:solidFill>
              </a:rPr>
              <a:t>Q &amp; A</a:t>
            </a:r>
            <a:endParaRPr lang="en-US" dirty="0">
              <a:solidFill>
                <a:schemeClr val="tx1"/>
              </a:solidFill>
            </a:endParaRPr>
          </a:p>
        </p:txBody>
      </p:sp>
      <p:sp>
        <p:nvSpPr>
          <p:cNvPr id="3" name="Title 2"/>
          <p:cNvSpPr>
            <a:spLocks noGrp="1"/>
          </p:cNvSpPr>
          <p:nvPr>
            <p:ph type="title"/>
          </p:nvPr>
        </p:nvSpPr>
        <p:spPr/>
        <p:txBody>
          <a:bodyPr/>
          <a:lstStyle/>
          <a:p>
            <a:r>
              <a:rPr lang="en-CA" dirty="0" smtClean="0"/>
              <a:t>Agenda</a:t>
            </a:r>
            <a:endParaRPr lang="en-US" dirty="0"/>
          </a:p>
        </p:txBody>
      </p:sp>
      <p:pic>
        <p:nvPicPr>
          <p:cNvPr id="1028" name="Picture 4" descr="Image result for futur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495" y="4324965"/>
            <a:ext cx="2180760" cy="15582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068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CA" sz="2400" dirty="0"/>
              <a:t>Approach</a:t>
            </a:r>
            <a:r>
              <a:rPr lang="en-US" sz="2400" dirty="0" smtClean="0"/>
              <a:t>– </a:t>
            </a:r>
            <a:r>
              <a:rPr lang="en-US" sz="2400" dirty="0"/>
              <a:t>Interface should be able to…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400" dirty="0"/>
          </a:p>
          <a:p>
            <a:endParaRPr lang="en-US" sz="2400" dirty="0"/>
          </a:p>
          <a:p>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buFont typeface="Arial" panose="020B0604020202020204" pitchFamily="34" charset="0"/>
              <a:buChar char="•"/>
            </a:pPr>
            <a:r>
              <a:rPr lang="en-US" sz="2300" dirty="0"/>
              <a:t>Identify data errors before the data is sent to benefit provider</a:t>
            </a:r>
          </a:p>
          <a:p>
            <a:pPr lvl="1">
              <a:buFont typeface="Arial" panose="020B0604020202020204" pitchFamily="34" charset="0"/>
              <a:buChar char="•"/>
            </a:pPr>
            <a:r>
              <a:rPr lang="en-US" sz="2300" dirty="0" smtClean="0"/>
              <a:t>Provide </a:t>
            </a:r>
            <a:r>
              <a:rPr lang="en-US" sz="2300" dirty="0"/>
              <a:t>the opportunity to correct all errors before the data is sent to benefit provider</a:t>
            </a:r>
          </a:p>
          <a:p>
            <a:pPr lvl="1">
              <a:buFont typeface="Arial" panose="020B0604020202020204" pitchFamily="34" charset="0"/>
              <a:buChar char="•"/>
            </a:pPr>
            <a:r>
              <a:rPr lang="en-US" sz="2300" dirty="0"/>
              <a:t>Ability to do “Real Time” Manual Changes in Sun Life without compromising data cohesion with PeopleSoft.</a:t>
            </a:r>
          </a:p>
          <a:p>
            <a:pPr lvl="1">
              <a:buFont typeface="Arial" panose="020B0604020202020204" pitchFamily="34" charset="0"/>
              <a:buChar char="•"/>
            </a:pPr>
            <a:r>
              <a:rPr lang="en-US" sz="2300" dirty="0"/>
              <a:t>Archive interface data transaction history for each employee</a:t>
            </a:r>
          </a:p>
          <a:p>
            <a:pPr lvl="1">
              <a:buFont typeface="Arial" panose="020B0604020202020204" pitchFamily="34" charset="0"/>
              <a:buChar char="•"/>
            </a:pPr>
            <a:r>
              <a:rPr lang="en-US" sz="2300" dirty="0" smtClean="0"/>
              <a:t>To </a:t>
            </a:r>
            <a:r>
              <a:rPr lang="en-US" sz="2300" dirty="0"/>
              <a:t>send the file in the format </a:t>
            </a:r>
            <a:r>
              <a:rPr lang="en-US" sz="2300" dirty="0" smtClean="0"/>
              <a:t>required by the vendor </a:t>
            </a:r>
            <a:r>
              <a:rPr lang="en-US" sz="2300" dirty="0"/>
              <a:t>– XML file</a:t>
            </a:r>
          </a:p>
          <a:p>
            <a:pPr lvl="1">
              <a:buFont typeface="Arial" panose="020B0604020202020204" pitchFamily="34" charset="0"/>
              <a:buChar char="•"/>
            </a:pPr>
            <a:r>
              <a:rPr lang="en-US" sz="2300" dirty="0" smtClean="0"/>
              <a:t>To </a:t>
            </a:r>
            <a:r>
              <a:rPr lang="en-US" sz="2300" dirty="0"/>
              <a:t>send the file whenever we choose</a:t>
            </a:r>
          </a:p>
          <a:p>
            <a:pPr lvl="1">
              <a:buFont typeface="Arial" panose="020B0604020202020204" pitchFamily="34" charset="0"/>
              <a:buChar char="•"/>
            </a:pPr>
            <a:r>
              <a:rPr lang="en-US" sz="2300" dirty="0" smtClean="0"/>
              <a:t>Allow </a:t>
            </a:r>
            <a:r>
              <a:rPr lang="en-US" sz="2300" dirty="0"/>
              <a:t>for future Benefit Programs and </a:t>
            </a:r>
            <a:r>
              <a:rPr lang="en-US" sz="2300" dirty="0" smtClean="0"/>
              <a:t>Plan</a:t>
            </a:r>
          </a:p>
          <a:p>
            <a:pPr marL="408165" lvl="1" indent="0">
              <a:buNone/>
            </a:pPr>
            <a:endParaRPr lang="en-US" sz="2200"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spTree>
    <p:extLst>
      <p:ext uri="{BB962C8B-B14F-4D97-AF65-F5344CB8AC3E}">
        <p14:creationId xmlns:p14="http://schemas.microsoft.com/office/powerpoint/2010/main" val="667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ARCHITECTURE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9" y="1057835"/>
            <a:ext cx="9735671" cy="4930589"/>
          </a:xfrm>
          <a:prstGeom prst="rect">
            <a:avLst/>
          </a:prstGeom>
        </p:spPr>
      </p:pic>
    </p:spTree>
    <p:extLst>
      <p:ext uri="{BB962C8B-B14F-4D97-AF65-F5344CB8AC3E}">
        <p14:creationId xmlns:p14="http://schemas.microsoft.com/office/powerpoint/2010/main" val="1583294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5459" y="2549336"/>
            <a:ext cx="10973657" cy="1594296"/>
          </a:xfrm>
        </p:spPr>
        <p:txBody>
          <a:bodyPr>
            <a:normAutofit/>
          </a:bodyPr>
          <a:lstStyle/>
          <a:p>
            <a:pPr marL="0" indent="0" algn="ctr">
              <a:lnSpc>
                <a:spcPct val="150000"/>
              </a:lnSpc>
              <a:buNone/>
            </a:pPr>
            <a:r>
              <a:rPr lang="en-CA" sz="6600" b="1" dirty="0" smtClean="0"/>
              <a:t>Thank You!</a:t>
            </a:r>
          </a:p>
        </p:txBody>
      </p:sp>
      <p:pic>
        <p:nvPicPr>
          <p:cNvPr id="3" name="Picture 2" descr="Image result for demonstration"/>
          <p:cNvPicPr/>
          <p:nvPr/>
        </p:nvPicPr>
        <p:blipFill rotWithShape="1">
          <a:blip r:embed="rId3">
            <a:extLst>
              <a:ext uri="{28A0092B-C50C-407E-A947-70E740481C1C}">
                <a14:useLocalDpi xmlns:a14="http://schemas.microsoft.com/office/drawing/2010/main" val="0"/>
              </a:ext>
            </a:extLst>
          </a:blip>
          <a:srcRect b="10309"/>
          <a:stretch/>
        </p:blipFill>
        <p:spPr bwMode="auto">
          <a:xfrm>
            <a:off x="2772727" y="1462087"/>
            <a:ext cx="6646545" cy="3933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0821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US" sz="2400" dirty="0" smtClean="0"/>
              <a:t>Run Control – Report Mode</a:t>
            </a:r>
            <a:r>
              <a:rPr lang="en-US" sz="2400" dirty="0"/>
              <a:t>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08165" lvl="1" indent="0">
              <a:buNone/>
            </a:pPr>
            <a:endParaRPr lang="en-US" sz="2133" dirty="0"/>
          </a:p>
          <a:p>
            <a:pPr lvl="1">
              <a:buFont typeface="Wingdings" panose="05000000000000000000" pitchFamily="2" charset="2"/>
              <a:buChar char="§"/>
            </a:pPr>
            <a:endParaRPr lang="en-US" sz="2133"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pic>
        <p:nvPicPr>
          <p:cNvPr id="4" name="Picture 3"/>
          <p:cNvPicPr>
            <a:picLocks noChangeAspect="1"/>
          </p:cNvPicPr>
          <p:nvPr/>
        </p:nvPicPr>
        <p:blipFill>
          <a:blip r:embed="rId2"/>
          <a:stretch>
            <a:fillRect/>
          </a:stretch>
        </p:blipFill>
        <p:spPr>
          <a:xfrm>
            <a:off x="1062990" y="778691"/>
            <a:ext cx="9110662" cy="5491481"/>
          </a:xfrm>
          <a:prstGeom prst="rect">
            <a:avLst/>
          </a:prstGeom>
        </p:spPr>
      </p:pic>
    </p:spTree>
    <p:extLst>
      <p:ext uri="{BB962C8B-B14F-4D97-AF65-F5344CB8AC3E}">
        <p14:creationId xmlns:p14="http://schemas.microsoft.com/office/powerpoint/2010/main" val="2882078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US" sz="2400" dirty="0"/>
              <a:t>P</a:t>
            </a:r>
            <a:r>
              <a:rPr lang="en-US" sz="2400" dirty="0" smtClean="0"/>
              <a:t>rocess Monitor – Review Error Log</a:t>
            </a:r>
            <a:r>
              <a:rPr lang="en-US" sz="2400" dirty="0"/>
              <a:t>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08165" lvl="1" indent="0">
              <a:buNone/>
            </a:pPr>
            <a:endParaRPr lang="en-US" sz="2133" dirty="0"/>
          </a:p>
          <a:p>
            <a:pPr lvl="1">
              <a:buFont typeface="Wingdings" panose="05000000000000000000" pitchFamily="2" charset="2"/>
              <a:buChar char="§"/>
            </a:pPr>
            <a:endParaRPr lang="en-US" sz="2133"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pic>
        <p:nvPicPr>
          <p:cNvPr id="5" name="Picture 4"/>
          <p:cNvPicPr>
            <a:picLocks noChangeAspect="1"/>
          </p:cNvPicPr>
          <p:nvPr/>
        </p:nvPicPr>
        <p:blipFill>
          <a:blip r:embed="rId2"/>
          <a:stretch>
            <a:fillRect/>
          </a:stretch>
        </p:blipFill>
        <p:spPr>
          <a:xfrm>
            <a:off x="2125980" y="740664"/>
            <a:ext cx="7658385" cy="5581962"/>
          </a:xfrm>
          <a:prstGeom prst="rect">
            <a:avLst/>
          </a:prstGeom>
        </p:spPr>
      </p:pic>
    </p:spTree>
    <p:extLst>
      <p:ext uri="{BB962C8B-B14F-4D97-AF65-F5344CB8AC3E}">
        <p14:creationId xmlns:p14="http://schemas.microsoft.com/office/powerpoint/2010/main" val="594886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US" sz="2400" dirty="0" smtClean="0"/>
              <a:t>Error Log</a:t>
            </a:r>
            <a:r>
              <a:rPr lang="en-US" sz="2400" dirty="0"/>
              <a:t>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08165" lvl="1" indent="0">
              <a:buNone/>
            </a:pPr>
            <a:endParaRPr lang="en-US" sz="2133" dirty="0"/>
          </a:p>
          <a:p>
            <a:pPr lvl="1">
              <a:buFont typeface="Wingdings" panose="05000000000000000000" pitchFamily="2" charset="2"/>
              <a:buChar char="§"/>
            </a:pPr>
            <a:endParaRPr lang="en-US" sz="2133"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pic>
        <p:nvPicPr>
          <p:cNvPr id="7" name="Picture 6"/>
          <p:cNvPicPr>
            <a:picLocks noChangeAspect="1"/>
          </p:cNvPicPr>
          <p:nvPr/>
        </p:nvPicPr>
        <p:blipFill>
          <a:blip r:embed="rId2"/>
          <a:stretch>
            <a:fillRect/>
          </a:stretch>
        </p:blipFill>
        <p:spPr>
          <a:xfrm>
            <a:off x="533689" y="924982"/>
            <a:ext cx="10286711" cy="4344247"/>
          </a:xfrm>
          <a:prstGeom prst="rect">
            <a:avLst/>
          </a:prstGeom>
        </p:spPr>
      </p:pic>
    </p:spTree>
    <p:extLst>
      <p:ext uri="{BB962C8B-B14F-4D97-AF65-F5344CB8AC3E}">
        <p14:creationId xmlns:p14="http://schemas.microsoft.com/office/powerpoint/2010/main" val="2571368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US" sz="2400" dirty="0" smtClean="0"/>
              <a:t>Re-run in Report Mode</a:t>
            </a:r>
            <a:r>
              <a:rPr lang="en-US" sz="2400" dirty="0"/>
              <a:t>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08165" lvl="1" indent="0">
              <a:buNone/>
            </a:pPr>
            <a:endParaRPr lang="en-US" sz="2133" dirty="0"/>
          </a:p>
          <a:p>
            <a:pPr lvl="1">
              <a:buFont typeface="Wingdings" panose="05000000000000000000" pitchFamily="2" charset="2"/>
              <a:buChar char="§"/>
            </a:pPr>
            <a:endParaRPr lang="en-US" sz="2133"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pic>
        <p:nvPicPr>
          <p:cNvPr id="4" name="Picture 3"/>
          <p:cNvPicPr>
            <a:picLocks noChangeAspect="1"/>
          </p:cNvPicPr>
          <p:nvPr/>
        </p:nvPicPr>
        <p:blipFill>
          <a:blip r:embed="rId2"/>
          <a:stretch>
            <a:fillRect/>
          </a:stretch>
        </p:blipFill>
        <p:spPr>
          <a:xfrm>
            <a:off x="1062990" y="778691"/>
            <a:ext cx="9110662" cy="5491481"/>
          </a:xfrm>
          <a:prstGeom prst="rect">
            <a:avLst/>
          </a:prstGeom>
        </p:spPr>
      </p:pic>
    </p:spTree>
    <p:extLst>
      <p:ext uri="{BB962C8B-B14F-4D97-AF65-F5344CB8AC3E}">
        <p14:creationId xmlns:p14="http://schemas.microsoft.com/office/powerpoint/2010/main" val="2840457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US" sz="2400" dirty="0" smtClean="0"/>
              <a:t>Check Error Log to See if Error has been resolved</a:t>
            </a:r>
            <a:r>
              <a:rPr lang="en-US" sz="2400" dirty="0"/>
              <a:t>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08165" lvl="1" indent="0">
              <a:buNone/>
            </a:pPr>
            <a:endParaRPr lang="en-US" sz="2133" dirty="0"/>
          </a:p>
          <a:p>
            <a:pPr lvl="1">
              <a:buFont typeface="Wingdings" panose="05000000000000000000" pitchFamily="2" charset="2"/>
              <a:buChar char="§"/>
            </a:pPr>
            <a:endParaRPr lang="en-US" sz="2133"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pic>
        <p:nvPicPr>
          <p:cNvPr id="5" name="Picture 4"/>
          <p:cNvPicPr>
            <a:picLocks noChangeAspect="1"/>
          </p:cNvPicPr>
          <p:nvPr/>
        </p:nvPicPr>
        <p:blipFill>
          <a:blip r:embed="rId3"/>
          <a:stretch>
            <a:fillRect/>
          </a:stretch>
        </p:blipFill>
        <p:spPr>
          <a:xfrm>
            <a:off x="358417" y="1062990"/>
            <a:ext cx="10461983" cy="3726180"/>
          </a:xfrm>
          <a:prstGeom prst="rect">
            <a:avLst/>
          </a:prstGeom>
        </p:spPr>
      </p:pic>
    </p:spTree>
    <p:extLst>
      <p:ext uri="{BB962C8B-B14F-4D97-AF65-F5344CB8AC3E}">
        <p14:creationId xmlns:p14="http://schemas.microsoft.com/office/powerpoint/2010/main" val="3813020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US" sz="2400" dirty="0" smtClean="0"/>
              <a:t>Run File in Update Mode</a:t>
            </a:r>
            <a:r>
              <a:rPr lang="en-US" sz="2400" dirty="0"/>
              <a:t>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08165" lvl="1" indent="0">
              <a:buNone/>
            </a:pPr>
            <a:endParaRPr lang="en-US" sz="2133" dirty="0"/>
          </a:p>
          <a:p>
            <a:pPr lvl="1">
              <a:buFont typeface="Wingdings" panose="05000000000000000000" pitchFamily="2" charset="2"/>
              <a:buChar char="§"/>
            </a:pPr>
            <a:endParaRPr lang="en-US" sz="2133"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pic>
        <p:nvPicPr>
          <p:cNvPr id="5" name="Picture 4"/>
          <p:cNvPicPr>
            <a:picLocks noChangeAspect="1"/>
          </p:cNvPicPr>
          <p:nvPr/>
        </p:nvPicPr>
        <p:blipFill>
          <a:blip r:embed="rId3"/>
          <a:stretch>
            <a:fillRect/>
          </a:stretch>
        </p:blipFill>
        <p:spPr>
          <a:xfrm>
            <a:off x="1062989" y="806304"/>
            <a:ext cx="9279255" cy="5308892"/>
          </a:xfrm>
          <a:prstGeom prst="rect">
            <a:avLst/>
          </a:prstGeom>
        </p:spPr>
      </p:pic>
    </p:spTree>
    <p:extLst>
      <p:ext uri="{BB962C8B-B14F-4D97-AF65-F5344CB8AC3E}">
        <p14:creationId xmlns:p14="http://schemas.microsoft.com/office/powerpoint/2010/main" val="1485210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US" sz="2400" dirty="0" smtClean="0"/>
              <a:t>XML File</a:t>
            </a:r>
            <a:r>
              <a:rPr lang="en-US" sz="2400" dirty="0"/>
              <a:t>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08165" lvl="1" indent="0">
              <a:buNone/>
            </a:pPr>
            <a:endParaRPr lang="en-US" sz="2133" dirty="0"/>
          </a:p>
          <a:p>
            <a:pPr lvl="1">
              <a:buFont typeface="Wingdings" panose="05000000000000000000" pitchFamily="2" charset="2"/>
              <a:buChar char="§"/>
            </a:pPr>
            <a:endParaRPr lang="en-US" sz="2133"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pic>
        <p:nvPicPr>
          <p:cNvPr id="4" name="Picture 3"/>
          <p:cNvPicPr>
            <a:picLocks noChangeAspect="1"/>
          </p:cNvPicPr>
          <p:nvPr/>
        </p:nvPicPr>
        <p:blipFill>
          <a:blip r:embed="rId3"/>
          <a:stretch>
            <a:fillRect/>
          </a:stretch>
        </p:blipFill>
        <p:spPr>
          <a:xfrm>
            <a:off x="0" y="1829507"/>
            <a:ext cx="12192000" cy="3198985"/>
          </a:xfrm>
          <a:prstGeom prst="rect">
            <a:avLst/>
          </a:prstGeom>
        </p:spPr>
      </p:pic>
    </p:spTree>
    <p:extLst>
      <p:ext uri="{BB962C8B-B14F-4D97-AF65-F5344CB8AC3E}">
        <p14:creationId xmlns:p14="http://schemas.microsoft.com/office/powerpoint/2010/main" val="4635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08743" y="1280160"/>
            <a:ext cx="5243417" cy="1382829"/>
          </a:xfrm>
        </p:spPr>
        <p:txBody>
          <a:bodyPr/>
          <a:lstStyle/>
          <a:p>
            <a:pPr marL="0" indent="0">
              <a:buNone/>
            </a:pPr>
            <a:r>
              <a:rPr lang="en-US" b="1" dirty="0" smtClean="0">
                <a:solidFill>
                  <a:schemeClr val="tx1"/>
                </a:solidFill>
              </a:rPr>
              <a:t>Technology Team</a:t>
            </a:r>
          </a:p>
          <a:p>
            <a:r>
              <a:rPr lang="en-US" dirty="0" smtClean="0">
                <a:solidFill>
                  <a:schemeClr val="tx1"/>
                </a:solidFill>
              </a:rPr>
              <a:t>Lead Developer</a:t>
            </a:r>
          </a:p>
          <a:p>
            <a:r>
              <a:rPr lang="en-US" dirty="0" smtClean="0">
                <a:solidFill>
                  <a:schemeClr val="tx1"/>
                </a:solidFill>
              </a:rPr>
              <a:t>Functional Analyst</a:t>
            </a:r>
            <a:endParaRPr lang="en-US" dirty="0">
              <a:solidFill>
                <a:schemeClr val="tx1"/>
              </a:solidFill>
            </a:endParaRPr>
          </a:p>
        </p:txBody>
      </p:sp>
      <p:sp>
        <p:nvSpPr>
          <p:cNvPr id="3" name="Title 2"/>
          <p:cNvSpPr>
            <a:spLocks noGrp="1"/>
          </p:cNvSpPr>
          <p:nvPr>
            <p:ph type="title"/>
          </p:nvPr>
        </p:nvSpPr>
        <p:spPr/>
        <p:txBody>
          <a:bodyPr/>
          <a:lstStyle/>
          <a:p>
            <a:r>
              <a:rPr lang="en-CA" dirty="0" smtClean="0"/>
              <a:t>Seneca Team</a:t>
            </a:r>
            <a:endParaRPr lang="en-US" dirty="0"/>
          </a:p>
        </p:txBody>
      </p:sp>
      <p:sp>
        <p:nvSpPr>
          <p:cNvPr id="8" name="Text Placeholder 1"/>
          <p:cNvSpPr txBox="1">
            <a:spLocks/>
          </p:cNvSpPr>
          <p:nvPr/>
        </p:nvSpPr>
        <p:spPr>
          <a:xfrm>
            <a:off x="608743" y="2662989"/>
            <a:ext cx="4957868" cy="2106235"/>
          </a:xfrm>
          <a:prstGeom prst="rect">
            <a:avLst/>
          </a:prstGeom>
          <a:noFill/>
          <a:ln>
            <a:noFill/>
          </a:ln>
        </p:spPr>
        <p:txBody>
          <a:bodyPr vert="horz" lIns="81634" tIns="40817" rIns="81634" bIns="40817" rtlCol="0">
            <a:normAutofit/>
          </a:bodyPr>
          <a:lstStyle>
            <a:lvl1pPr marL="408155" indent="-408155" algn="l" defTabSz="1088415" rtl="0" eaLnBrk="1" latinLnBrk="0" hangingPunct="1">
              <a:spcBef>
                <a:spcPct val="20000"/>
              </a:spcBef>
              <a:buSzPct val="100000"/>
              <a:buFont typeface="Arial"/>
              <a:buChar char="•"/>
              <a:defRPr sz="2400" kern="600" baseline="0">
                <a:solidFill>
                  <a:srgbClr val="737373"/>
                </a:solidFill>
                <a:latin typeface="Arial"/>
                <a:ea typeface="+mn-ea"/>
                <a:cs typeface="Arial"/>
              </a:defRPr>
            </a:lvl1pPr>
            <a:lvl2pPr marL="884337" indent="-340130" algn="l" defTabSz="1088415" rtl="0" eaLnBrk="1" latinLnBrk="0" hangingPunct="1">
              <a:spcBef>
                <a:spcPct val="20000"/>
              </a:spcBef>
              <a:buSzPct val="100000"/>
              <a:buFont typeface="Arial"/>
              <a:buChar char="•"/>
              <a:defRPr sz="2400" kern="600" baseline="0">
                <a:solidFill>
                  <a:srgbClr val="737373"/>
                </a:solidFill>
                <a:latin typeface="Arial"/>
                <a:ea typeface="+mn-ea"/>
                <a:cs typeface="Arial"/>
              </a:defRPr>
            </a:lvl2pPr>
            <a:lvl3pPr marL="1360518" indent="-272104" algn="l" defTabSz="1088415" rtl="0" eaLnBrk="1" latinLnBrk="0" hangingPunct="1">
              <a:spcBef>
                <a:spcPct val="20000"/>
              </a:spcBef>
              <a:buSzPct val="100000"/>
              <a:buFont typeface="Arial"/>
              <a:buChar char="•"/>
              <a:defRPr sz="2400" kern="600" baseline="0">
                <a:solidFill>
                  <a:srgbClr val="737373"/>
                </a:solidFill>
                <a:latin typeface="Arial"/>
                <a:ea typeface="+mn-ea"/>
                <a:cs typeface="Arial"/>
              </a:defRPr>
            </a:lvl3pPr>
            <a:lvl4pPr marL="1904726" indent="-272104" algn="l" defTabSz="1088415" rtl="0" eaLnBrk="1" latinLnBrk="0" hangingPunct="1">
              <a:spcBef>
                <a:spcPct val="20000"/>
              </a:spcBef>
              <a:buFont typeface="Arial" pitchFamily="34" charset="0"/>
              <a:buNone/>
              <a:defRPr sz="2133" kern="1200">
                <a:solidFill>
                  <a:schemeClr val="tx1"/>
                </a:solidFill>
                <a:latin typeface="Arial"/>
                <a:ea typeface="+mn-ea"/>
                <a:cs typeface="Arial"/>
              </a:defRPr>
            </a:lvl4pPr>
            <a:lvl5pPr marL="2448933" indent="-272104" algn="l" defTabSz="1088415" rtl="0" eaLnBrk="1" latinLnBrk="0" hangingPunct="1">
              <a:spcBef>
                <a:spcPct val="20000"/>
              </a:spcBef>
              <a:buFont typeface="Arial" pitchFamily="34" charset="0"/>
              <a:buNone/>
              <a:defRPr sz="1867" kern="1200">
                <a:solidFill>
                  <a:schemeClr val="tx1"/>
                </a:solidFill>
                <a:latin typeface="Arial"/>
                <a:ea typeface="+mn-ea"/>
                <a:cs typeface="Arial"/>
              </a:defRPr>
            </a:lvl5pPr>
            <a:lvl6pPr marL="2993140" indent="-272104" algn="l" defTabSz="108841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48" indent="-272104" algn="l" defTabSz="108841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54" indent="-272104" algn="l" defTabSz="108841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62" indent="-272104" algn="l" defTabSz="1088415"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endParaRPr lang="en-US" dirty="0" smtClean="0"/>
          </a:p>
          <a:p>
            <a:pPr marL="0" indent="0">
              <a:buNone/>
            </a:pPr>
            <a:r>
              <a:rPr lang="en-US" b="1" dirty="0" smtClean="0">
                <a:solidFill>
                  <a:schemeClr val="tx1"/>
                </a:solidFill>
              </a:rPr>
              <a:t>Business</a:t>
            </a:r>
          </a:p>
          <a:p>
            <a:r>
              <a:rPr lang="en-US" dirty="0" smtClean="0">
                <a:solidFill>
                  <a:schemeClr val="tx1"/>
                </a:solidFill>
              </a:rPr>
              <a:t>Employee Benefits</a:t>
            </a:r>
          </a:p>
          <a:p>
            <a:r>
              <a:rPr lang="en-US" dirty="0" smtClean="0">
                <a:solidFill>
                  <a:schemeClr val="tx1"/>
                </a:solidFill>
              </a:rPr>
              <a:t>HRIS</a:t>
            </a:r>
          </a:p>
        </p:txBody>
      </p:sp>
      <p:pic>
        <p:nvPicPr>
          <p:cNvPr id="1028" name="Picture 4" descr="senecayork[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293" y="1158505"/>
            <a:ext cx="4953034" cy="299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
          <p:cNvSpPr txBox="1">
            <a:spLocks/>
          </p:cNvSpPr>
          <p:nvPr/>
        </p:nvSpPr>
        <p:spPr>
          <a:xfrm>
            <a:off x="678898" y="4374776"/>
            <a:ext cx="5687395" cy="1777278"/>
          </a:xfrm>
          <a:prstGeom prst="rect">
            <a:avLst/>
          </a:prstGeom>
          <a:noFill/>
          <a:ln>
            <a:noFill/>
          </a:ln>
        </p:spPr>
        <p:txBody>
          <a:bodyPr vert="horz" lIns="81634" tIns="40817" rIns="81634" bIns="40817" rtlCol="0">
            <a:normAutofit fontScale="92500"/>
          </a:bodyPr>
          <a:lstStyle>
            <a:lvl1pPr marL="408155" indent="-408155" algn="l" defTabSz="1088415" rtl="0" eaLnBrk="1" latinLnBrk="0" hangingPunct="1">
              <a:spcBef>
                <a:spcPct val="20000"/>
              </a:spcBef>
              <a:buSzPct val="100000"/>
              <a:buFont typeface="Arial"/>
              <a:buChar char="•"/>
              <a:defRPr sz="2400" kern="600" baseline="0">
                <a:solidFill>
                  <a:srgbClr val="737373"/>
                </a:solidFill>
                <a:latin typeface="Arial"/>
                <a:ea typeface="+mn-ea"/>
                <a:cs typeface="Arial"/>
              </a:defRPr>
            </a:lvl1pPr>
            <a:lvl2pPr marL="884337" indent="-340130" algn="l" defTabSz="1088415" rtl="0" eaLnBrk="1" latinLnBrk="0" hangingPunct="1">
              <a:spcBef>
                <a:spcPct val="20000"/>
              </a:spcBef>
              <a:buSzPct val="100000"/>
              <a:buFont typeface="Arial"/>
              <a:buChar char="•"/>
              <a:defRPr sz="2400" kern="600" baseline="0">
                <a:solidFill>
                  <a:srgbClr val="737373"/>
                </a:solidFill>
                <a:latin typeface="Arial"/>
                <a:ea typeface="+mn-ea"/>
                <a:cs typeface="Arial"/>
              </a:defRPr>
            </a:lvl2pPr>
            <a:lvl3pPr marL="1360518" indent="-272104" algn="l" defTabSz="1088415" rtl="0" eaLnBrk="1" latinLnBrk="0" hangingPunct="1">
              <a:spcBef>
                <a:spcPct val="20000"/>
              </a:spcBef>
              <a:buSzPct val="100000"/>
              <a:buFont typeface="Arial"/>
              <a:buChar char="•"/>
              <a:defRPr sz="2400" kern="600" baseline="0">
                <a:solidFill>
                  <a:srgbClr val="737373"/>
                </a:solidFill>
                <a:latin typeface="Arial"/>
                <a:ea typeface="+mn-ea"/>
                <a:cs typeface="Arial"/>
              </a:defRPr>
            </a:lvl3pPr>
            <a:lvl4pPr marL="1904726" indent="-272104" algn="l" defTabSz="1088415" rtl="0" eaLnBrk="1" latinLnBrk="0" hangingPunct="1">
              <a:spcBef>
                <a:spcPct val="20000"/>
              </a:spcBef>
              <a:buFont typeface="Arial" pitchFamily="34" charset="0"/>
              <a:buNone/>
              <a:defRPr sz="2133" kern="1200">
                <a:solidFill>
                  <a:schemeClr val="tx1"/>
                </a:solidFill>
                <a:latin typeface="Arial"/>
                <a:ea typeface="+mn-ea"/>
                <a:cs typeface="Arial"/>
              </a:defRPr>
            </a:lvl4pPr>
            <a:lvl5pPr marL="2448933" indent="-272104" algn="l" defTabSz="1088415" rtl="0" eaLnBrk="1" latinLnBrk="0" hangingPunct="1">
              <a:spcBef>
                <a:spcPct val="20000"/>
              </a:spcBef>
              <a:buFont typeface="Arial" pitchFamily="34" charset="0"/>
              <a:buNone/>
              <a:defRPr sz="1867" kern="1200">
                <a:solidFill>
                  <a:schemeClr val="tx1"/>
                </a:solidFill>
                <a:latin typeface="Arial"/>
                <a:ea typeface="+mn-ea"/>
                <a:cs typeface="Arial"/>
              </a:defRPr>
            </a:lvl5pPr>
            <a:lvl6pPr marL="2993140" indent="-272104" algn="l" defTabSz="108841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48" indent="-272104" algn="l" defTabSz="108841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54" indent="-272104" algn="l" defTabSz="108841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62" indent="-272104" algn="l" defTabSz="1088415"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endParaRPr lang="en-US" b="1" dirty="0">
              <a:solidFill>
                <a:schemeClr val="tx1"/>
              </a:solidFill>
            </a:endParaRPr>
          </a:p>
          <a:p>
            <a:pPr marL="0" indent="0">
              <a:buNone/>
            </a:pPr>
            <a:r>
              <a:rPr lang="en-US" b="1" dirty="0" smtClean="0">
                <a:solidFill>
                  <a:schemeClr val="tx1"/>
                </a:solidFill>
              </a:rPr>
              <a:t>Vendor</a:t>
            </a:r>
          </a:p>
          <a:p>
            <a:r>
              <a:rPr lang="en-US" dirty="0" smtClean="0">
                <a:solidFill>
                  <a:schemeClr val="tx1"/>
                </a:solidFill>
              </a:rPr>
              <a:t>Data Analyst – </a:t>
            </a:r>
            <a:r>
              <a:rPr lang="en-US" dirty="0" smtClean="0">
                <a:solidFill>
                  <a:schemeClr val="tx1"/>
                </a:solidFill>
              </a:rPr>
              <a:t>Sun Life </a:t>
            </a:r>
            <a:endParaRPr lang="en-US" dirty="0" smtClean="0">
              <a:solidFill>
                <a:schemeClr val="tx1"/>
              </a:solidFill>
            </a:endParaRPr>
          </a:p>
          <a:p>
            <a:r>
              <a:rPr lang="en-US" dirty="0" smtClean="0">
                <a:solidFill>
                  <a:schemeClr val="tx1"/>
                </a:solidFill>
              </a:rPr>
              <a:t>Network File Transfer Analyst </a:t>
            </a:r>
            <a:r>
              <a:rPr lang="en-US" dirty="0" smtClean="0">
                <a:solidFill>
                  <a:schemeClr val="tx1"/>
                </a:solidFill>
              </a:rPr>
              <a:t>– </a:t>
            </a:r>
            <a:r>
              <a:rPr lang="en-US" smtClean="0">
                <a:solidFill>
                  <a:schemeClr val="tx1"/>
                </a:solidFill>
              </a:rPr>
              <a:t>Sun Life</a:t>
            </a:r>
            <a:endParaRPr lang="en-US" dirty="0" smtClean="0">
              <a:solidFill>
                <a:schemeClr val="tx1"/>
              </a:solidFill>
            </a:endParaRPr>
          </a:p>
        </p:txBody>
      </p:sp>
    </p:spTree>
    <p:extLst>
      <p:ext uri="{BB962C8B-B14F-4D97-AF65-F5344CB8AC3E}">
        <p14:creationId xmlns:p14="http://schemas.microsoft.com/office/powerpoint/2010/main" val="1841959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8"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US" sz="2400" dirty="0" smtClean="0"/>
              <a:t>Validation of Successful Integration </a:t>
            </a:r>
            <a:r>
              <a:rPr lang="en-US" sz="2400" dirty="0"/>
              <a:t>	</a:t>
            </a:r>
          </a:p>
        </p:txBody>
      </p:sp>
      <p:sp>
        <p:nvSpPr>
          <p:cNvPr id="3" name="Content Placeholder 2"/>
          <p:cNvSpPr>
            <a:spLocks noGrp="1"/>
          </p:cNvSpPr>
          <p:nvPr>
            <p:ph sz="quarter" idx="14"/>
          </p:nvPr>
        </p:nvSpPr>
        <p:spPr>
          <a:xfrm>
            <a:off x="616275" y="780627"/>
            <a:ext cx="10972799" cy="5489545"/>
          </a:xfrm>
        </p:spPr>
        <p:txBody>
          <a:bodyPr>
            <a:normAutofit/>
          </a:bodyPr>
          <a:lstStyle/>
          <a:p>
            <a:pPr marL="0" indent="0">
              <a:buNone/>
            </a:pPr>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08165" lvl="1" indent="0">
              <a:buNone/>
            </a:pPr>
            <a:r>
              <a:rPr lang="en-US" sz="2400" b="1" dirty="0" smtClean="0"/>
              <a:t>Error Report from Benefit Provider</a:t>
            </a:r>
          </a:p>
          <a:p>
            <a:pPr lvl="1">
              <a:buFont typeface="Wingdings" panose="05000000000000000000" pitchFamily="2" charset="2"/>
              <a:buChar char="§"/>
            </a:pPr>
            <a:r>
              <a:rPr lang="en-US" sz="2133" dirty="0" smtClean="0"/>
              <a:t>Scheduled file is sent to Sun Life every Saturday</a:t>
            </a:r>
          </a:p>
          <a:p>
            <a:pPr lvl="1">
              <a:buFont typeface="Wingdings" panose="05000000000000000000" pitchFamily="2" charset="2"/>
              <a:buChar char="§"/>
            </a:pPr>
            <a:r>
              <a:rPr lang="en-US" sz="2133" dirty="0" smtClean="0"/>
              <a:t>Sun Life provides an error report by Tuesday</a:t>
            </a:r>
          </a:p>
          <a:p>
            <a:pPr marL="408165" lvl="1" indent="0">
              <a:buNone/>
            </a:pPr>
            <a:endParaRPr lang="en-US" sz="2133" dirty="0"/>
          </a:p>
          <a:p>
            <a:pPr marL="408165" lvl="1" indent="0">
              <a:buNone/>
            </a:pPr>
            <a:endParaRPr lang="en-US" sz="2133" dirty="0"/>
          </a:p>
          <a:p>
            <a:pPr lvl="1">
              <a:buFont typeface="Wingdings" panose="05000000000000000000" pitchFamily="2" charset="2"/>
              <a:buChar char="§"/>
            </a:pPr>
            <a:endParaRPr lang="en-US" sz="2133"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pic>
        <p:nvPicPr>
          <p:cNvPr id="5" name="Picture 4"/>
          <p:cNvPicPr/>
          <p:nvPr/>
        </p:nvPicPr>
        <p:blipFill>
          <a:blip r:embed="rId2"/>
          <a:stretch>
            <a:fillRect/>
          </a:stretch>
        </p:blipFill>
        <p:spPr>
          <a:xfrm>
            <a:off x="1181100" y="2491740"/>
            <a:ext cx="8134350" cy="3360420"/>
          </a:xfrm>
          <a:prstGeom prst="rect">
            <a:avLst/>
          </a:prstGeom>
        </p:spPr>
      </p:pic>
    </p:spTree>
    <p:extLst>
      <p:ext uri="{BB962C8B-B14F-4D97-AF65-F5344CB8AC3E}">
        <p14:creationId xmlns:p14="http://schemas.microsoft.com/office/powerpoint/2010/main" val="2517679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US" sz="2400" dirty="0"/>
              <a:t>Keys to Success– Hind sight is 20/20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
            </a:pPr>
            <a:r>
              <a:rPr lang="en-US" sz="2133" dirty="0"/>
              <a:t>Get buy-in at the highest levels</a:t>
            </a:r>
          </a:p>
          <a:p>
            <a:pPr lvl="1">
              <a:buFont typeface="Wingdings" panose="05000000000000000000" pitchFamily="2" charset="2"/>
              <a:buChar char="§"/>
            </a:pPr>
            <a:r>
              <a:rPr lang="en-US" sz="2133" dirty="0"/>
              <a:t>Have a project manager and project plan to keep everyone accountable </a:t>
            </a:r>
          </a:p>
          <a:p>
            <a:pPr lvl="1">
              <a:buFont typeface="Wingdings" panose="05000000000000000000" pitchFamily="2" charset="2"/>
              <a:buChar char="§"/>
            </a:pPr>
            <a:r>
              <a:rPr lang="en-US" sz="2133" dirty="0"/>
              <a:t>Engage the benefit provider months in advance</a:t>
            </a:r>
          </a:p>
          <a:p>
            <a:pPr lvl="1">
              <a:buFont typeface="Wingdings" panose="05000000000000000000" pitchFamily="2" charset="2"/>
              <a:buChar char="§"/>
            </a:pPr>
            <a:r>
              <a:rPr lang="en-US" sz="2133" dirty="0"/>
              <a:t>Understand the benefit providers requirements as it pertains to your policies</a:t>
            </a:r>
          </a:p>
          <a:p>
            <a:pPr lvl="1">
              <a:buFont typeface="Wingdings" panose="05000000000000000000" pitchFamily="2" charset="2"/>
              <a:buChar char="§"/>
            </a:pPr>
            <a:r>
              <a:rPr lang="en-US" sz="2133" dirty="0"/>
              <a:t>Choose an experienced Subject Matter Expert that is familiar with your system configuration.</a:t>
            </a:r>
          </a:p>
          <a:p>
            <a:pPr lvl="1">
              <a:buFont typeface="Wingdings" panose="05000000000000000000" pitchFamily="2" charset="2"/>
              <a:buChar char="§"/>
            </a:pPr>
            <a:r>
              <a:rPr lang="en-US" sz="2133" dirty="0"/>
              <a:t>Dedicated </a:t>
            </a:r>
            <a:r>
              <a:rPr lang="en-US" sz="2133" dirty="0" smtClean="0"/>
              <a:t>IT </a:t>
            </a:r>
            <a:r>
              <a:rPr lang="en-US" sz="2133" dirty="0"/>
              <a:t>resource</a:t>
            </a:r>
          </a:p>
          <a:p>
            <a:pPr lvl="1">
              <a:buFont typeface="Wingdings" panose="05000000000000000000" pitchFamily="2" charset="2"/>
              <a:buChar char="§"/>
            </a:pPr>
            <a:r>
              <a:rPr lang="en-US" sz="2133" dirty="0"/>
              <a:t>Don’t under estimate the complexity.  </a:t>
            </a:r>
          </a:p>
          <a:p>
            <a:pPr lvl="1">
              <a:buFont typeface="Wingdings" panose="05000000000000000000" pitchFamily="2" charset="2"/>
              <a:buChar char="§"/>
            </a:pPr>
            <a:r>
              <a:rPr lang="en-US" sz="2133" dirty="0"/>
              <a:t>Create extensive test scripts:  try and think of every scenario that may come up</a:t>
            </a:r>
          </a:p>
          <a:p>
            <a:pPr lvl="1">
              <a:buFont typeface="Wingdings" panose="05000000000000000000" pitchFamily="2" charset="2"/>
              <a:buChar char="§"/>
            </a:pPr>
            <a:r>
              <a:rPr lang="en-US" sz="2133" dirty="0"/>
              <a:t>Test, Test, Test.</a:t>
            </a:r>
          </a:p>
          <a:p>
            <a:pPr lvl="1">
              <a:buFont typeface="Wingdings" panose="05000000000000000000" pitchFamily="2" charset="2"/>
              <a:buChar char="§"/>
            </a:pPr>
            <a:r>
              <a:rPr lang="en-US" sz="2133" dirty="0"/>
              <a:t>Just before go-live, do a data clean up by comparing your data with the benefit provider, make sure all data matches, freeze system until go live.  </a:t>
            </a:r>
          </a:p>
          <a:p>
            <a:pPr lvl="1">
              <a:buFont typeface="Wingdings" panose="05000000000000000000" pitchFamily="2" charset="2"/>
              <a:buChar char="§"/>
            </a:pPr>
            <a:r>
              <a:rPr lang="en-US" sz="2133" dirty="0"/>
              <a:t>Reconcile after you go live to detect any missed issues.</a:t>
            </a:r>
          </a:p>
          <a:p>
            <a:pPr marL="544206" lvl="1" indent="0" algn="ctr">
              <a:buNone/>
            </a:pPr>
            <a:r>
              <a:rPr lang="en-US" sz="2667" dirty="0">
                <a:solidFill>
                  <a:srgbClr val="FF0000"/>
                </a:solidFill>
              </a:rPr>
              <a:t>“Do It.  It is worth the effort!”</a:t>
            </a:r>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spTree>
    <p:extLst>
      <p:ext uri="{BB962C8B-B14F-4D97-AF65-F5344CB8AC3E}">
        <p14:creationId xmlns:p14="http://schemas.microsoft.com/office/powerpoint/2010/main" val="175059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0429" y="4603834"/>
            <a:ext cx="10567348" cy="2585323"/>
          </a:xfrm>
          <a:prstGeom prst="rect">
            <a:avLst/>
          </a:prstGeom>
          <a:noFill/>
        </p:spPr>
        <p:txBody>
          <a:bodyPr wrap="square" rtlCol="0">
            <a:spAutoFit/>
          </a:bodyPr>
          <a:lstStyle/>
          <a:p>
            <a:pPr>
              <a:spcBef>
                <a:spcPct val="50000"/>
              </a:spcBef>
            </a:pPr>
            <a:r>
              <a:rPr lang="en-US" altLang="en-US" b="1" dirty="0" smtClean="0">
                <a:latin typeface="Univers 75 Black" charset="0"/>
              </a:rPr>
              <a:t> </a:t>
            </a:r>
            <a:r>
              <a:rPr lang="en-US" altLang="en-US" b="1" dirty="0">
                <a:latin typeface="Univers 75 Black" charset="0"/>
              </a:rPr>
              <a:t>Lakshminarasimhan Srinivasan</a:t>
            </a:r>
            <a:r>
              <a:rPr lang="en-US" altLang="en-US" b="1" dirty="0" smtClean="0">
                <a:latin typeface="Univers 75 Black" charset="0"/>
              </a:rPr>
              <a:t>		            Kim Mcgann</a:t>
            </a:r>
            <a:r>
              <a:rPr lang="en-US" altLang="en-US" dirty="0">
                <a:latin typeface="Univers 75 Black" charset="0"/>
              </a:rPr>
              <a:t/>
            </a:r>
            <a:br>
              <a:rPr lang="en-US" altLang="en-US" dirty="0">
                <a:latin typeface="Univers 75 Black" charset="0"/>
              </a:rPr>
            </a:br>
            <a:r>
              <a:rPr lang="en-US" altLang="en-US" dirty="0">
                <a:latin typeface="Univers 75 Black" charset="0"/>
              </a:rPr>
              <a:t> </a:t>
            </a:r>
            <a:r>
              <a:rPr lang="en-US" altLang="en-US" dirty="0" smtClean="0">
                <a:latin typeface="Univers 75 Black" charset="0"/>
              </a:rPr>
              <a:t>Senior Functional Analyst		</a:t>
            </a:r>
            <a:r>
              <a:rPr lang="en-US" altLang="en-US" dirty="0">
                <a:latin typeface="Univers 75 Black" charset="0"/>
              </a:rPr>
              <a:t> </a:t>
            </a:r>
            <a:r>
              <a:rPr lang="en-US" altLang="en-US" dirty="0" smtClean="0">
                <a:latin typeface="Univers 75 Black" charset="0"/>
              </a:rPr>
              <a:t>                          </a:t>
            </a:r>
            <a:r>
              <a:rPr lang="en-US" dirty="0" smtClean="0"/>
              <a:t>Manager</a:t>
            </a:r>
            <a:r>
              <a:rPr lang="en-US" dirty="0"/>
              <a:t>, Pension &amp; Benefits, Human Resources</a:t>
            </a:r>
            <a:r>
              <a:rPr lang="en-US" altLang="en-US" dirty="0">
                <a:latin typeface="Univers 75 Black" charset="0"/>
              </a:rPr>
              <a:t/>
            </a:r>
            <a:br>
              <a:rPr lang="en-US" altLang="en-US" dirty="0">
                <a:latin typeface="Univers 75 Black" charset="0"/>
              </a:rPr>
            </a:br>
            <a:r>
              <a:rPr lang="en-US" altLang="en-US" dirty="0" smtClean="0">
                <a:latin typeface="Univers 75 Black" charset="0"/>
              </a:rPr>
              <a:t> </a:t>
            </a:r>
            <a:r>
              <a:rPr lang="en-US" altLang="en-US" dirty="0" smtClean="0">
                <a:latin typeface="Univers 75 Black" charset="0"/>
                <a:hlinkClick r:id="rId3"/>
              </a:rPr>
              <a:t>lakshminarasimhan.srinivasan@senecacollege.ca</a:t>
            </a:r>
            <a:r>
              <a:rPr lang="en-US" altLang="en-US" dirty="0">
                <a:latin typeface="Univers 75 Black" charset="0"/>
              </a:rPr>
              <a:t> </a:t>
            </a:r>
            <a:r>
              <a:rPr lang="en-US" altLang="en-US" dirty="0" smtClean="0">
                <a:latin typeface="Univers 75 Black" charset="0"/>
              </a:rPr>
              <a:t>   </a:t>
            </a:r>
            <a:r>
              <a:rPr lang="en-US" altLang="en-US" dirty="0" smtClean="0">
                <a:latin typeface="Univers 75 Black" charset="0"/>
                <a:hlinkClick r:id="rId4"/>
              </a:rPr>
              <a:t>kim.mcgann@senecacollege.ca</a:t>
            </a:r>
            <a:endParaRPr lang="en-US" altLang="en-US" dirty="0" smtClean="0">
              <a:latin typeface="Univers 75 Black" charset="0"/>
            </a:endParaRPr>
          </a:p>
          <a:p>
            <a:pPr>
              <a:spcBef>
                <a:spcPct val="50000"/>
              </a:spcBef>
            </a:pPr>
            <a:endParaRPr lang="en-US" altLang="en-US" dirty="0" smtClean="0">
              <a:latin typeface="Univers 75 Black" charset="0"/>
            </a:endParaRPr>
          </a:p>
          <a:p>
            <a:pPr>
              <a:spcBef>
                <a:spcPct val="50000"/>
              </a:spcBef>
            </a:pPr>
            <a:endParaRPr lang="en-US" altLang="en-US" dirty="0">
              <a:latin typeface="Univers 75 Black" charset="0"/>
            </a:endParaRPr>
          </a:p>
          <a:p>
            <a:pPr>
              <a:spcBef>
                <a:spcPct val="50000"/>
              </a:spcBef>
            </a:pPr>
            <a:endParaRPr lang="en-US" altLang="en-US" dirty="0">
              <a:latin typeface="Univers 75 Black" charset="0"/>
            </a:endParaRPr>
          </a:p>
          <a:p>
            <a:pPr>
              <a:spcBef>
                <a:spcPct val="50000"/>
              </a:spcBef>
              <a:buFontTx/>
              <a:buChar char="•"/>
            </a:pPr>
            <a:endParaRPr lang="en-US" altLang="en-US" b="1" dirty="0">
              <a:latin typeface="Univers 75 Black" charset="0"/>
            </a:endParaRPr>
          </a:p>
        </p:txBody>
      </p:sp>
      <p:pic>
        <p:nvPicPr>
          <p:cNvPr id="4" name="Picture 3" descr="Image resul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4170" y="822959"/>
            <a:ext cx="3211830" cy="3894455"/>
          </a:xfrm>
          <a:prstGeom prst="rect">
            <a:avLst/>
          </a:prstGeom>
          <a:noFill/>
          <a:ln>
            <a:noFill/>
          </a:ln>
        </p:spPr>
      </p:pic>
      <p:sp>
        <p:nvSpPr>
          <p:cNvPr id="6" name="Text Placeholder 5"/>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21854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5459" y="2549336"/>
            <a:ext cx="10973657" cy="1594296"/>
          </a:xfrm>
        </p:spPr>
        <p:txBody>
          <a:bodyPr>
            <a:normAutofit/>
          </a:bodyPr>
          <a:lstStyle/>
          <a:p>
            <a:pPr marL="0" indent="0" algn="ctr">
              <a:lnSpc>
                <a:spcPct val="150000"/>
              </a:lnSpc>
              <a:buNone/>
            </a:pPr>
            <a:r>
              <a:rPr lang="en-CA" sz="6600" b="1" dirty="0" smtClean="0"/>
              <a:t>Thank You!</a:t>
            </a:r>
          </a:p>
        </p:txBody>
      </p:sp>
    </p:spTree>
    <p:extLst>
      <p:ext uri="{BB962C8B-B14F-4D97-AF65-F5344CB8AC3E}">
        <p14:creationId xmlns:p14="http://schemas.microsoft.com/office/powerpoint/2010/main" val="2695921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a:lnSpc>
                <a:spcPct val="150000"/>
              </a:lnSpc>
            </a:pPr>
            <a:r>
              <a:rPr lang="en-US" dirty="0">
                <a:solidFill>
                  <a:schemeClr val="tx1"/>
                </a:solidFill>
              </a:rPr>
              <a:t>Great Foundations</a:t>
            </a:r>
            <a:r>
              <a:rPr lang="en-US" dirty="0" smtClean="0">
                <a:solidFill>
                  <a:schemeClr val="tx1"/>
                </a:solidFill>
              </a:rPr>
              <a:t>– “</a:t>
            </a:r>
            <a:r>
              <a:rPr lang="en-US" dirty="0">
                <a:solidFill>
                  <a:schemeClr val="tx1"/>
                </a:solidFill>
              </a:rPr>
              <a:t>A different kind of school with a different kind of </a:t>
            </a:r>
            <a:r>
              <a:rPr lang="en-US" dirty="0" smtClean="0">
                <a:solidFill>
                  <a:schemeClr val="tx1"/>
                </a:solidFill>
              </a:rPr>
              <a:t>graduate, </a:t>
            </a:r>
            <a:r>
              <a:rPr lang="en-US" dirty="0">
                <a:solidFill>
                  <a:schemeClr val="tx1"/>
                </a:solidFill>
              </a:rPr>
              <a:t>supported by great faculty and staff, processes and physical infrastructure</a:t>
            </a:r>
            <a:r>
              <a:rPr lang="en-US" dirty="0" smtClean="0">
                <a:solidFill>
                  <a:schemeClr val="tx1"/>
                </a:solidFill>
              </a:rPr>
              <a:t>”</a:t>
            </a:r>
            <a:endParaRPr lang="en-US" dirty="0">
              <a:solidFill>
                <a:schemeClr val="tx1"/>
              </a:solidFill>
            </a:endParaRPr>
          </a:p>
          <a:p>
            <a:pPr>
              <a:lnSpc>
                <a:spcPct val="150000"/>
              </a:lnSpc>
            </a:pPr>
            <a:r>
              <a:rPr lang="en-US" dirty="0" smtClean="0">
                <a:solidFill>
                  <a:schemeClr val="tx1"/>
                </a:solidFill>
              </a:rPr>
              <a:t>Services integrated and available on multiple platforms</a:t>
            </a:r>
          </a:p>
          <a:p>
            <a:pPr>
              <a:lnSpc>
                <a:spcPct val="150000"/>
              </a:lnSpc>
            </a:pPr>
            <a:r>
              <a:rPr lang="en-US" dirty="0">
                <a:solidFill>
                  <a:schemeClr val="tx1"/>
                </a:solidFill>
              </a:rPr>
              <a:t>Extension of HCM and integration with </a:t>
            </a:r>
            <a:r>
              <a:rPr lang="en-US" dirty="0" smtClean="0">
                <a:solidFill>
                  <a:schemeClr val="tx1"/>
                </a:solidFill>
              </a:rPr>
              <a:t>third party system</a:t>
            </a:r>
            <a:endParaRPr lang="en-US" dirty="0">
              <a:solidFill>
                <a:schemeClr val="tx1"/>
              </a:solidFill>
            </a:endParaRPr>
          </a:p>
          <a:p>
            <a:pPr>
              <a:lnSpc>
                <a:spcPct val="150000"/>
              </a:lnSpc>
            </a:pPr>
            <a:r>
              <a:rPr lang="en-US" dirty="0" smtClean="0">
                <a:solidFill>
                  <a:schemeClr val="tx1"/>
                </a:solidFill>
              </a:rPr>
              <a:t>Secured</a:t>
            </a:r>
          </a:p>
          <a:p>
            <a:pPr>
              <a:lnSpc>
                <a:spcPct val="150000"/>
              </a:lnSpc>
            </a:pPr>
            <a:r>
              <a:rPr lang="en-US" dirty="0" smtClean="0">
                <a:solidFill>
                  <a:schemeClr val="tx1"/>
                </a:solidFill>
              </a:rPr>
              <a:t>Sustainable</a:t>
            </a:r>
          </a:p>
          <a:p>
            <a:pPr>
              <a:lnSpc>
                <a:spcPct val="150000"/>
              </a:lnSpc>
            </a:pPr>
            <a:r>
              <a:rPr lang="en-US" dirty="0" smtClean="0">
                <a:solidFill>
                  <a:schemeClr val="tx1"/>
                </a:solidFill>
              </a:rPr>
              <a:t>Extensible</a:t>
            </a:r>
          </a:p>
        </p:txBody>
      </p:sp>
      <p:sp>
        <p:nvSpPr>
          <p:cNvPr id="3" name="Title 2"/>
          <p:cNvSpPr>
            <a:spLocks noGrp="1"/>
          </p:cNvSpPr>
          <p:nvPr>
            <p:ph type="title"/>
          </p:nvPr>
        </p:nvSpPr>
        <p:spPr/>
        <p:txBody>
          <a:bodyPr/>
          <a:lstStyle/>
          <a:p>
            <a:r>
              <a:rPr lang="en-CA" dirty="0" smtClean="0"/>
              <a:t>Seneca Strategic Objectives</a:t>
            </a:r>
            <a:endParaRPr lang="en-US" dirty="0"/>
          </a:p>
        </p:txBody>
      </p:sp>
      <p:pic>
        <p:nvPicPr>
          <p:cNvPr id="12" name="Picture 2" descr="Image result for images of strategic plan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4705" y="2976282"/>
            <a:ext cx="2617695" cy="26813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354950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a:lnSpc>
                <a:spcPct val="150000"/>
              </a:lnSpc>
            </a:pPr>
            <a:r>
              <a:rPr lang="en-US" dirty="0" smtClean="0">
                <a:solidFill>
                  <a:schemeClr val="tx1"/>
                </a:solidFill>
              </a:rPr>
              <a:t>HCM </a:t>
            </a:r>
          </a:p>
          <a:p>
            <a:pPr lvl="1">
              <a:lnSpc>
                <a:spcPct val="150000"/>
              </a:lnSpc>
            </a:pPr>
            <a:r>
              <a:rPr lang="en-US" sz="2000" dirty="0" smtClean="0">
                <a:solidFill>
                  <a:schemeClr val="tx1"/>
                </a:solidFill>
              </a:rPr>
              <a:t>PeopleSoft 9.2 </a:t>
            </a:r>
          </a:p>
          <a:p>
            <a:pPr lvl="1">
              <a:lnSpc>
                <a:spcPct val="150000"/>
              </a:lnSpc>
            </a:pPr>
            <a:r>
              <a:rPr lang="en-US" sz="2000" dirty="0" err="1" smtClean="0">
                <a:solidFill>
                  <a:schemeClr val="tx1"/>
                </a:solidFill>
              </a:rPr>
              <a:t>Peopletools</a:t>
            </a:r>
            <a:r>
              <a:rPr lang="en-US" sz="2000" dirty="0" smtClean="0">
                <a:solidFill>
                  <a:schemeClr val="tx1"/>
                </a:solidFill>
              </a:rPr>
              <a:t> 8.55.10</a:t>
            </a:r>
          </a:p>
          <a:p>
            <a:pPr lvl="1">
              <a:lnSpc>
                <a:spcPct val="150000"/>
              </a:lnSpc>
            </a:pPr>
            <a:r>
              <a:rPr lang="en-US" sz="2000" dirty="0" smtClean="0">
                <a:solidFill>
                  <a:schemeClr val="tx1"/>
                </a:solidFill>
              </a:rPr>
              <a:t>Oracle 11.2.0.4.0</a:t>
            </a:r>
          </a:p>
          <a:p>
            <a:pPr>
              <a:lnSpc>
                <a:spcPct val="150000"/>
              </a:lnSpc>
            </a:pPr>
            <a:r>
              <a:rPr lang="en-US" dirty="0" smtClean="0">
                <a:solidFill>
                  <a:schemeClr val="tx1"/>
                </a:solidFill>
              </a:rPr>
              <a:t>Configuration Structure </a:t>
            </a:r>
          </a:p>
          <a:p>
            <a:pPr lvl="1">
              <a:lnSpc>
                <a:spcPct val="150000"/>
              </a:lnSpc>
            </a:pPr>
            <a:r>
              <a:rPr lang="en-US" sz="2000" dirty="0" smtClean="0">
                <a:solidFill>
                  <a:schemeClr val="tx1"/>
                </a:solidFill>
              </a:rPr>
              <a:t>10 Benefit Programs</a:t>
            </a:r>
          </a:p>
          <a:p>
            <a:pPr lvl="1">
              <a:lnSpc>
                <a:spcPct val="150000"/>
              </a:lnSpc>
            </a:pPr>
            <a:r>
              <a:rPr lang="en-US" sz="2000" dirty="0" smtClean="0">
                <a:solidFill>
                  <a:schemeClr val="tx1"/>
                </a:solidFill>
              </a:rPr>
              <a:t>11 Plan Types</a:t>
            </a:r>
          </a:p>
          <a:p>
            <a:pPr lvl="1">
              <a:lnSpc>
                <a:spcPct val="150000"/>
              </a:lnSpc>
            </a:pPr>
            <a:r>
              <a:rPr lang="en-US" sz="2000" dirty="0" smtClean="0">
                <a:solidFill>
                  <a:schemeClr val="tx1"/>
                </a:solidFill>
              </a:rPr>
              <a:t>Hundreds of Benefit Plan Codes</a:t>
            </a:r>
          </a:p>
          <a:p>
            <a:pPr>
              <a:lnSpc>
                <a:spcPct val="150000"/>
              </a:lnSpc>
            </a:pPr>
            <a:r>
              <a:rPr lang="en-US" dirty="0">
                <a:solidFill>
                  <a:schemeClr val="tx1"/>
                </a:solidFill>
              </a:rPr>
              <a:t>Custom Bolt-on for Partial-load Benefit Administration</a:t>
            </a:r>
          </a:p>
        </p:txBody>
      </p:sp>
      <p:sp>
        <p:nvSpPr>
          <p:cNvPr id="3" name="Title 2"/>
          <p:cNvSpPr>
            <a:spLocks noGrp="1"/>
          </p:cNvSpPr>
          <p:nvPr>
            <p:ph type="title"/>
          </p:nvPr>
        </p:nvSpPr>
        <p:spPr/>
        <p:txBody>
          <a:bodyPr/>
          <a:lstStyle/>
          <a:p>
            <a:r>
              <a:rPr lang="en-CA" smtClean="0"/>
              <a:t>Technology Platform</a:t>
            </a:r>
            <a:endParaRPr lang="en-US" dirty="0"/>
          </a:p>
        </p:txBody>
      </p:sp>
      <p:pic>
        <p:nvPicPr>
          <p:cNvPr id="6" name="Picture 5"/>
          <p:cNvPicPr>
            <a:picLocks noChangeAspect="1"/>
          </p:cNvPicPr>
          <p:nvPr/>
        </p:nvPicPr>
        <p:blipFill>
          <a:blip r:embed="rId3"/>
          <a:stretch>
            <a:fillRect/>
          </a:stretch>
        </p:blipFill>
        <p:spPr>
          <a:xfrm>
            <a:off x="6668620" y="1127591"/>
            <a:ext cx="4305300" cy="2809875"/>
          </a:xfrm>
          <a:prstGeom prst="rect">
            <a:avLst/>
          </a:prstGeom>
        </p:spPr>
      </p:pic>
    </p:spTree>
    <p:extLst>
      <p:ext uri="{BB962C8B-B14F-4D97-AF65-F5344CB8AC3E}">
        <p14:creationId xmlns:p14="http://schemas.microsoft.com/office/powerpoint/2010/main" val="124489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lnSpc>
                <a:spcPct val="150000"/>
              </a:lnSpc>
            </a:pPr>
            <a:r>
              <a:rPr lang="en-US" dirty="0" smtClean="0">
                <a:solidFill>
                  <a:schemeClr val="tx1"/>
                </a:solidFill>
              </a:rPr>
              <a:t>Sun </a:t>
            </a:r>
            <a:r>
              <a:rPr lang="en-US" dirty="0">
                <a:solidFill>
                  <a:schemeClr val="tx1"/>
                </a:solidFill>
              </a:rPr>
              <a:t>Life Plan Sponsor </a:t>
            </a:r>
            <a:r>
              <a:rPr lang="en-US" dirty="0" smtClean="0">
                <a:solidFill>
                  <a:schemeClr val="tx1"/>
                </a:solidFill>
              </a:rPr>
              <a:t>System</a:t>
            </a:r>
          </a:p>
          <a:p>
            <a:pPr marL="0" indent="0">
              <a:buNone/>
            </a:pPr>
            <a:r>
              <a:rPr lang="en-US" sz="2133" b="1" dirty="0" smtClean="0"/>
              <a:t>      </a:t>
            </a:r>
            <a:r>
              <a:rPr lang="en-US" sz="2133" dirty="0" smtClean="0">
                <a:solidFill>
                  <a:schemeClr val="tx1"/>
                </a:solidFill>
              </a:rPr>
              <a:t>4 Benefit Policies</a:t>
            </a:r>
          </a:p>
          <a:p>
            <a:pPr marL="1360528" lvl="4" indent="-408155">
              <a:lnSpc>
                <a:spcPct val="130000"/>
              </a:lnSpc>
              <a:buSzPct val="100000"/>
              <a:buFont typeface="Arial"/>
              <a:buChar char="•"/>
            </a:pPr>
            <a:r>
              <a:rPr lang="en-US" sz="2000" kern="600" dirty="0" smtClean="0"/>
              <a:t>FT Administrative Staff &amp; Survivors (Policy 50833)</a:t>
            </a:r>
          </a:p>
          <a:p>
            <a:pPr marL="1360528" lvl="4" indent="-408155">
              <a:lnSpc>
                <a:spcPct val="130000"/>
              </a:lnSpc>
              <a:buSzPct val="100000"/>
              <a:buFont typeface="Arial"/>
              <a:buChar char="•"/>
            </a:pPr>
            <a:r>
              <a:rPr lang="en-US" sz="2000" kern="600" dirty="0" smtClean="0"/>
              <a:t>FT Support Staff &amp; Survivors (Policy 50834)</a:t>
            </a:r>
          </a:p>
          <a:p>
            <a:pPr marL="1360528" lvl="4" indent="-408155">
              <a:lnSpc>
                <a:spcPct val="130000"/>
              </a:lnSpc>
              <a:buSzPct val="100000"/>
              <a:buFont typeface="Arial"/>
              <a:buChar char="•"/>
            </a:pPr>
            <a:r>
              <a:rPr lang="en-US" sz="2000" kern="600" dirty="0" smtClean="0"/>
              <a:t>FT &amp; Partial-load Academic Staff &amp; Survivors (Policy 50832)</a:t>
            </a:r>
          </a:p>
          <a:p>
            <a:pPr marL="1360528" lvl="4" indent="-408155">
              <a:lnSpc>
                <a:spcPct val="130000"/>
              </a:lnSpc>
              <a:buSzPct val="100000"/>
              <a:buFont typeface="Arial"/>
              <a:buChar char="•"/>
            </a:pPr>
            <a:r>
              <a:rPr lang="en-US" sz="2000" kern="600" dirty="0" smtClean="0"/>
              <a:t>Retirees &amp; Survivors (Policy 22182)</a:t>
            </a:r>
          </a:p>
          <a:p>
            <a:pPr marL="1309508" lvl="3" indent="-408155">
              <a:lnSpc>
                <a:spcPct val="130000"/>
              </a:lnSpc>
            </a:pPr>
            <a:r>
              <a:rPr lang="en-US" sz="1933" dirty="0" smtClean="0"/>
              <a:t>Policies are unique with different coverage, waiting periods and premiums.</a:t>
            </a:r>
          </a:p>
          <a:p>
            <a:pPr marL="408155" lvl="3" indent="-408155">
              <a:lnSpc>
                <a:spcPct val="150000"/>
              </a:lnSpc>
              <a:buSzPct val="100000"/>
              <a:buFont typeface="Arial"/>
              <a:buChar char="•"/>
            </a:pPr>
            <a:r>
              <a:rPr lang="en-US" sz="2400" kern="600" dirty="0"/>
              <a:t>College Benefit Administrators are granted access to the Sun Life Plan Sponsor System in order to maintain all benefit records on behalf of the Sun Life. </a:t>
            </a:r>
            <a:endParaRPr lang="en-US" sz="2400" kern="600" dirty="0" smtClean="0"/>
          </a:p>
          <a:p>
            <a:pPr marL="408155" lvl="3" indent="-408155">
              <a:lnSpc>
                <a:spcPct val="150000"/>
              </a:lnSpc>
              <a:buSzPct val="100000"/>
              <a:buFont typeface="Arial"/>
              <a:buChar char="•"/>
            </a:pPr>
            <a:r>
              <a:rPr lang="en-US" sz="2400" kern="600" dirty="0"/>
              <a:t>A monthly invoice is generated through this system for  each policy detailed by employee and total premium for each of the employee’s coverage.  </a:t>
            </a:r>
          </a:p>
          <a:p>
            <a:pPr marL="408155" lvl="3" indent="-408155">
              <a:lnSpc>
                <a:spcPct val="150000"/>
              </a:lnSpc>
              <a:buSzPct val="100000"/>
              <a:buFont typeface="Arial"/>
              <a:buChar char="•"/>
            </a:pPr>
            <a:r>
              <a:rPr lang="en-US" sz="2400" kern="600" dirty="0"/>
              <a:t>College remits payment based on this invoice.</a:t>
            </a:r>
          </a:p>
        </p:txBody>
      </p:sp>
      <p:sp>
        <p:nvSpPr>
          <p:cNvPr id="3" name="Title 2"/>
          <p:cNvSpPr>
            <a:spLocks noGrp="1"/>
          </p:cNvSpPr>
          <p:nvPr>
            <p:ph type="title"/>
          </p:nvPr>
        </p:nvSpPr>
        <p:spPr/>
        <p:txBody>
          <a:bodyPr/>
          <a:lstStyle/>
          <a:p>
            <a:r>
              <a:rPr lang="en-CA" dirty="0" smtClean="0"/>
              <a:t>Technology Platform</a:t>
            </a:r>
            <a:endParaRPr lang="en-US" dirty="0"/>
          </a:p>
        </p:txBody>
      </p:sp>
      <p:pic>
        <p:nvPicPr>
          <p:cNvPr id="5" name="Picture 4"/>
          <p:cNvPicPr>
            <a:picLocks noChangeAspect="1"/>
          </p:cNvPicPr>
          <p:nvPr/>
        </p:nvPicPr>
        <p:blipFill>
          <a:blip r:embed="rId3"/>
          <a:stretch>
            <a:fillRect/>
          </a:stretch>
        </p:blipFill>
        <p:spPr>
          <a:xfrm>
            <a:off x="9098055" y="934720"/>
            <a:ext cx="2215403" cy="1198880"/>
          </a:xfrm>
          <a:prstGeom prst="rect">
            <a:avLst/>
          </a:prstGeom>
        </p:spPr>
      </p:pic>
    </p:spTree>
    <p:extLst>
      <p:ext uri="{BB962C8B-B14F-4D97-AF65-F5344CB8AC3E}">
        <p14:creationId xmlns:p14="http://schemas.microsoft.com/office/powerpoint/2010/main" val="23702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US" sz="2400" dirty="0"/>
              <a:t>Background – Our Relationship with the Benefit Provider	</a:t>
            </a:r>
          </a:p>
        </p:txBody>
      </p:sp>
      <p:sp>
        <p:nvSpPr>
          <p:cNvPr id="3" name="Content Placeholder 2"/>
          <p:cNvSpPr>
            <a:spLocks noGrp="1"/>
          </p:cNvSpPr>
          <p:nvPr>
            <p:ph sz="quarter" idx="14"/>
          </p:nvPr>
        </p:nvSpPr>
        <p:spPr>
          <a:xfrm>
            <a:off x="609601" y="924984"/>
            <a:ext cx="10972799" cy="5071533"/>
          </a:xfrm>
        </p:spPr>
        <p:txBody>
          <a:bodyPr>
            <a:normAutofit/>
          </a:bodyPr>
          <a:lstStyle/>
          <a:p>
            <a:pPr marL="0" indent="0">
              <a:buNone/>
            </a:pPr>
            <a:endParaRPr lang="en-US" sz="2400" dirty="0"/>
          </a:p>
          <a:p>
            <a:endParaRPr lang="en-US" sz="2400" dirty="0"/>
          </a:p>
          <a:p>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684156"/>
            <a:ext cx="10973657" cy="564866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57145" lvl="2" indent="0" defTabSz="1088415">
              <a:lnSpc>
                <a:spcPct val="130000"/>
              </a:lnSpc>
              <a:buSzPct val="100000"/>
              <a:buNone/>
            </a:pPr>
            <a:endParaRPr lang="en-US" sz="1833" dirty="0"/>
          </a:p>
          <a:p>
            <a:r>
              <a:rPr lang="en-US" sz="2133" b="1" dirty="0"/>
              <a:t>Each College is responsible for self-administering the group benefit policies in regards </a:t>
            </a:r>
            <a:r>
              <a:rPr lang="en-US" sz="2133" b="1" dirty="0" smtClean="0"/>
              <a:t>to:</a:t>
            </a:r>
          </a:p>
          <a:p>
            <a:pPr marL="0" indent="0">
              <a:buNone/>
            </a:pPr>
            <a:endParaRPr lang="en-US" sz="2133" b="1" dirty="0"/>
          </a:p>
          <a:p>
            <a:pPr marL="816321" lvl="3" indent="-408155" defTabSz="1088415">
              <a:lnSpc>
                <a:spcPct val="130000"/>
              </a:lnSpc>
              <a:buSzPct val="100000"/>
              <a:buFont typeface="Arial"/>
              <a:buChar char="•"/>
            </a:pPr>
            <a:r>
              <a:rPr lang="en-US" sz="1500" kern="600" dirty="0" smtClean="0"/>
              <a:t>Enrolment/Termination/</a:t>
            </a:r>
            <a:r>
              <a:rPr lang="en-US" sz="1500" kern="600" dirty="0"/>
              <a:t>Personal data changes (i.e. change of address</a:t>
            </a:r>
            <a:r>
              <a:rPr lang="en-US" sz="1500" kern="600" dirty="0" smtClean="0"/>
              <a:t>)</a:t>
            </a:r>
            <a:endParaRPr lang="en-US" sz="1500" kern="600" dirty="0"/>
          </a:p>
          <a:p>
            <a:pPr marL="816321" lvl="3" indent="-408155" defTabSz="1088415">
              <a:lnSpc>
                <a:spcPct val="130000"/>
              </a:lnSpc>
              <a:buSzPct val="100000"/>
              <a:buFont typeface="Arial"/>
              <a:buChar char="•"/>
            </a:pPr>
            <a:r>
              <a:rPr lang="en-US" sz="1500" kern="600" dirty="0"/>
              <a:t>Adding and removing coverage</a:t>
            </a:r>
          </a:p>
          <a:p>
            <a:pPr marL="816321" lvl="3" indent="-408155" defTabSz="1088415">
              <a:lnSpc>
                <a:spcPct val="130000"/>
              </a:lnSpc>
              <a:buSzPct val="100000"/>
              <a:buFont typeface="Arial"/>
              <a:buChar char="•"/>
            </a:pPr>
            <a:r>
              <a:rPr lang="en-US" sz="1500" kern="600" dirty="0"/>
              <a:t>Adding and removing dependents</a:t>
            </a:r>
          </a:p>
          <a:p>
            <a:pPr marL="816321" lvl="3" indent="-408155" defTabSz="1088415">
              <a:lnSpc>
                <a:spcPct val="130000"/>
              </a:lnSpc>
              <a:buSzPct val="100000"/>
              <a:buFont typeface="Arial"/>
              <a:buChar char="•"/>
            </a:pPr>
            <a:r>
              <a:rPr lang="en-US" sz="1500" kern="600" dirty="0"/>
              <a:t>Transferring from one policy to another</a:t>
            </a:r>
          </a:p>
          <a:p>
            <a:pPr marL="816321" lvl="3" indent="-408155" defTabSz="1088415">
              <a:lnSpc>
                <a:spcPct val="130000"/>
              </a:lnSpc>
              <a:buSzPct val="100000"/>
              <a:buFont typeface="Arial"/>
              <a:buChar char="•"/>
            </a:pPr>
            <a:r>
              <a:rPr lang="en-US" sz="1500" kern="600" dirty="0"/>
              <a:t>Banking </a:t>
            </a:r>
            <a:r>
              <a:rPr lang="en-US" sz="1500" kern="600" dirty="0" smtClean="0"/>
              <a:t>Information</a:t>
            </a:r>
            <a:endParaRPr lang="en-US" sz="1733" dirty="0"/>
          </a:p>
          <a:p>
            <a:pPr marL="544206" lvl="1" indent="0">
              <a:buNone/>
            </a:pPr>
            <a:endParaRPr lang="en-US" sz="2133" dirty="0"/>
          </a:p>
          <a:p>
            <a:pPr marL="544206" lvl="1" indent="0">
              <a:buNone/>
            </a:pPr>
            <a:endParaRPr lang="en-US" sz="2133" b="1" dirty="0"/>
          </a:p>
          <a:p>
            <a:pPr marL="544206" lvl="1" indent="0">
              <a:buNone/>
            </a:pPr>
            <a:r>
              <a:rPr lang="en-US" sz="2133" b="1" dirty="0"/>
              <a:t>     </a:t>
            </a:r>
            <a:endParaRPr lang="en-US" sz="2133" dirty="0"/>
          </a:p>
          <a:p>
            <a:pPr lvl="1">
              <a:buFont typeface="Wingdings" panose="05000000000000000000" pitchFamily="2" charset="2"/>
              <a:buChar char="§"/>
            </a:pPr>
            <a:endParaRPr lang="en-US" sz="2133" dirty="0"/>
          </a:p>
          <a:p>
            <a:pPr lvl="1">
              <a:buFont typeface="Wingdings" panose="05000000000000000000" pitchFamily="2" charset="2"/>
              <a:buChar char="§"/>
            </a:pPr>
            <a:endParaRPr lang="en-US" sz="2133" dirty="0"/>
          </a:p>
        </p:txBody>
      </p:sp>
    </p:spTree>
    <p:extLst>
      <p:ext uri="{BB962C8B-B14F-4D97-AF65-F5344CB8AC3E}">
        <p14:creationId xmlns:p14="http://schemas.microsoft.com/office/powerpoint/2010/main" val="244994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Legacy Process</a:t>
            </a:r>
            <a:endParaRPr lang="en-US" dirty="0"/>
          </a:p>
        </p:txBody>
      </p:sp>
      <p:sp>
        <p:nvSpPr>
          <p:cNvPr id="7" name="Text Placeholder 1"/>
          <p:cNvSpPr>
            <a:spLocks noGrp="1"/>
          </p:cNvSpPr>
          <p:nvPr>
            <p:ph type="body" sz="quarter" idx="13"/>
          </p:nvPr>
        </p:nvSpPr>
        <p:spPr>
          <a:xfrm>
            <a:off x="447868" y="934720"/>
            <a:ext cx="11134531" cy="5074920"/>
          </a:xfrm>
        </p:spPr>
        <p:txBody>
          <a:bodyPr>
            <a:normAutofit fontScale="55000" lnSpcReduction="20000"/>
          </a:bodyPr>
          <a:lstStyle/>
          <a:p>
            <a:pPr>
              <a:lnSpc>
                <a:spcPct val="150000"/>
              </a:lnSpc>
            </a:pPr>
            <a:r>
              <a:rPr lang="en-US" sz="3500" dirty="0">
                <a:solidFill>
                  <a:schemeClr val="tx1"/>
                </a:solidFill>
              </a:rPr>
              <a:t>Benefit Specialist manually entered group benefit transactions into PeopleSoft 9.2 Base Benefit Tables and would manually enter the same data into Sun Life’s Plan Sponsor’s System.</a:t>
            </a:r>
          </a:p>
          <a:p>
            <a:pPr>
              <a:lnSpc>
                <a:spcPct val="150000"/>
              </a:lnSpc>
            </a:pPr>
            <a:endParaRPr lang="en-US" sz="3500" dirty="0">
              <a:solidFill>
                <a:schemeClr val="tx1"/>
              </a:solidFill>
            </a:endParaRPr>
          </a:p>
          <a:p>
            <a:pPr>
              <a:lnSpc>
                <a:spcPct val="150000"/>
              </a:lnSpc>
            </a:pPr>
            <a:r>
              <a:rPr lang="en-US" sz="3500" dirty="0">
                <a:solidFill>
                  <a:schemeClr val="tx1"/>
                </a:solidFill>
              </a:rPr>
              <a:t>The automated custom </a:t>
            </a:r>
            <a:r>
              <a:rPr lang="en-US" sz="3500" dirty="0" smtClean="0">
                <a:solidFill>
                  <a:schemeClr val="tx1"/>
                </a:solidFill>
              </a:rPr>
              <a:t>bolt-on updates </a:t>
            </a:r>
            <a:r>
              <a:rPr lang="en-US" sz="3500" dirty="0">
                <a:solidFill>
                  <a:schemeClr val="tx1"/>
                </a:solidFill>
              </a:rPr>
              <a:t>base benefit tables for </a:t>
            </a:r>
            <a:r>
              <a:rPr lang="en-US" sz="3500" dirty="0" smtClean="0">
                <a:solidFill>
                  <a:schemeClr val="tx1"/>
                </a:solidFill>
              </a:rPr>
              <a:t>Partial-load(PLD) </a:t>
            </a:r>
            <a:r>
              <a:rPr lang="en-US" sz="3500" dirty="0">
                <a:solidFill>
                  <a:schemeClr val="tx1"/>
                </a:solidFill>
              </a:rPr>
              <a:t>benefit </a:t>
            </a:r>
            <a:r>
              <a:rPr lang="en-US" sz="3500" dirty="0" smtClean="0">
                <a:solidFill>
                  <a:schemeClr val="tx1"/>
                </a:solidFill>
              </a:rPr>
              <a:t>alone. </a:t>
            </a:r>
          </a:p>
          <a:p>
            <a:pPr>
              <a:lnSpc>
                <a:spcPct val="150000"/>
              </a:lnSpc>
            </a:pPr>
            <a:endParaRPr lang="en-US" sz="3500" dirty="0" smtClean="0">
              <a:solidFill>
                <a:schemeClr val="tx1"/>
              </a:solidFill>
            </a:endParaRPr>
          </a:p>
          <a:p>
            <a:pPr>
              <a:lnSpc>
                <a:spcPct val="150000"/>
              </a:lnSpc>
            </a:pPr>
            <a:r>
              <a:rPr lang="en-US" sz="3500" dirty="0" smtClean="0">
                <a:solidFill>
                  <a:schemeClr val="tx1"/>
                </a:solidFill>
              </a:rPr>
              <a:t>Queries </a:t>
            </a:r>
            <a:r>
              <a:rPr lang="en-US" sz="3500" dirty="0">
                <a:solidFill>
                  <a:schemeClr val="tx1"/>
                </a:solidFill>
              </a:rPr>
              <a:t>would be ran in PeopleSoft to identify the new </a:t>
            </a:r>
            <a:r>
              <a:rPr lang="en-US" sz="3500" dirty="0" smtClean="0">
                <a:solidFill>
                  <a:schemeClr val="tx1"/>
                </a:solidFill>
              </a:rPr>
              <a:t>data for PLD’s and </a:t>
            </a:r>
            <a:r>
              <a:rPr lang="en-US" sz="3500" dirty="0">
                <a:solidFill>
                  <a:schemeClr val="tx1"/>
                </a:solidFill>
              </a:rPr>
              <a:t>then they would manually enter this data in the Sun </a:t>
            </a:r>
            <a:r>
              <a:rPr lang="en-US" sz="3500" dirty="0" smtClean="0">
                <a:solidFill>
                  <a:schemeClr val="tx1"/>
                </a:solidFill>
              </a:rPr>
              <a:t>Life.  </a:t>
            </a:r>
            <a:endParaRPr lang="en-US" sz="3500" dirty="0">
              <a:solidFill>
                <a:schemeClr val="tx1"/>
              </a:solidFill>
            </a:endParaRPr>
          </a:p>
          <a:p>
            <a:pPr>
              <a:lnSpc>
                <a:spcPct val="150000"/>
              </a:lnSpc>
            </a:pPr>
            <a:endParaRPr lang="en-US" sz="3500" dirty="0">
              <a:solidFill>
                <a:schemeClr val="tx1"/>
              </a:solidFill>
            </a:endParaRPr>
          </a:p>
          <a:p>
            <a:pPr>
              <a:lnSpc>
                <a:spcPct val="150000"/>
              </a:lnSpc>
            </a:pPr>
            <a:r>
              <a:rPr lang="en-US" sz="3500" dirty="0">
                <a:solidFill>
                  <a:schemeClr val="tx1"/>
                </a:solidFill>
              </a:rPr>
              <a:t>Peak periods </a:t>
            </a:r>
            <a:r>
              <a:rPr lang="en-US" sz="3500" dirty="0" smtClean="0">
                <a:solidFill>
                  <a:schemeClr val="tx1"/>
                </a:solidFill>
              </a:rPr>
              <a:t>(beginning </a:t>
            </a:r>
            <a:r>
              <a:rPr lang="en-US" sz="3500" dirty="0">
                <a:solidFill>
                  <a:schemeClr val="tx1"/>
                </a:solidFill>
              </a:rPr>
              <a:t>of each </a:t>
            </a:r>
            <a:r>
              <a:rPr lang="en-US" sz="3500" dirty="0" smtClean="0">
                <a:solidFill>
                  <a:schemeClr val="tx1"/>
                </a:solidFill>
              </a:rPr>
              <a:t>semester) </a:t>
            </a:r>
            <a:r>
              <a:rPr lang="en-US" sz="3500" dirty="0">
                <a:solidFill>
                  <a:schemeClr val="tx1"/>
                </a:solidFill>
              </a:rPr>
              <a:t>resulted in many </a:t>
            </a:r>
            <a:r>
              <a:rPr lang="en-US" sz="3500" dirty="0" smtClean="0">
                <a:solidFill>
                  <a:schemeClr val="tx1"/>
                </a:solidFill>
              </a:rPr>
              <a:t>rejected claims due to  </a:t>
            </a:r>
            <a:r>
              <a:rPr lang="en-US" sz="3500" dirty="0">
                <a:solidFill>
                  <a:schemeClr val="tx1"/>
                </a:solidFill>
              </a:rPr>
              <a:t>delays </a:t>
            </a:r>
            <a:r>
              <a:rPr lang="en-US" sz="3500" dirty="0" smtClean="0">
                <a:solidFill>
                  <a:schemeClr val="tx1"/>
                </a:solidFill>
              </a:rPr>
              <a:t>in manual data entry.  </a:t>
            </a:r>
            <a:endParaRPr lang="en-US" sz="3500" dirty="0">
              <a:solidFill>
                <a:schemeClr val="tx1"/>
              </a:solidFill>
            </a:endParaRPr>
          </a:p>
          <a:p>
            <a:pPr marL="544207" lvl="1" indent="0">
              <a:buNone/>
            </a:pPr>
            <a:endParaRPr lang="en-CA" dirty="0" smtClean="0"/>
          </a:p>
        </p:txBody>
      </p:sp>
    </p:spTree>
    <p:extLst>
      <p:ext uri="{BB962C8B-B14F-4D97-AF65-F5344CB8AC3E}">
        <p14:creationId xmlns:p14="http://schemas.microsoft.com/office/powerpoint/2010/main" val="263166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740664"/>
          </a:xfrm>
        </p:spPr>
        <p:txBody>
          <a:bodyPr/>
          <a:lstStyle/>
          <a:p>
            <a:r>
              <a:rPr lang="en-US" sz="2400" dirty="0"/>
              <a:t>Business Case – What is there to gain?	</a:t>
            </a:r>
          </a:p>
        </p:txBody>
      </p:sp>
      <p:sp>
        <p:nvSpPr>
          <p:cNvPr id="3" name="Content Placeholder 2"/>
          <p:cNvSpPr>
            <a:spLocks noGrp="1"/>
          </p:cNvSpPr>
          <p:nvPr>
            <p:ph sz="quarter" idx="14"/>
          </p:nvPr>
        </p:nvSpPr>
        <p:spPr>
          <a:xfrm>
            <a:off x="609601" y="924984"/>
            <a:ext cx="10972799" cy="5071533"/>
          </a:xfrm>
        </p:spPr>
        <p:txBody>
          <a:bodyPr>
            <a:normAutofit/>
          </a:bodyPr>
          <a:lstStyle/>
          <a:p>
            <a:endParaRPr lang="en-US" sz="2667" dirty="0"/>
          </a:p>
          <a:p>
            <a:pPr marL="544206" lvl="1" indent="0">
              <a:buNone/>
            </a:pPr>
            <a:endParaRPr lang="en-US" dirty="0" smtClean="0"/>
          </a:p>
          <a:p>
            <a:endParaRPr lang="en-US" sz="2400" dirty="0"/>
          </a:p>
          <a:p>
            <a:endParaRPr lang="en-US" sz="2400" dirty="0"/>
          </a:p>
          <a:p>
            <a:endParaRPr lang="en-US" sz="2133" dirty="0"/>
          </a:p>
          <a:p>
            <a:pPr marL="544206" lvl="1" indent="0">
              <a:buNone/>
            </a:pPr>
            <a:endParaRPr lang="en-US" sz="2533" dirty="0">
              <a:solidFill>
                <a:srgbClr val="FF0000"/>
              </a:solidFill>
            </a:endParaRPr>
          </a:p>
        </p:txBody>
      </p:sp>
      <p:sp>
        <p:nvSpPr>
          <p:cNvPr id="6" name="Text Placeholder 1"/>
          <p:cNvSpPr txBox="1">
            <a:spLocks/>
          </p:cNvSpPr>
          <p:nvPr/>
        </p:nvSpPr>
        <p:spPr>
          <a:xfrm>
            <a:off x="612508" y="740665"/>
            <a:ext cx="10973657" cy="5529507"/>
          </a:xfrm>
          <a:prstGeom prst="rect">
            <a:avLst/>
          </a:prstGeom>
        </p:spPr>
        <p:txBody>
          <a:bodyPr/>
          <a:lstStyle>
            <a:lvl1pPr marL="306124" indent="-306124" algn="l" defTabSz="816332"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663269" indent="-255104" algn="l" defTabSz="816332" rtl="0" eaLnBrk="1" latinLnBrk="0" hangingPunct="1">
              <a:spcBef>
                <a:spcPct val="20000"/>
              </a:spcBef>
              <a:buFont typeface="Arial" pitchFamily="34" charset="0"/>
              <a:buChar char="–"/>
              <a:defRPr sz="2500" kern="1200">
                <a:solidFill>
                  <a:schemeClr val="tx1"/>
                </a:solidFill>
                <a:latin typeface="Arial"/>
                <a:ea typeface="+mn-ea"/>
                <a:cs typeface="Arial"/>
              </a:defRPr>
            </a:lvl2pPr>
            <a:lvl3pPr marL="1020414" indent="-204083" algn="l" defTabSz="816332" rtl="0" eaLnBrk="1" latinLnBrk="0" hangingPunct="1">
              <a:spcBef>
                <a:spcPct val="20000"/>
              </a:spcBef>
              <a:buFont typeface="Arial" pitchFamily="34" charset="0"/>
              <a:buChar char="•"/>
              <a:defRPr sz="2200" kern="1200">
                <a:solidFill>
                  <a:schemeClr val="tx1"/>
                </a:solidFill>
                <a:latin typeface="Arial"/>
                <a:ea typeface="+mn-ea"/>
                <a:cs typeface="Arial"/>
              </a:defRPr>
            </a:lvl3pPr>
            <a:lvl4pPr marL="1428580"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1836746" indent="-204083" algn="l" defTabSz="816332"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244911"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77"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42"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08" indent="-204083" algn="l" defTabSz="81633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
            </a:pPr>
            <a:endParaRPr lang="en-US" sz="2133" b="1" dirty="0"/>
          </a:p>
          <a:p>
            <a:pPr lvl="1">
              <a:buFont typeface="Arial" panose="020B0604020202020204" pitchFamily="34" charset="0"/>
              <a:buChar char="•"/>
            </a:pPr>
            <a:r>
              <a:rPr lang="en-US" sz="2400" b="1" dirty="0"/>
              <a:t>Eliminates </a:t>
            </a:r>
            <a:r>
              <a:rPr lang="en-US" sz="2400" b="1" dirty="0" smtClean="0"/>
              <a:t>Duplication </a:t>
            </a:r>
            <a:r>
              <a:rPr lang="en-US" sz="2400" b="1" dirty="0"/>
              <a:t>of work</a:t>
            </a:r>
          </a:p>
          <a:p>
            <a:pPr marL="544206" lvl="1" indent="0">
              <a:buNone/>
            </a:pPr>
            <a:r>
              <a:rPr lang="en-US" sz="2133" b="1" dirty="0"/>
              <a:t>     </a:t>
            </a:r>
            <a:endParaRPr lang="en-US" sz="2133" dirty="0"/>
          </a:p>
        </p:txBody>
      </p:sp>
      <p:graphicFrame>
        <p:nvGraphicFramePr>
          <p:cNvPr id="7" name="Table 6"/>
          <p:cNvGraphicFramePr>
            <a:graphicFrameLocks noGrp="1"/>
          </p:cNvGraphicFramePr>
          <p:nvPr>
            <p:extLst>
              <p:ext uri="{D42A27DB-BD31-4B8C-83A1-F6EECF244321}">
                <p14:modId xmlns:p14="http://schemas.microsoft.com/office/powerpoint/2010/main" val="1296866870"/>
              </p:ext>
            </p:extLst>
          </p:nvPr>
        </p:nvGraphicFramePr>
        <p:xfrm>
          <a:off x="605836" y="1798906"/>
          <a:ext cx="8668718" cy="4197611"/>
        </p:xfrm>
        <a:graphic>
          <a:graphicData uri="http://schemas.openxmlformats.org/drawingml/2006/table">
            <a:tbl>
              <a:tblPr firstRow="1" firstCol="1" bandRow="1">
                <a:tableStyleId>{8A107856-5554-42FB-B03E-39F5DBC370BA}</a:tableStyleId>
              </a:tblPr>
              <a:tblGrid>
                <a:gridCol w="5374605">
                  <a:extLst>
                    <a:ext uri="{9D8B030D-6E8A-4147-A177-3AD203B41FA5}">
                      <a16:colId xmlns:a16="http://schemas.microsoft.com/office/drawing/2014/main" xmlns="" val="2251030055"/>
                    </a:ext>
                  </a:extLst>
                </a:gridCol>
                <a:gridCol w="3294113">
                  <a:extLst>
                    <a:ext uri="{9D8B030D-6E8A-4147-A177-3AD203B41FA5}">
                      <a16:colId xmlns:a16="http://schemas.microsoft.com/office/drawing/2014/main" xmlns="" val="1049146779"/>
                    </a:ext>
                  </a:extLst>
                </a:gridCol>
              </a:tblGrid>
              <a:tr h="822960">
                <a:tc>
                  <a:txBody>
                    <a:bodyPr/>
                    <a:lstStyle/>
                    <a:p>
                      <a:pPr marL="0" marR="0">
                        <a:lnSpc>
                          <a:spcPct val="107000"/>
                        </a:lnSpc>
                        <a:spcBef>
                          <a:spcPts val="0"/>
                        </a:spcBef>
                        <a:spcAft>
                          <a:spcPts val="0"/>
                        </a:spcAft>
                      </a:pPr>
                      <a:r>
                        <a:rPr lang="en-US" sz="1600" dirty="0">
                          <a:effectLst/>
                        </a:rPr>
                        <a:t>Benefit Transactions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nSpc>
                          <a:spcPct val="107000"/>
                        </a:lnSpc>
                        <a:spcBef>
                          <a:spcPts val="0"/>
                        </a:spcBef>
                        <a:spcAft>
                          <a:spcPts val="0"/>
                        </a:spcAft>
                      </a:pPr>
                      <a:r>
                        <a:rPr lang="en-US" sz="1600">
                          <a:effectLst/>
                        </a:rPr>
                        <a:t>Number of Transactions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extLst>
                  <a:ext uri="{0D108BD9-81ED-4DB2-BD59-A6C34878D82A}">
                    <a16:rowId xmlns:a16="http://schemas.microsoft.com/office/drawing/2014/main" xmlns="" val="512781638"/>
                  </a:ext>
                </a:extLst>
              </a:tr>
              <a:tr h="424180">
                <a:tc>
                  <a:txBody>
                    <a:bodyPr/>
                    <a:lstStyle/>
                    <a:p>
                      <a:pPr marL="0" marR="0">
                        <a:lnSpc>
                          <a:spcPct val="107000"/>
                        </a:lnSpc>
                        <a:spcBef>
                          <a:spcPts val="0"/>
                        </a:spcBef>
                        <a:spcAft>
                          <a:spcPts val="0"/>
                        </a:spcAft>
                      </a:pPr>
                      <a:r>
                        <a:rPr lang="en-US" sz="1600" dirty="0">
                          <a:effectLst/>
                        </a:rPr>
                        <a:t>New Full-time </a:t>
                      </a:r>
                      <a:r>
                        <a:rPr lang="en-US" sz="1600" dirty="0" smtClean="0">
                          <a:effectLst/>
                        </a:rPr>
                        <a:t>Enrolments/Transfers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gn="r">
                        <a:lnSpc>
                          <a:spcPct val="107000"/>
                        </a:lnSpc>
                        <a:spcBef>
                          <a:spcPts val="0"/>
                        </a:spcBef>
                        <a:spcAft>
                          <a:spcPts val="0"/>
                        </a:spcAft>
                      </a:pPr>
                      <a:r>
                        <a:rPr lang="en-US" sz="1600" dirty="0">
                          <a:effectLst/>
                        </a:rPr>
                        <a:t>126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extLst>
                  <a:ext uri="{0D108BD9-81ED-4DB2-BD59-A6C34878D82A}">
                    <a16:rowId xmlns:a16="http://schemas.microsoft.com/office/drawing/2014/main" xmlns="" val="2288489470"/>
                  </a:ext>
                </a:extLst>
              </a:tr>
              <a:tr h="812800">
                <a:tc>
                  <a:txBody>
                    <a:bodyPr/>
                    <a:lstStyle/>
                    <a:p>
                      <a:pPr marL="0" marR="0">
                        <a:lnSpc>
                          <a:spcPct val="107000"/>
                        </a:lnSpc>
                        <a:spcBef>
                          <a:spcPts val="0"/>
                        </a:spcBef>
                        <a:spcAft>
                          <a:spcPts val="0"/>
                        </a:spcAft>
                      </a:pPr>
                      <a:r>
                        <a:rPr lang="en-US" sz="1600" dirty="0">
                          <a:effectLst/>
                        </a:rPr>
                        <a:t>Full-time Termination of Coverage (Resignations, Retirements, Dismissals)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gn="r">
                        <a:lnSpc>
                          <a:spcPct val="107000"/>
                        </a:lnSpc>
                        <a:spcBef>
                          <a:spcPts val="0"/>
                        </a:spcBef>
                        <a:spcAft>
                          <a:spcPts val="0"/>
                        </a:spcAft>
                      </a:pPr>
                      <a:r>
                        <a:rPr lang="en-US" sz="1600" dirty="0">
                          <a:effectLst/>
                        </a:rPr>
                        <a:t>96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extLst>
                  <a:ext uri="{0D108BD9-81ED-4DB2-BD59-A6C34878D82A}">
                    <a16:rowId xmlns:a16="http://schemas.microsoft.com/office/drawing/2014/main" xmlns="" val="483433897"/>
                  </a:ext>
                </a:extLst>
              </a:tr>
              <a:tr h="424180">
                <a:tc>
                  <a:txBody>
                    <a:bodyPr/>
                    <a:lstStyle/>
                    <a:p>
                      <a:pPr marL="0" marR="0">
                        <a:lnSpc>
                          <a:spcPct val="107000"/>
                        </a:lnSpc>
                        <a:spcBef>
                          <a:spcPts val="0"/>
                        </a:spcBef>
                        <a:spcAft>
                          <a:spcPts val="0"/>
                        </a:spcAft>
                      </a:pPr>
                      <a:r>
                        <a:rPr lang="en-US" sz="1600" dirty="0">
                          <a:effectLst/>
                        </a:rPr>
                        <a:t>New Partial-load Enrolments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nSpc>
                          <a:spcPct val="107000"/>
                        </a:lnSpc>
                        <a:spcBef>
                          <a:spcPts val="0"/>
                        </a:spcBef>
                        <a:spcAft>
                          <a:spcPts val="0"/>
                        </a:spcAft>
                      </a:pPr>
                      <a:r>
                        <a:rPr lang="en-US" sz="1600" dirty="0">
                          <a:effectLst/>
                        </a:rPr>
                        <a:t> </a:t>
                      </a:r>
                      <a:r>
                        <a:rPr lang="en-US" sz="1600" dirty="0" smtClean="0">
                          <a:effectLst/>
                        </a:rPr>
                        <a:t>                                                 60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extLst>
                  <a:ext uri="{0D108BD9-81ED-4DB2-BD59-A6C34878D82A}">
                    <a16:rowId xmlns:a16="http://schemas.microsoft.com/office/drawing/2014/main" xmlns="" val="1874106559"/>
                  </a:ext>
                </a:extLst>
              </a:tr>
              <a:tr h="424180">
                <a:tc>
                  <a:txBody>
                    <a:bodyPr/>
                    <a:lstStyle/>
                    <a:p>
                      <a:pPr marL="0" marR="0">
                        <a:lnSpc>
                          <a:spcPct val="107000"/>
                        </a:lnSpc>
                        <a:spcBef>
                          <a:spcPts val="0"/>
                        </a:spcBef>
                        <a:spcAft>
                          <a:spcPts val="0"/>
                        </a:spcAft>
                      </a:pPr>
                      <a:r>
                        <a:rPr lang="en-US" sz="1600" dirty="0">
                          <a:effectLst/>
                        </a:rPr>
                        <a:t>Partial-load Reinstatement of Coverage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gn="r">
                        <a:lnSpc>
                          <a:spcPct val="107000"/>
                        </a:lnSpc>
                        <a:spcBef>
                          <a:spcPts val="0"/>
                        </a:spcBef>
                        <a:spcAft>
                          <a:spcPts val="0"/>
                        </a:spcAft>
                      </a:pPr>
                      <a:r>
                        <a:rPr lang="en-US" sz="1600">
                          <a:effectLst/>
                        </a:rPr>
                        <a:t>751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extLst>
                  <a:ext uri="{0D108BD9-81ED-4DB2-BD59-A6C34878D82A}">
                    <a16:rowId xmlns:a16="http://schemas.microsoft.com/office/drawing/2014/main" xmlns="" val="184907131"/>
                  </a:ext>
                </a:extLst>
              </a:tr>
              <a:tr h="440951">
                <a:tc>
                  <a:txBody>
                    <a:bodyPr/>
                    <a:lstStyle/>
                    <a:p>
                      <a:pPr marL="0" marR="0">
                        <a:lnSpc>
                          <a:spcPct val="107000"/>
                        </a:lnSpc>
                        <a:spcBef>
                          <a:spcPts val="0"/>
                        </a:spcBef>
                        <a:spcAft>
                          <a:spcPts val="0"/>
                        </a:spcAft>
                      </a:pPr>
                      <a:r>
                        <a:rPr lang="en-US" sz="1600" dirty="0">
                          <a:effectLst/>
                        </a:rPr>
                        <a:t>Partial-load Termination of Coverage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gn="r">
                        <a:lnSpc>
                          <a:spcPct val="107000"/>
                        </a:lnSpc>
                        <a:spcBef>
                          <a:spcPts val="0"/>
                        </a:spcBef>
                        <a:spcAft>
                          <a:spcPts val="0"/>
                        </a:spcAft>
                      </a:pPr>
                      <a:r>
                        <a:rPr lang="en-US" sz="1600" dirty="0">
                          <a:effectLst/>
                        </a:rPr>
                        <a:t>751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extLst>
                  <a:ext uri="{0D108BD9-81ED-4DB2-BD59-A6C34878D82A}">
                    <a16:rowId xmlns:a16="http://schemas.microsoft.com/office/drawing/2014/main" xmlns="" val="1551000947"/>
                  </a:ext>
                </a:extLst>
              </a:tr>
              <a:tr h="424180">
                <a:tc>
                  <a:txBody>
                    <a:bodyPr/>
                    <a:lstStyle/>
                    <a:p>
                      <a:pPr marL="0" marR="0">
                        <a:lnSpc>
                          <a:spcPct val="107000"/>
                        </a:lnSpc>
                        <a:spcBef>
                          <a:spcPts val="0"/>
                        </a:spcBef>
                        <a:spcAft>
                          <a:spcPts val="0"/>
                        </a:spcAft>
                      </a:pPr>
                      <a:r>
                        <a:rPr lang="en-US" sz="1600">
                          <a:effectLst/>
                        </a:rPr>
                        <a:t>Student Status Updates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gn="r">
                        <a:lnSpc>
                          <a:spcPct val="107000"/>
                        </a:lnSpc>
                        <a:spcBef>
                          <a:spcPts val="0"/>
                        </a:spcBef>
                        <a:spcAft>
                          <a:spcPts val="0"/>
                        </a:spcAft>
                      </a:pPr>
                      <a:r>
                        <a:rPr lang="en-US" sz="1600" dirty="0">
                          <a:effectLst/>
                        </a:rPr>
                        <a:t>94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extLst>
                  <a:ext uri="{0D108BD9-81ED-4DB2-BD59-A6C34878D82A}">
                    <a16:rowId xmlns:a16="http://schemas.microsoft.com/office/drawing/2014/main" xmlns="" val="2151482814"/>
                  </a:ext>
                </a:extLst>
              </a:tr>
              <a:tr h="424180">
                <a:tc>
                  <a:txBody>
                    <a:bodyPr/>
                    <a:lstStyle/>
                    <a:p>
                      <a:pPr marL="0" marR="0">
                        <a:lnSpc>
                          <a:spcPct val="107000"/>
                        </a:lnSpc>
                        <a:spcBef>
                          <a:spcPts val="0"/>
                        </a:spcBef>
                        <a:spcAft>
                          <a:spcPts val="0"/>
                        </a:spcAft>
                      </a:pPr>
                      <a:r>
                        <a:rPr lang="en-US" sz="1600" dirty="0">
                          <a:effectLst/>
                        </a:rPr>
                        <a:t>Total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tc>
                  <a:txBody>
                    <a:bodyPr/>
                    <a:lstStyle/>
                    <a:p>
                      <a:pPr marL="0" marR="0" algn="r">
                        <a:lnSpc>
                          <a:spcPct val="107000"/>
                        </a:lnSpc>
                        <a:spcBef>
                          <a:spcPts val="0"/>
                        </a:spcBef>
                        <a:spcAft>
                          <a:spcPts val="0"/>
                        </a:spcAft>
                      </a:pPr>
                      <a:r>
                        <a:rPr lang="en-US" sz="1600" dirty="0" smtClean="0">
                          <a:effectLst/>
                        </a:rPr>
                        <a:t>1878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b"/>
                </a:tc>
                <a:extLst>
                  <a:ext uri="{0D108BD9-81ED-4DB2-BD59-A6C34878D82A}">
                    <a16:rowId xmlns:a16="http://schemas.microsoft.com/office/drawing/2014/main" xmlns="" val="169880163"/>
                  </a:ext>
                </a:extLst>
              </a:tr>
            </a:tbl>
          </a:graphicData>
        </a:graphic>
      </p:graphicFrame>
      <p:pic>
        <p:nvPicPr>
          <p:cNvPr id="4" name="Picture 3"/>
          <p:cNvPicPr>
            <a:picLocks noChangeAspect="1"/>
          </p:cNvPicPr>
          <p:nvPr/>
        </p:nvPicPr>
        <p:blipFill>
          <a:blip r:embed="rId3"/>
          <a:stretch>
            <a:fillRect/>
          </a:stretch>
        </p:blipFill>
        <p:spPr>
          <a:xfrm>
            <a:off x="9414933" y="924983"/>
            <a:ext cx="2670554" cy="2181225"/>
          </a:xfrm>
          <a:prstGeom prst="rect">
            <a:avLst/>
          </a:prstGeom>
        </p:spPr>
      </p:pic>
    </p:spTree>
    <p:extLst>
      <p:ext uri="{BB962C8B-B14F-4D97-AF65-F5344CB8AC3E}">
        <p14:creationId xmlns:p14="http://schemas.microsoft.com/office/powerpoint/2010/main" val="4227880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eneca-Red-Bar-Template-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necac College">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8080</TotalTime>
  <Words>1909</Words>
  <Application>Microsoft Office PowerPoint</Application>
  <PresentationFormat>Widescreen</PresentationFormat>
  <Paragraphs>401</Paragraphs>
  <Slides>33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Abadi MT Condensed Light</vt:lpstr>
      <vt:lpstr>Arial</vt:lpstr>
      <vt:lpstr>Calibri</vt:lpstr>
      <vt:lpstr>Times New Roman</vt:lpstr>
      <vt:lpstr>Univers</vt:lpstr>
      <vt:lpstr>Univers 75 Black</vt:lpstr>
      <vt:lpstr>Wingdings</vt:lpstr>
      <vt:lpstr>Seneca-Red-Bar-Template-16x9</vt:lpstr>
      <vt:lpstr>Integrating PeopleSoft HCM with Benefit Provider </vt:lpstr>
      <vt:lpstr>Agenda</vt:lpstr>
      <vt:lpstr>Seneca Team</vt:lpstr>
      <vt:lpstr>Seneca Strategic Objectives</vt:lpstr>
      <vt:lpstr>Technology Platform</vt:lpstr>
      <vt:lpstr>Technology Platform</vt:lpstr>
      <vt:lpstr>Background – Our Relationship with the Benefit Provider </vt:lpstr>
      <vt:lpstr>Legacy Process</vt:lpstr>
      <vt:lpstr>Business Case – What is there to gain? </vt:lpstr>
      <vt:lpstr>Business Case – What is there to gain? </vt:lpstr>
      <vt:lpstr>Business Case – What is there to gain? </vt:lpstr>
      <vt:lpstr>Approach– Interface should be able to…</vt:lpstr>
      <vt:lpstr>Approach– Interface should be able to…  </vt:lpstr>
      <vt:lpstr>Approach– Interface should be able to…  </vt:lpstr>
      <vt:lpstr>Solution – What Interface does…</vt:lpstr>
      <vt:lpstr>Solution – What Interface does…</vt:lpstr>
      <vt:lpstr>Approach– Interface should be able to…  </vt:lpstr>
      <vt:lpstr>Solution – What Interface does…</vt:lpstr>
      <vt:lpstr>Solution – What Interface does…</vt:lpstr>
      <vt:lpstr>Approach– Interface should be able to…  </vt:lpstr>
      <vt:lpstr>ARCHITECTURE</vt:lpstr>
      <vt:lpstr>PowerPoint Presentation</vt:lpstr>
      <vt:lpstr>Run Control – Report Mode  </vt:lpstr>
      <vt:lpstr>Process Monitor – Review Error Log  </vt:lpstr>
      <vt:lpstr>Error Log </vt:lpstr>
      <vt:lpstr>Re-run in Report Mode </vt:lpstr>
      <vt:lpstr>Check Error Log to See if Error has been resolved </vt:lpstr>
      <vt:lpstr>Run File in Update Mode </vt:lpstr>
      <vt:lpstr>XML File </vt:lpstr>
      <vt:lpstr>Validation of Successful Integration  </vt:lpstr>
      <vt:lpstr>Keys to Success– Hind sight is 20/20  </vt:lpstr>
      <vt:lpstr>PowerPoint Presentation</vt:lpstr>
      <vt:lpstr>PowerPoint Presentation</vt:lpstr>
    </vt:vector>
  </TitlesOfParts>
  <Company>Seneca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Seneca Interactive</dc:title>
  <dc:creator>Brian Devins</dc:creator>
  <cp:lastModifiedBy>Lakshminarasimhan Srinivasan</cp:lastModifiedBy>
  <cp:revision>317</cp:revision>
  <cp:lastPrinted>2017-05-16T16:09:31Z</cp:lastPrinted>
  <dcterms:created xsi:type="dcterms:W3CDTF">2016-01-14T19:03:28Z</dcterms:created>
  <dcterms:modified xsi:type="dcterms:W3CDTF">2017-11-05T03:49:57Z</dcterms:modified>
</cp:coreProperties>
</file>