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41"/>
  </p:notesMasterIdLst>
  <p:sldIdLst>
    <p:sldId id="259" r:id="rId2"/>
    <p:sldId id="260" r:id="rId3"/>
    <p:sldId id="269" r:id="rId4"/>
    <p:sldId id="286" r:id="rId5"/>
    <p:sldId id="287" r:id="rId6"/>
    <p:sldId id="288" r:id="rId7"/>
    <p:sldId id="289" r:id="rId8"/>
    <p:sldId id="268" r:id="rId9"/>
    <p:sldId id="303" r:id="rId10"/>
    <p:sldId id="261" r:id="rId11"/>
    <p:sldId id="257" r:id="rId12"/>
    <p:sldId id="262" r:id="rId13"/>
    <p:sldId id="266" r:id="rId14"/>
    <p:sldId id="270" r:id="rId15"/>
    <p:sldId id="291" r:id="rId16"/>
    <p:sldId id="292" r:id="rId17"/>
    <p:sldId id="293" r:id="rId18"/>
    <p:sldId id="294" r:id="rId19"/>
    <p:sldId id="263" r:id="rId20"/>
    <p:sldId id="272" r:id="rId21"/>
    <p:sldId id="304" r:id="rId22"/>
    <p:sldId id="264" r:id="rId23"/>
    <p:sldId id="276" r:id="rId24"/>
    <p:sldId id="285" r:id="rId25"/>
    <p:sldId id="295" r:id="rId26"/>
    <p:sldId id="296" r:id="rId27"/>
    <p:sldId id="297" r:id="rId28"/>
    <p:sldId id="265" r:id="rId29"/>
    <p:sldId id="298" r:id="rId30"/>
    <p:sldId id="299" r:id="rId31"/>
    <p:sldId id="300" r:id="rId32"/>
    <p:sldId id="301" r:id="rId33"/>
    <p:sldId id="280" r:id="rId34"/>
    <p:sldId id="302" r:id="rId35"/>
    <p:sldId id="306" r:id="rId36"/>
    <p:sldId id="305" r:id="rId37"/>
    <p:sldId id="281" r:id="rId38"/>
    <p:sldId id="283" r:id="rId39"/>
    <p:sldId id="28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7" autoAdjust="0"/>
    <p:restoredTop sz="84469" autoAdjust="0"/>
  </p:normalViewPr>
  <p:slideViewPr>
    <p:cSldViewPr snapToGrid="0">
      <p:cViewPr varScale="1">
        <p:scale>
          <a:sx n="74" d="100"/>
          <a:sy n="74" d="100"/>
        </p:scale>
        <p:origin x="1742"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31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476917-AA83-4978-8E6B-5738E0E08773}" type="doc">
      <dgm:prSet loTypeId="urn:microsoft.com/office/officeart/2005/8/layout/hProcess9" loCatId="process" qsTypeId="urn:microsoft.com/office/officeart/2005/8/quickstyle/simple1" qsCatId="simple" csTypeId="urn:microsoft.com/office/officeart/2005/8/colors/colorful1" csCatId="colorful" phldr="1"/>
      <dgm:spPr/>
    </dgm:pt>
    <dgm:pt modelId="{9EEA39FB-CA6D-4E4B-A63F-C7799EA31474}">
      <dgm:prSet phldrT="[Text]" custT="1"/>
      <dgm:spPr/>
      <dgm:t>
        <a:bodyPr/>
        <a:lstStyle/>
        <a:p>
          <a:r>
            <a:rPr lang="en-ZA" sz="2300" b="1" dirty="0" smtClean="0"/>
            <a:t>APPLICATION</a:t>
          </a:r>
          <a:r>
            <a:rPr lang="en-ZA" sz="1500" dirty="0" smtClean="0"/>
            <a:t>	</a:t>
          </a:r>
        </a:p>
        <a:p>
          <a:r>
            <a:rPr lang="en-ZA" sz="1600" b="1" dirty="0" smtClean="0"/>
            <a:t>Student applies</a:t>
          </a:r>
          <a:endParaRPr lang="en-ZA" sz="1600" b="1" dirty="0"/>
        </a:p>
      </dgm:t>
    </dgm:pt>
    <dgm:pt modelId="{0CEFD352-76A9-4804-B3AD-BC8FF77EC38B}" type="parTrans" cxnId="{23C9D7A7-4B60-45EF-9427-5D68AA3E282C}">
      <dgm:prSet/>
      <dgm:spPr/>
      <dgm:t>
        <a:bodyPr/>
        <a:lstStyle/>
        <a:p>
          <a:endParaRPr lang="en-ZA"/>
        </a:p>
      </dgm:t>
    </dgm:pt>
    <dgm:pt modelId="{01A5C444-5C93-42AD-8691-FFF2C7538006}" type="sibTrans" cxnId="{23C9D7A7-4B60-45EF-9427-5D68AA3E282C}">
      <dgm:prSet/>
      <dgm:spPr/>
      <dgm:t>
        <a:bodyPr/>
        <a:lstStyle/>
        <a:p>
          <a:endParaRPr lang="en-ZA"/>
        </a:p>
      </dgm:t>
    </dgm:pt>
    <dgm:pt modelId="{036A4D46-0C00-4230-BF8C-FC46AA10D2EE}">
      <dgm:prSet phldrT="[Text]" custT="1"/>
      <dgm:spPr/>
      <dgm:t>
        <a:bodyPr/>
        <a:lstStyle/>
        <a:p>
          <a:r>
            <a:rPr lang="en-ZA" sz="2400" b="1" dirty="0" smtClean="0"/>
            <a:t>REVIEW PROCESS</a:t>
          </a:r>
        </a:p>
        <a:p>
          <a:endParaRPr lang="en-ZA" sz="1500" dirty="0" smtClean="0"/>
        </a:p>
        <a:p>
          <a:r>
            <a:rPr lang="en-ZA" sz="1600" b="1" dirty="0" smtClean="0"/>
            <a:t>Student number (</a:t>
          </a:r>
          <a:r>
            <a:rPr lang="en-ZA" sz="1600" b="1" dirty="0" err="1" smtClean="0"/>
            <a:t>emplid</a:t>
          </a:r>
          <a:r>
            <a:rPr lang="en-ZA" sz="1600" b="1" dirty="0" smtClean="0"/>
            <a:t>) allocated</a:t>
          </a:r>
          <a:endParaRPr lang="en-ZA" sz="1600" b="1" dirty="0"/>
        </a:p>
      </dgm:t>
    </dgm:pt>
    <dgm:pt modelId="{F459B7A9-6CA6-473F-934C-D7511972E12B}" type="parTrans" cxnId="{FEA175B3-3273-4F76-A2AC-EA99C3E6E51C}">
      <dgm:prSet/>
      <dgm:spPr/>
      <dgm:t>
        <a:bodyPr/>
        <a:lstStyle/>
        <a:p>
          <a:endParaRPr lang="en-ZA"/>
        </a:p>
      </dgm:t>
    </dgm:pt>
    <dgm:pt modelId="{0504BBBA-A8B4-4AD0-80A8-7F45D06180E1}" type="sibTrans" cxnId="{FEA175B3-3273-4F76-A2AC-EA99C3E6E51C}">
      <dgm:prSet/>
      <dgm:spPr/>
      <dgm:t>
        <a:bodyPr/>
        <a:lstStyle/>
        <a:p>
          <a:endParaRPr lang="en-ZA"/>
        </a:p>
      </dgm:t>
    </dgm:pt>
    <dgm:pt modelId="{DDD620B1-80CB-445F-8679-0FD22F4BA363}">
      <dgm:prSet phldrT="[Text]" custT="1"/>
      <dgm:spPr/>
      <dgm:t>
        <a:bodyPr/>
        <a:lstStyle/>
        <a:p>
          <a:r>
            <a:rPr lang="en-ZA" sz="2400" b="1" dirty="0" smtClean="0"/>
            <a:t>AUTO ADMISSION</a:t>
          </a:r>
        </a:p>
        <a:p>
          <a:endParaRPr lang="en-ZA" sz="1500" dirty="0" smtClean="0"/>
        </a:p>
        <a:p>
          <a:r>
            <a:rPr lang="en-ZA" sz="1600" b="1" dirty="0" smtClean="0"/>
            <a:t>Admitted </a:t>
          </a:r>
          <a:endParaRPr lang="en-ZA" sz="1600" b="1" dirty="0"/>
        </a:p>
      </dgm:t>
    </dgm:pt>
    <dgm:pt modelId="{7527B75E-62FE-44C7-860B-F0FB3B1AC5A4}" type="parTrans" cxnId="{6F2F5810-EF4E-46A7-9914-1B8ECBFE1236}">
      <dgm:prSet/>
      <dgm:spPr/>
      <dgm:t>
        <a:bodyPr/>
        <a:lstStyle/>
        <a:p>
          <a:endParaRPr lang="en-ZA"/>
        </a:p>
      </dgm:t>
    </dgm:pt>
    <dgm:pt modelId="{EF978133-E778-48F6-A605-983ECEC10A07}" type="sibTrans" cxnId="{6F2F5810-EF4E-46A7-9914-1B8ECBFE1236}">
      <dgm:prSet/>
      <dgm:spPr/>
      <dgm:t>
        <a:bodyPr/>
        <a:lstStyle/>
        <a:p>
          <a:endParaRPr lang="en-ZA"/>
        </a:p>
      </dgm:t>
    </dgm:pt>
    <dgm:pt modelId="{4BBD371C-BB6F-4C6C-81B9-88CF33EBB679}">
      <dgm:prSet custT="1"/>
      <dgm:spPr/>
      <dgm:t>
        <a:bodyPr/>
        <a:lstStyle/>
        <a:p>
          <a:r>
            <a:rPr lang="en-ZA" sz="2400" b="1" dirty="0" smtClean="0"/>
            <a:t>LETTER GENERATED</a:t>
          </a:r>
        </a:p>
        <a:p>
          <a:endParaRPr lang="en-ZA" sz="1400" b="1" dirty="0" smtClean="0"/>
        </a:p>
        <a:p>
          <a:r>
            <a:rPr lang="en-ZA" sz="1600" b="1" dirty="0" smtClean="0"/>
            <a:t>Communication</a:t>
          </a:r>
          <a:endParaRPr lang="en-ZA" sz="1600" b="1" dirty="0"/>
        </a:p>
      </dgm:t>
    </dgm:pt>
    <dgm:pt modelId="{082F2479-1FC2-4972-B6C0-B41FC61BDBB6}" type="parTrans" cxnId="{27163CD6-3D7B-4850-B4B5-087EEFB01630}">
      <dgm:prSet/>
      <dgm:spPr/>
      <dgm:t>
        <a:bodyPr/>
        <a:lstStyle/>
        <a:p>
          <a:endParaRPr lang="en-ZA"/>
        </a:p>
      </dgm:t>
    </dgm:pt>
    <dgm:pt modelId="{A9294C23-970E-4DA4-82FA-99131F7E6A6C}" type="sibTrans" cxnId="{27163CD6-3D7B-4850-B4B5-087EEFB01630}">
      <dgm:prSet/>
      <dgm:spPr/>
      <dgm:t>
        <a:bodyPr/>
        <a:lstStyle/>
        <a:p>
          <a:endParaRPr lang="en-ZA"/>
        </a:p>
      </dgm:t>
    </dgm:pt>
    <dgm:pt modelId="{E84E5548-EFAC-4359-B0F5-5F18226D1F92}" type="pres">
      <dgm:prSet presAssocID="{D3476917-AA83-4978-8E6B-5738E0E08773}" presName="CompostProcess" presStyleCnt="0">
        <dgm:presLayoutVars>
          <dgm:dir/>
          <dgm:resizeHandles val="exact"/>
        </dgm:presLayoutVars>
      </dgm:prSet>
      <dgm:spPr/>
    </dgm:pt>
    <dgm:pt modelId="{2ED6D68E-DA65-474E-ADC0-8F2C493CA292}" type="pres">
      <dgm:prSet presAssocID="{D3476917-AA83-4978-8E6B-5738E0E08773}" presName="arrow" presStyleLbl="bgShp" presStyleIdx="0" presStyleCnt="1" custScaleX="117647" custLinFactNeighborX="-1360" custLinFactNeighborY="-3190"/>
      <dgm:spPr/>
    </dgm:pt>
    <dgm:pt modelId="{C62C754B-EAF9-4A68-B3FE-FFECCCC5BE62}" type="pres">
      <dgm:prSet presAssocID="{D3476917-AA83-4978-8E6B-5738E0E08773}" presName="linearProcess" presStyleCnt="0"/>
      <dgm:spPr/>
    </dgm:pt>
    <dgm:pt modelId="{18FF38C4-C2FC-494C-94D0-E6A5065DA503}" type="pres">
      <dgm:prSet presAssocID="{9EEA39FB-CA6D-4E4B-A63F-C7799EA31474}" presName="textNode" presStyleLbl="node1" presStyleIdx="0" presStyleCnt="4" custScaleX="113378" custScaleY="100863" custLinFactNeighborX="-702">
        <dgm:presLayoutVars>
          <dgm:bulletEnabled val="1"/>
        </dgm:presLayoutVars>
      </dgm:prSet>
      <dgm:spPr/>
      <dgm:t>
        <a:bodyPr/>
        <a:lstStyle/>
        <a:p>
          <a:endParaRPr lang="en-ZA"/>
        </a:p>
      </dgm:t>
    </dgm:pt>
    <dgm:pt modelId="{9B7FE2D9-AA6B-45C6-8A25-371C05F4455C}" type="pres">
      <dgm:prSet presAssocID="{01A5C444-5C93-42AD-8691-FFF2C7538006}" presName="sibTrans" presStyleCnt="0"/>
      <dgm:spPr/>
    </dgm:pt>
    <dgm:pt modelId="{F33FE379-4CFD-4C77-B006-88686099DC82}" type="pres">
      <dgm:prSet presAssocID="{036A4D46-0C00-4230-BF8C-FC46AA10D2EE}" presName="textNode" presStyleLbl="node1" presStyleIdx="1" presStyleCnt="4" custLinFactNeighborX="-702">
        <dgm:presLayoutVars>
          <dgm:bulletEnabled val="1"/>
        </dgm:presLayoutVars>
      </dgm:prSet>
      <dgm:spPr/>
      <dgm:t>
        <a:bodyPr/>
        <a:lstStyle/>
        <a:p>
          <a:endParaRPr lang="en-ZA"/>
        </a:p>
      </dgm:t>
    </dgm:pt>
    <dgm:pt modelId="{D0972490-E103-46CA-B88C-D1224AC03B7D}" type="pres">
      <dgm:prSet presAssocID="{0504BBBA-A8B4-4AD0-80A8-7F45D06180E1}" presName="sibTrans" presStyleCnt="0"/>
      <dgm:spPr/>
    </dgm:pt>
    <dgm:pt modelId="{C49B007E-F4B9-43E5-871A-43F10C65BB2E}" type="pres">
      <dgm:prSet presAssocID="{DDD620B1-80CB-445F-8679-0FD22F4BA363}" presName="textNode" presStyleLbl="node1" presStyleIdx="2" presStyleCnt="4" custLinFactNeighborX="-702">
        <dgm:presLayoutVars>
          <dgm:bulletEnabled val="1"/>
        </dgm:presLayoutVars>
      </dgm:prSet>
      <dgm:spPr/>
      <dgm:t>
        <a:bodyPr/>
        <a:lstStyle/>
        <a:p>
          <a:endParaRPr lang="en-ZA"/>
        </a:p>
      </dgm:t>
    </dgm:pt>
    <dgm:pt modelId="{3ADC6105-6331-465B-8A44-77A48E193461}" type="pres">
      <dgm:prSet presAssocID="{EF978133-E778-48F6-A605-983ECEC10A07}" presName="sibTrans" presStyleCnt="0"/>
      <dgm:spPr/>
    </dgm:pt>
    <dgm:pt modelId="{3A8D1174-80A1-410C-B611-B10734B9B0E2}" type="pres">
      <dgm:prSet presAssocID="{4BBD371C-BB6F-4C6C-81B9-88CF33EBB679}" presName="textNode" presStyleLbl="node1" presStyleIdx="3" presStyleCnt="4" custScaleX="105288" custScaleY="102158">
        <dgm:presLayoutVars>
          <dgm:bulletEnabled val="1"/>
        </dgm:presLayoutVars>
      </dgm:prSet>
      <dgm:spPr/>
      <dgm:t>
        <a:bodyPr/>
        <a:lstStyle/>
        <a:p>
          <a:endParaRPr lang="en-ZA"/>
        </a:p>
      </dgm:t>
    </dgm:pt>
  </dgm:ptLst>
  <dgm:cxnLst>
    <dgm:cxn modelId="{6F2F5810-EF4E-46A7-9914-1B8ECBFE1236}" srcId="{D3476917-AA83-4978-8E6B-5738E0E08773}" destId="{DDD620B1-80CB-445F-8679-0FD22F4BA363}" srcOrd="2" destOrd="0" parTransId="{7527B75E-62FE-44C7-860B-F0FB3B1AC5A4}" sibTransId="{EF978133-E778-48F6-A605-983ECEC10A07}"/>
    <dgm:cxn modelId="{23C9D7A7-4B60-45EF-9427-5D68AA3E282C}" srcId="{D3476917-AA83-4978-8E6B-5738E0E08773}" destId="{9EEA39FB-CA6D-4E4B-A63F-C7799EA31474}" srcOrd="0" destOrd="0" parTransId="{0CEFD352-76A9-4804-B3AD-BC8FF77EC38B}" sibTransId="{01A5C444-5C93-42AD-8691-FFF2C7538006}"/>
    <dgm:cxn modelId="{FEA175B3-3273-4F76-A2AC-EA99C3E6E51C}" srcId="{D3476917-AA83-4978-8E6B-5738E0E08773}" destId="{036A4D46-0C00-4230-BF8C-FC46AA10D2EE}" srcOrd="1" destOrd="0" parTransId="{F459B7A9-6CA6-473F-934C-D7511972E12B}" sibTransId="{0504BBBA-A8B4-4AD0-80A8-7F45D06180E1}"/>
    <dgm:cxn modelId="{5A083504-2E22-4A3C-A403-9C7CC6096C58}" type="presOf" srcId="{DDD620B1-80CB-445F-8679-0FD22F4BA363}" destId="{C49B007E-F4B9-43E5-871A-43F10C65BB2E}" srcOrd="0" destOrd="0" presId="urn:microsoft.com/office/officeart/2005/8/layout/hProcess9"/>
    <dgm:cxn modelId="{CFE0B49F-EBCC-45E9-8525-48AB9B6E2CFE}" type="presOf" srcId="{D3476917-AA83-4978-8E6B-5738E0E08773}" destId="{E84E5548-EFAC-4359-B0F5-5F18226D1F92}" srcOrd="0" destOrd="0" presId="urn:microsoft.com/office/officeart/2005/8/layout/hProcess9"/>
    <dgm:cxn modelId="{1546C996-876C-4875-A769-122580468F7C}" type="presOf" srcId="{9EEA39FB-CA6D-4E4B-A63F-C7799EA31474}" destId="{18FF38C4-C2FC-494C-94D0-E6A5065DA503}" srcOrd="0" destOrd="0" presId="urn:microsoft.com/office/officeart/2005/8/layout/hProcess9"/>
    <dgm:cxn modelId="{578513C2-87F7-4594-BA6A-A66CB0C7F341}" type="presOf" srcId="{036A4D46-0C00-4230-BF8C-FC46AA10D2EE}" destId="{F33FE379-4CFD-4C77-B006-88686099DC82}" srcOrd="0" destOrd="0" presId="urn:microsoft.com/office/officeart/2005/8/layout/hProcess9"/>
    <dgm:cxn modelId="{BFE08BD9-B8A2-43C2-8D61-60D28769E785}" type="presOf" srcId="{4BBD371C-BB6F-4C6C-81B9-88CF33EBB679}" destId="{3A8D1174-80A1-410C-B611-B10734B9B0E2}" srcOrd="0" destOrd="0" presId="urn:microsoft.com/office/officeart/2005/8/layout/hProcess9"/>
    <dgm:cxn modelId="{27163CD6-3D7B-4850-B4B5-087EEFB01630}" srcId="{D3476917-AA83-4978-8E6B-5738E0E08773}" destId="{4BBD371C-BB6F-4C6C-81B9-88CF33EBB679}" srcOrd="3" destOrd="0" parTransId="{082F2479-1FC2-4972-B6C0-B41FC61BDBB6}" sibTransId="{A9294C23-970E-4DA4-82FA-99131F7E6A6C}"/>
    <dgm:cxn modelId="{ECEBBA95-E8FD-4E60-AC77-397F43363EE3}" type="presParOf" srcId="{E84E5548-EFAC-4359-B0F5-5F18226D1F92}" destId="{2ED6D68E-DA65-474E-ADC0-8F2C493CA292}" srcOrd="0" destOrd="0" presId="urn:microsoft.com/office/officeart/2005/8/layout/hProcess9"/>
    <dgm:cxn modelId="{3053282A-6274-45F4-BF95-28041D579A2E}" type="presParOf" srcId="{E84E5548-EFAC-4359-B0F5-5F18226D1F92}" destId="{C62C754B-EAF9-4A68-B3FE-FFECCCC5BE62}" srcOrd="1" destOrd="0" presId="urn:microsoft.com/office/officeart/2005/8/layout/hProcess9"/>
    <dgm:cxn modelId="{BC97BE82-2D6D-4764-86B4-0341DEF5A079}" type="presParOf" srcId="{C62C754B-EAF9-4A68-B3FE-FFECCCC5BE62}" destId="{18FF38C4-C2FC-494C-94D0-E6A5065DA503}" srcOrd="0" destOrd="0" presId="urn:microsoft.com/office/officeart/2005/8/layout/hProcess9"/>
    <dgm:cxn modelId="{E1ECCD9A-5F86-4B20-BFEB-99F270BD2C56}" type="presParOf" srcId="{C62C754B-EAF9-4A68-B3FE-FFECCCC5BE62}" destId="{9B7FE2D9-AA6B-45C6-8A25-371C05F4455C}" srcOrd="1" destOrd="0" presId="urn:microsoft.com/office/officeart/2005/8/layout/hProcess9"/>
    <dgm:cxn modelId="{190EE51C-5940-4BB1-AFF1-689774873C40}" type="presParOf" srcId="{C62C754B-EAF9-4A68-B3FE-FFECCCC5BE62}" destId="{F33FE379-4CFD-4C77-B006-88686099DC82}" srcOrd="2" destOrd="0" presId="urn:microsoft.com/office/officeart/2005/8/layout/hProcess9"/>
    <dgm:cxn modelId="{63985E28-DCEC-40BB-AD6F-6C5D61EA6185}" type="presParOf" srcId="{C62C754B-EAF9-4A68-B3FE-FFECCCC5BE62}" destId="{D0972490-E103-46CA-B88C-D1224AC03B7D}" srcOrd="3" destOrd="0" presId="urn:microsoft.com/office/officeart/2005/8/layout/hProcess9"/>
    <dgm:cxn modelId="{FCC84BA5-1C30-4E74-997D-99514EE6FCB7}" type="presParOf" srcId="{C62C754B-EAF9-4A68-B3FE-FFECCCC5BE62}" destId="{C49B007E-F4B9-43E5-871A-43F10C65BB2E}" srcOrd="4" destOrd="0" presId="urn:microsoft.com/office/officeart/2005/8/layout/hProcess9"/>
    <dgm:cxn modelId="{F1B4865F-4E04-4138-9943-DF2431408221}" type="presParOf" srcId="{C62C754B-EAF9-4A68-B3FE-FFECCCC5BE62}" destId="{3ADC6105-6331-465B-8A44-77A48E193461}" srcOrd="5" destOrd="0" presId="urn:microsoft.com/office/officeart/2005/8/layout/hProcess9"/>
    <dgm:cxn modelId="{BC2E898E-5CF5-4C2E-B163-60AFF43EE3D4}" type="presParOf" srcId="{C62C754B-EAF9-4A68-B3FE-FFECCCC5BE62}" destId="{3A8D1174-80A1-410C-B611-B10734B9B0E2}"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476917-AA83-4978-8E6B-5738E0E08773}" type="doc">
      <dgm:prSet loTypeId="urn:microsoft.com/office/officeart/2005/8/layout/hProcess9" loCatId="process" qsTypeId="urn:microsoft.com/office/officeart/2005/8/quickstyle/simple1" qsCatId="simple" csTypeId="urn:microsoft.com/office/officeart/2005/8/colors/colorful1" csCatId="colorful" phldr="1"/>
      <dgm:spPr/>
    </dgm:pt>
    <dgm:pt modelId="{9EEA39FB-CA6D-4E4B-A63F-C7799EA31474}">
      <dgm:prSet phldrT="[Text]" custT="1"/>
      <dgm:spPr/>
      <dgm:t>
        <a:bodyPr/>
        <a:lstStyle/>
        <a:p>
          <a:r>
            <a:rPr lang="en-ZA" sz="2300" b="1" dirty="0" smtClean="0"/>
            <a:t>APPLICATION</a:t>
          </a:r>
          <a:r>
            <a:rPr lang="en-ZA" sz="1500" dirty="0" smtClean="0"/>
            <a:t>	</a:t>
          </a:r>
        </a:p>
        <a:p>
          <a:r>
            <a:rPr lang="en-ZA" sz="1600" b="1" dirty="0" smtClean="0"/>
            <a:t>Student applies</a:t>
          </a:r>
          <a:endParaRPr lang="en-ZA" sz="1600" b="1" dirty="0"/>
        </a:p>
      </dgm:t>
    </dgm:pt>
    <dgm:pt modelId="{0CEFD352-76A9-4804-B3AD-BC8FF77EC38B}" type="parTrans" cxnId="{23C9D7A7-4B60-45EF-9427-5D68AA3E282C}">
      <dgm:prSet/>
      <dgm:spPr/>
      <dgm:t>
        <a:bodyPr/>
        <a:lstStyle/>
        <a:p>
          <a:endParaRPr lang="en-ZA"/>
        </a:p>
      </dgm:t>
    </dgm:pt>
    <dgm:pt modelId="{01A5C444-5C93-42AD-8691-FFF2C7538006}" type="sibTrans" cxnId="{23C9D7A7-4B60-45EF-9427-5D68AA3E282C}">
      <dgm:prSet/>
      <dgm:spPr/>
      <dgm:t>
        <a:bodyPr/>
        <a:lstStyle/>
        <a:p>
          <a:endParaRPr lang="en-ZA"/>
        </a:p>
      </dgm:t>
    </dgm:pt>
    <dgm:pt modelId="{036A4D46-0C00-4230-BF8C-FC46AA10D2EE}">
      <dgm:prSet phldrT="[Text]" custT="1"/>
      <dgm:spPr/>
      <dgm:t>
        <a:bodyPr/>
        <a:lstStyle/>
        <a:p>
          <a:endParaRPr lang="en-ZA" sz="1600" b="1" dirty="0"/>
        </a:p>
      </dgm:t>
    </dgm:pt>
    <dgm:pt modelId="{F459B7A9-6CA6-473F-934C-D7511972E12B}" type="parTrans" cxnId="{FEA175B3-3273-4F76-A2AC-EA99C3E6E51C}">
      <dgm:prSet/>
      <dgm:spPr/>
      <dgm:t>
        <a:bodyPr/>
        <a:lstStyle/>
        <a:p>
          <a:endParaRPr lang="en-ZA"/>
        </a:p>
      </dgm:t>
    </dgm:pt>
    <dgm:pt modelId="{0504BBBA-A8B4-4AD0-80A8-7F45D06180E1}" type="sibTrans" cxnId="{FEA175B3-3273-4F76-A2AC-EA99C3E6E51C}">
      <dgm:prSet/>
      <dgm:spPr/>
      <dgm:t>
        <a:bodyPr/>
        <a:lstStyle/>
        <a:p>
          <a:endParaRPr lang="en-ZA"/>
        </a:p>
      </dgm:t>
    </dgm:pt>
    <dgm:pt modelId="{DDD620B1-80CB-445F-8679-0FD22F4BA363}">
      <dgm:prSet phldrT="[Text]" custT="1"/>
      <dgm:spPr/>
      <dgm:t>
        <a:bodyPr/>
        <a:lstStyle/>
        <a:p>
          <a:endParaRPr lang="en-ZA" sz="1600" b="1" dirty="0"/>
        </a:p>
      </dgm:t>
    </dgm:pt>
    <dgm:pt modelId="{7527B75E-62FE-44C7-860B-F0FB3B1AC5A4}" type="parTrans" cxnId="{6F2F5810-EF4E-46A7-9914-1B8ECBFE1236}">
      <dgm:prSet/>
      <dgm:spPr/>
      <dgm:t>
        <a:bodyPr/>
        <a:lstStyle/>
        <a:p>
          <a:endParaRPr lang="en-ZA"/>
        </a:p>
      </dgm:t>
    </dgm:pt>
    <dgm:pt modelId="{EF978133-E778-48F6-A605-983ECEC10A07}" type="sibTrans" cxnId="{6F2F5810-EF4E-46A7-9914-1B8ECBFE1236}">
      <dgm:prSet/>
      <dgm:spPr/>
      <dgm:t>
        <a:bodyPr/>
        <a:lstStyle/>
        <a:p>
          <a:endParaRPr lang="en-ZA"/>
        </a:p>
      </dgm:t>
    </dgm:pt>
    <dgm:pt modelId="{4BBD371C-BB6F-4C6C-81B9-88CF33EBB679}">
      <dgm:prSet custT="1"/>
      <dgm:spPr/>
      <dgm:t>
        <a:bodyPr/>
        <a:lstStyle/>
        <a:p>
          <a:endParaRPr lang="en-ZA" sz="1600" b="1" dirty="0"/>
        </a:p>
      </dgm:t>
    </dgm:pt>
    <dgm:pt modelId="{082F2479-1FC2-4972-B6C0-B41FC61BDBB6}" type="parTrans" cxnId="{27163CD6-3D7B-4850-B4B5-087EEFB01630}">
      <dgm:prSet/>
      <dgm:spPr/>
      <dgm:t>
        <a:bodyPr/>
        <a:lstStyle/>
        <a:p>
          <a:endParaRPr lang="en-ZA"/>
        </a:p>
      </dgm:t>
    </dgm:pt>
    <dgm:pt modelId="{A9294C23-970E-4DA4-82FA-99131F7E6A6C}" type="sibTrans" cxnId="{27163CD6-3D7B-4850-B4B5-087EEFB01630}">
      <dgm:prSet/>
      <dgm:spPr/>
      <dgm:t>
        <a:bodyPr/>
        <a:lstStyle/>
        <a:p>
          <a:endParaRPr lang="en-ZA"/>
        </a:p>
      </dgm:t>
    </dgm:pt>
    <dgm:pt modelId="{E84E5548-EFAC-4359-B0F5-5F18226D1F92}" type="pres">
      <dgm:prSet presAssocID="{D3476917-AA83-4978-8E6B-5738E0E08773}" presName="CompostProcess" presStyleCnt="0">
        <dgm:presLayoutVars>
          <dgm:dir/>
          <dgm:resizeHandles val="exact"/>
        </dgm:presLayoutVars>
      </dgm:prSet>
      <dgm:spPr/>
    </dgm:pt>
    <dgm:pt modelId="{2ED6D68E-DA65-474E-ADC0-8F2C493CA292}" type="pres">
      <dgm:prSet presAssocID="{D3476917-AA83-4978-8E6B-5738E0E08773}" presName="arrow" presStyleLbl="bgShp" presStyleIdx="0" presStyleCnt="1" custLinFactNeighborX="-29"/>
      <dgm:spPr/>
    </dgm:pt>
    <dgm:pt modelId="{C62C754B-EAF9-4A68-B3FE-FFECCCC5BE62}" type="pres">
      <dgm:prSet presAssocID="{D3476917-AA83-4978-8E6B-5738E0E08773}" presName="linearProcess" presStyleCnt="0"/>
      <dgm:spPr/>
    </dgm:pt>
    <dgm:pt modelId="{18FF38C4-C2FC-494C-94D0-E6A5065DA503}" type="pres">
      <dgm:prSet presAssocID="{9EEA39FB-CA6D-4E4B-A63F-C7799EA31474}" presName="textNode" presStyleLbl="node1" presStyleIdx="0" presStyleCnt="4" custScaleX="187194" custScaleY="134879" custLinFactNeighborX="-702">
        <dgm:presLayoutVars>
          <dgm:bulletEnabled val="1"/>
        </dgm:presLayoutVars>
      </dgm:prSet>
      <dgm:spPr/>
      <dgm:t>
        <a:bodyPr/>
        <a:lstStyle/>
        <a:p>
          <a:endParaRPr lang="en-ZA"/>
        </a:p>
      </dgm:t>
    </dgm:pt>
    <dgm:pt modelId="{9B7FE2D9-AA6B-45C6-8A25-371C05F4455C}" type="pres">
      <dgm:prSet presAssocID="{01A5C444-5C93-42AD-8691-FFF2C7538006}" presName="sibTrans" presStyleCnt="0"/>
      <dgm:spPr/>
    </dgm:pt>
    <dgm:pt modelId="{F33FE379-4CFD-4C77-B006-88686099DC82}" type="pres">
      <dgm:prSet presAssocID="{036A4D46-0C00-4230-BF8C-FC46AA10D2EE}" presName="textNode" presStyleLbl="node1" presStyleIdx="1" presStyleCnt="4" custLinFactNeighborX="-702">
        <dgm:presLayoutVars>
          <dgm:bulletEnabled val="1"/>
        </dgm:presLayoutVars>
      </dgm:prSet>
      <dgm:spPr/>
      <dgm:t>
        <a:bodyPr/>
        <a:lstStyle/>
        <a:p>
          <a:endParaRPr lang="en-ZA"/>
        </a:p>
      </dgm:t>
    </dgm:pt>
    <dgm:pt modelId="{D0972490-E103-46CA-B88C-D1224AC03B7D}" type="pres">
      <dgm:prSet presAssocID="{0504BBBA-A8B4-4AD0-80A8-7F45D06180E1}" presName="sibTrans" presStyleCnt="0"/>
      <dgm:spPr/>
    </dgm:pt>
    <dgm:pt modelId="{C49B007E-F4B9-43E5-871A-43F10C65BB2E}" type="pres">
      <dgm:prSet presAssocID="{DDD620B1-80CB-445F-8679-0FD22F4BA363}" presName="textNode" presStyleLbl="node1" presStyleIdx="2" presStyleCnt="4" custLinFactNeighborX="-702">
        <dgm:presLayoutVars>
          <dgm:bulletEnabled val="1"/>
        </dgm:presLayoutVars>
      </dgm:prSet>
      <dgm:spPr/>
      <dgm:t>
        <a:bodyPr/>
        <a:lstStyle/>
        <a:p>
          <a:endParaRPr lang="en-ZA"/>
        </a:p>
      </dgm:t>
    </dgm:pt>
    <dgm:pt modelId="{3ADC6105-6331-465B-8A44-77A48E193461}" type="pres">
      <dgm:prSet presAssocID="{EF978133-E778-48F6-A605-983ECEC10A07}" presName="sibTrans" presStyleCnt="0"/>
      <dgm:spPr/>
    </dgm:pt>
    <dgm:pt modelId="{3A8D1174-80A1-410C-B611-B10734B9B0E2}" type="pres">
      <dgm:prSet presAssocID="{4BBD371C-BB6F-4C6C-81B9-88CF33EBB679}" presName="textNode" presStyleLbl="node1" presStyleIdx="3" presStyleCnt="4">
        <dgm:presLayoutVars>
          <dgm:bulletEnabled val="1"/>
        </dgm:presLayoutVars>
      </dgm:prSet>
      <dgm:spPr/>
      <dgm:t>
        <a:bodyPr/>
        <a:lstStyle/>
        <a:p>
          <a:endParaRPr lang="en-ZA"/>
        </a:p>
      </dgm:t>
    </dgm:pt>
  </dgm:ptLst>
  <dgm:cxnLst>
    <dgm:cxn modelId="{01738EE0-24BB-4530-B9C0-3758E2BA2A8A}" type="presOf" srcId="{D3476917-AA83-4978-8E6B-5738E0E08773}" destId="{E84E5548-EFAC-4359-B0F5-5F18226D1F92}" srcOrd="0" destOrd="0" presId="urn:microsoft.com/office/officeart/2005/8/layout/hProcess9"/>
    <dgm:cxn modelId="{23C9D7A7-4B60-45EF-9427-5D68AA3E282C}" srcId="{D3476917-AA83-4978-8E6B-5738E0E08773}" destId="{9EEA39FB-CA6D-4E4B-A63F-C7799EA31474}" srcOrd="0" destOrd="0" parTransId="{0CEFD352-76A9-4804-B3AD-BC8FF77EC38B}" sibTransId="{01A5C444-5C93-42AD-8691-FFF2C7538006}"/>
    <dgm:cxn modelId="{D50C0D03-E5A1-4771-B6D5-038974A19F9F}" type="presOf" srcId="{DDD620B1-80CB-445F-8679-0FD22F4BA363}" destId="{C49B007E-F4B9-43E5-871A-43F10C65BB2E}" srcOrd="0" destOrd="0" presId="urn:microsoft.com/office/officeart/2005/8/layout/hProcess9"/>
    <dgm:cxn modelId="{DF8406FB-7F4C-4F9D-99BE-CE282B473DBD}" type="presOf" srcId="{036A4D46-0C00-4230-BF8C-FC46AA10D2EE}" destId="{F33FE379-4CFD-4C77-B006-88686099DC82}" srcOrd="0" destOrd="0" presId="urn:microsoft.com/office/officeart/2005/8/layout/hProcess9"/>
    <dgm:cxn modelId="{97715013-F4C7-42F9-984C-A615ADF3849F}" type="presOf" srcId="{4BBD371C-BB6F-4C6C-81B9-88CF33EBB679}" destId="{3A8D1174-80A1-410C-B611-B10734B9B0E2}" srcOrd="0" destOrd="0" presId="urn:microsoft.com/office/officeart/2005/8/layout/hProcess9"/>
    <dgm:cxn modelId="{DA01FAD5-E53E-436B-9F4C-7FEBC98E46AF}" type="presOf" srcId="{9EEA39FB-CA6D-4E4B-A63F-C7799EA31474}" destId="{18FF38C4-C2FC-494C-94D0-E6A5065DA503}" srcOrd="0" destOrd="0" presId="urn:microsoft.com/office/officeart/2005/8/layout/hProcess9"/>
    <dgm:cxn modelId="{6F2F5810-EF4E-46A7-9914-1B8ECBFE1236}" srcId="{D3476917-AA83-4978-8E6B-5738E0E08773}" destId="{DDD620B1-80CB-445F-8679-0FD22F4BA363}" srcOrd="2" destOrd="0" parTransId="{7527B75E-62FE-44C7-860B-F0FB3B1AC5A4}" sibTransId="{EF978133-E778-48F6-A605-983ECEC10A07}"/>
    <dgm:cxn modelId="{27163CD6-3D7B-4850-B4B5-087EEFB01630}" srcId="{D3476917-AA83-4978-8E6B-5738E0E08773}" destId="{4BBD371C-BB6F-4C6C-81B9-88CF33EBB679}" srcOrd="3" destOrd="0" parTransId="{082F2479-1FC2-4972-B6C0-B41FC61BDBB6}" sibTransId="{A9294C23-970E-4DA4-82FA-99131F7E6A6C}"/>
    <dgm:cxn modelId="{FEA175B3-3273-4F76-A2AC-EA99C3E6E51C}" srcId="{D3476917-AA83-4978-8E6B-5738E0E08773}" destId="{036A4D46-0C00-4230-BF8C-FC46AA10D2EE}" srcOrd="1" destOrd="0" parTransId="{F459B7A9-6CA6-473F-934C-D7511972E12B}" sibTransId="{0504BBBA-A8B4-4AD0-80A8-7F45D06180E1}"/>
    <dgm:cxn modelId="{A60D2F33-560C-4671-A558-8A78D203A304}" type="presParOf" srcId="{E84E5548-EFAC-4359-B0F5-5F18226D1F92}" destId="{2ED6D68E-DA65-474E-ADC0-8F2C493CA292}" srcOrd="0" destOrd="0" presId="urn:microsoft.com/office/officeart/2005/8/layout/hProcess9"/>
    <dgm:cxn modelId="{CD0212F8-5C9A-45C2-9DDE-6E67A428D547}" type="presParOf" srcId="{E84E5548-EFAC-4359-B0F5-5F18226D1F92}" destId="{C62C754B-EAF9-4A68-B3FE-FFECCCC5BE62}" srcOrd="1" destOrd="0" presId="urn:microsoft.com/office/officeart/2005/8/layout/hProcess9"/>
    <dgm:cxn modelId="{A8EF3168-9A25-4D60-B1CB-37DD005E2F57}" type="presParOf" srcId="{C62C754B-EAF9-4A68-B3FE-FFECCCC5BE62}" destId="{18FF38C4-C2FC-494C-94D0-E6A5065DA503}" srcOrd="0" destOrd="0" presId="urn:microsoft.com/office/officeart/2005/8/layout/hProcess9"/>
    <dgm:cxn modelId="{293F8DAD-1190-44BF-88D8-CDDFFE4C7740}" type="presParOf" srcId="{C62C754B-EAF9-4A68-B3FE-FFECCCC5BE62}" destId="{9B7FE2D9-AA6B-45C6-8A25-371C05F4455C}" srcOrd="1" destOrd="0" presId="urn:microsoft.com/office/officeart/2005/8/layout/hProcess9"/>
    <dgm:cxn modelId="{326996D8-BB1B-431C-84E4-18A7AA8BD3B0}" type="presParOf" srcId="{C62C754B-EAF9-4A68-B3FE-FFECCCC5BE62}" destId="{F33FE379-4CFD-4C77-B006-88686099DC82}" srcOrd="2" destOrd="0" presId="urn:microsoft.com/office/officeart/2005/8/layout/hProcess9"/>
    <dgm:cxn modelId="{D0867FBD-74AD-4E98-9116-FC1CFCAAF73C}" type="presParOf" srcId="{C62C754B-EAF9-4A68-B3FE-FFECCCC5BE62}" destId="{D0972490-E103-46CA-B88C-D1224AC03B7D}" srcOrd="3" destOrd="0" presId="urn:microsoft.com/office/officeart/2005/8/layout/hProcess9"/>
    <dgm:cxn modelId="{087E21F1-8CF9-41A9-94A1-669013210CFE}" type="presParOf" srcId="{C62C754B-EAF9-4A68-B3FE-FFECCCC5BE62}" destId="{C49B007E-F4B9-43E5-871A-43F10C65BB2E}" srcOrd="4" destOrd="0" presId="urn:microsoft.com/office/officeart/2005/8/layout/hProcess9"/>
    <dgm:cxn modelId="{758331F6-7044-4BA0-B325-01903A6734AF}" type="presParOf" srcId="{C62C754B-EAF9-4A68-B3FE-FFECCCC5BE62}" destId="{3ADC6105-6331-465B-8A44-77A48E193461}" srcOrd="5" destOrd="0" presId="urn:microsoft.com/office/officeart/2005/8/layout/hProcess9"/>
    <dgm:cxn modelId="{049A1F74-898C-4177-9946-92742B0BDAC3}" type="presParOf" srcId="{C62C754B-EAF9-4A68-B3FE-FFECCCC5BE62}" destId="{3A8D1174-80A1-410C-B611-B10734B9B0E2}"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E38CAF-019F-404F-AE3C-7299AE5FACB4}"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n-ZA"/>
        </a:p>
      </dgm:t>
    </dgm:pt>
    <dgm:pt modelId="{F95D0237-5257-42F5-98B1-C7BF726F1EA7}">
      <dgm:prSet phldrT="[Text]" custT="1"/>
      <dgm:spPr/>
      <dgm:t>
        <a:bodyPr/>
        <a:lstStyle/>
        <a:p>
          <a:r>
            <a:rPr lang="en-ZA" sz="2500" dirty="0" smtClean="0"/>
            <a:t>APPLY REQUIREMENTS</a:t>
          </a:r>
        </a:p>
        <a:p>
          <a:r>
            <a:rPr lang="en-ZA" sz="1600" dirty="0" smtClean="0"/>
            <a:t>Applying</a:t>
          </a:r>
          <a:endParaRPr lang="en-ZA" sz="1600" dirty="0"/>
        </a:p>
      </dgm:t>
    </dgm:pt>
    <dgm:pt modelId="{C5E1FE00-CD57-4F6F-8CC3-122D636FE5BD}" type="parTrans" cxnId="{7CF96804-BD3E-4EA7-BB21-9F0FBCDC3D0A}">
      <dgm:prSet/>
      <dgm:spPr/>
      <dgm:t>
        <a:bodyPr/>
        <a:lstStyle/>
        <a:p>
          <a:endParaRPr lang="en-ZA"/>
        </a:p>
      </dgm:t>
    </dgm:pt>
    <dgm:pt modelId="{0D77B08C-68CE-434A-BFAE-FF25BC506C79}" type="sibTrans" cxnId="{7CF96804-BD3E-4EA7-BB21-9F0FBCDC3D0A}">
      <dgm:prSet/>
      <dgm:spPr/>
      <dgm:t>
        <a:bodyPr/>
        <a:lstStyle/>
        <a:p>
          <a:endParaRPr lang="en-ZA"/>
        </a:p>
      </dgm:t>
    </dgm:pt>
    <dgm:pt modelId="{801415C0-28D5-4C06-AA10-1E7D86BF03ED}">
      <dgm:prSet phldrT="[Text]" custT="1"/>
      <dgm:spPr/>
      <dgm:t>
        <a:bodyPr/>
        <a:lstStyle/>
        <a:p>
          <a:r>
            <a:rPr lang="en-ZA" sz="1800" dirty="0" smtClean="0">
              <a:solidFill>
                <a:schemeClr val="bg1"/>
              </a:solidFill>
            </a:rPr>
            <a:t>English = 5</a:t>
          </a:r>
          <a:endParaRPr lang="en-ZA" sz="1800" dirty="0">
            <a:solidFill>
              <a:schemeClr val="bg1"/>
            </a:solidFill>
          </a:endParaRPr>
        </a:p>
      </dgm:t>
    </dgm:pt>
    <dgm:pt modelId="{EE3A6E8F-AE38-4695-8E8E-25A58EA0597E}" type="parTrans" cxnId="{4D29AFF6-D81F-4C00-8DDA-766EB32770A5}">
      <dgm:prSet/>
      <dgm:spPr/>
      <dgm:t>
        <a:bodyPr/>
        <a:lstStyle/>
        <a:p>
          <a:endParaRPr lang="en-ZA"/>
        </a:p>
      </dgm:t>
    </dgm:pt>
    <dgm:pt modelId="{A2909696-18E5-4ABF-BA0B-5C08253470F2}" type="sibTrans" cxnId="{4D29AFF6-D81F-4C00-8DDA-766EB32770A5}">
      <dgm:prSet/>
      <dgm:spPr/>
      <dgm:t>
        <a:bodyPr/>
        <a:lstStyle/>
        <a:p>
          <a:endParaRPr lang="en-ZA"/>
        </a:p>
      </dgm:t>
    </dgm:pt>
    <dgm:pt modelId="{D1E528FD-B733-4196-B915-343510836152}">
      <dgm:prSet phldrT="[Text]" custT="1"/>
      <dgm:spPr/>
      <dgm:t>
        <a:bodyPr/>
        <a:lstStyle/>
        <a:p>
          <a:r>
            <a:rPr lang="en-ZA" sz="2500" dirty="0" smtClean="0"/>
            <a:t>ENTRANCE REQUIREMENTS</a:t>
          </a:r>
        </a:p>
        <a:p>
          <a:r>
            <a:rPr lang="en-ZA" sz="1600" dirty="0" smtClean="0"/>
            <a:t>Registration</a:t>
          </a:r>
          <a:endParaRPr lang="en-ZA" sz="1600" dirty="0"/>
        </a:p>
      </dgm:t>
    </dgm:pt>
    <dgm:pt modelId="{F65DEA8A-2050-47E6-884A-B16AB963C70D}" type="parTrans" cxnId="{C190972E-82B4-41C0-88D4-7ED999880DE4}">
      <dgm:prSet/>
      <dgm:spPr/>
      <dgm:t>
        <a:bodyPr/>
        <a:lstStyle/>
        <a:p>
          <a:endParaRPr lang="en-ZA"/>
        </a:p>
      </dgm:t>
    </dgm:pt>
    <dgm:pt modelId="{B550EF85-1A3E-4CF1-A80C-3147729FEE83}" type="sibTrans" cxnId="{C190972E-82B4-41C0-88D4-7ED999880DE4}">
      <dgm:prSet/>
      <dgm:spPr/>
      <dgm:t>
        <a:bodyPr/>
        <a:lstStyle/>
        <a:p>
          <a:endParaRPr lang="en-ZA"/>
        </a:p>
      </dgm:t>
    </dgm:pt>
    <dgm:pt modelId="{DF33EFC9-BFB4-400F-BC73-18CF2941AD46}">
      <dgm:prSet phldrT="[Text]" custT="1"/>
      <dgm:spPr/>
      <dgm:t>
        <a:bodyPr/>
        <a:lstStyle/>
        <a:p>
          <a:r>
            <a:rPr lang="en-ZA" sz="1800" dirty="0" smtClean="0">
              <a:solidFill>
                <a:schemeClr val="bg1"/>
              </a:solidFill>
            </a:rPr>
            <a:t>English = 5</a:t>
          </a:r>
          <a:endParaRPr lang="en-ZA" sz="1800" dirty="0">
            <a:solidFill>
              <a:schemeClr val="bg1"/>
            </a:solidFill>
          </a:endParaRPr>
        </a:p>
      </dgm:t>
    </dgm:pt>
    <dgm:pt modelId="{DEBE6F9F-57DF-438D-BF2B-56B9CBAF8B83}" type="parTrans" cxnId="{B079ECFF-E7CF-4D6B-9CE2-1783A663262F}">
      <dgm:prSet/>
      <dgm:spPr/>
      <dgm:t>
        <a:bodyPr/>
        <a:lstStyle/>
        <a:p>
          <a:endParaRPr lang="en-ZA"/>
        </a:p>
      </dgm:t>
    </dgm:pt>
    <dgm:pt modelId="{5D2C120F-352D-4A74-9576-0D22849F888D}" type="sibTrans" cxnId="{B079ECFF-E7CF-4D6B-9CE2-1783A663262F}">
      <dgm:prSet/>
      <dgm:spPr/>
      <dgm:t>
        <a:bodyPr/>
        <a:lstStyle/>
        <a:p>
          <a:endParaRPr lang="en-ZA"/>
        </a:p>
      </dgm:t>
    </dgm:pt>
    <dgm:pt modelId="{80029E0D-0BB9-478C-8EF6-C1892C863AEB}">
      <dgm:prSet phldrT="[Text]" custT="1"/>
      <dgm:spPr/>
      <dgm:t>
        <a:bodyPr/>
        <a:lstStyle/>
        <a:p>
          <a:r>
            <a:rPr lang="en-ZA" sz="2500" dirty="0" smtClean="0"/>
            <a:t>ADMISSION REQUIREMENTS</a:t>
          </a:r>
        </a:p>
        <a:p>
          <a:r>
            <a:rPr lang="en-ZA" sz="1600" dirty="0" smtClean="0"/>
            <a:t>Conditional admission</a:t>
          </a:r>
          <a:endParaRPr lang="en-ZA" sz="1600" dirty="0"/>
        </a:p>
      </dgm:t>
    </dgm:pt>
    <dgm:pt modelId="{8BD123F1-DF2F-4661-B903-C8D487E8F5BA}" type="sibTrans" cxnId="{5448F9DB-732D-4EDC-9A24-11715FE04640}">
      <dgm:prSet/>
      <dgm:spPr/>
      <dgm:t>
        <a:bodyPr/>
        <a:lstStyle/>
        <a:p>
          <a:endParaRPr lang="en-ZA"/>
        </a:p>
      </dgm:t>
    </dgm:pt>
    <dgm:pt modelId="{6E0EC535-4AC1-4DF9-85ED-7FE9CEC0E996}" type="parTrans" cxnId="{5448F9DB-732D-4EDC-9A24-11715FE04640}">
      <dgm:prSet/>
      <dgm:spPr/>
      <dgm:t>
        <a:bodyPr/>
        <a:lstStyle/>
        <a:p>
          <a:endParaRPr lang="en-ZA"/>
        </a:p>
      </dgm:t>
    </dgm:pt>
    <dgm:pt modelId="{6BFE8191-3352-4777-B312-BBC1D10995C6}">
      <dgm:prSet phldrT="[Text]" custT="1"/>
      <dgm:spPr/>
      <dgm:t>
        <a:bodyPr/>
        <a:lstStyle/>
        <a:p>
          <a:r>
            <a:rPr lang="en-ZA" sz="1800" dirty="0" smtClean="0">
              <a:solidFill>
                <a:schemeClr val="bg1"/>
              </a:solidFill>
            </a:rPr>
            <a:t>English  = 4</a:t>
          </a:r>
          <a:endParaRPr lang="en-ZA" sz="1800" dirty="0">
            <a:solidFill>
              <a:schemeClr val="bg1"/>
            </a:solidFill>
          </a:endParaRPr>
        </a:p>
      </dgm:t>
    </dgm:pt>
    <dgm:pt modelId="{E125D008-F2C7-4574-A7BF-3AE547642266}" type="sibTrans" cxnId="{0CA002A2-54E6-4108-97D5-B23009976F75}">
      <dgm:prSet/>
      <dgm:spPr/>
      <dgm:t>
        <a:bodyPr/>
        <a:lstStyle/>
        <a:p>
          <a:endParaRPr lang="en-ZA"/>
        </a:p>
      </dgm:t>
    </dgm:pt>
    <dgm:pt modelId="{7CFA9DB8-02B7-4036-8023-49903B62955F}" type="parTrans" cxnId="{0CA002A2-54E6-4108-97D5-B23009976F75}">
      <dgm:prSet/>
      <dgm:spPr/>
      <dgm:t>
        <a:bodyPr/>
        <a:lstStyle/>
        <a:p>
          <a:endParaRPr lang="en-ZA"/>
        </a:p>
      </dgm:t>
    </dgm:pt>
    <dgm:pt modelId="{81D4B48C-C607-487A-9703-5A38BCC8BA49}">
      <dgm:prSet phldrT="[Text]" custT="1"/>
      <dgm:spPr/>
      <dgm:t>
        <a:bodyPr/>
        <a:lstStyle/>
        <a:p>
          <a:r>
            <a:rPr lang="en-ZA" sz="1800" dirty="0" smtClean="0">
              <a:solidFill>
                <a:schemeClr val="bg1"/>
              </a:solidFill>
            </a:rPr>
            <a:t>Maths = 4</a:t>
          </a:r>
          <a:endParaRPr lang="en-ZA" sz="1800" dirty="0">
            <a:solidFill>
              <a:schemeClr val="bg1"/>
            </a:solidFill>
          </a:endParaRPr>
        </a:p>
      </dgm:t>
    </dgm:pt>
    <dgm:pt modelId="{37A18EEC-2E0D-497C-ACFA-BFAA31E9AE0C}" type="parTrans" cxnId="{E287471F-4EAF-4746-AF02-7AB6C018D527}">
      <dgm:prSet/>
      <dgm:spPr/>
      <dgm:t>
        <a:bodyPr/>
        <a:lstStyle/>
        <a:p>
          <a:endParaRPr lang="en-ZA"/>
        </a:p>
      </dgm:t>
    </dgm:pt>
    <dgm:pt modelId="{FF99CB79-A9C8-43CA-B1D7-7BBC5C16DA64}" type="sibTrans" cxnId="{E287471F-4EAF-4746-AF02-7AB6C018D527}">
      <dgm:prSet/>
      <dgm:spPr/>
      <dgm:t>
        <a:bodyPr/>
        <a:lstStyle/>
        <a:p>
          <a:endParaRPr lang="en-ZA"/>
        </a:p>
      </dgm:t>
    </dgm:pt>
    <dgm:pt modelId="{7E8F7622-68DF-4518-A954-1011C7EC76B3}">
      <dgm:prSet phldrT="[Text]" custT="1"/>
      <dgm:spPr/>
      <dgm:t>
        <a:bodyPr/>
        <a:lstStyle/>
        <a:p>
          <a:r>
            <a:rPr lang="en-ZA" sz="1800" dirty="0" smtClean="0">
              <a:solidFill>
                <a:schemeClr val="bg1"/>
              </a:solidFill>
            </a:rPr>
            <a:t>APS = 30</a:t>
          </a:r>
          <a:endParaRPr lang="en-ZA" sz="1800" dirty="0">
            <a:solidFill>
              <a:schemeClr val="bg1"/>
            </a:solidFill>
          </a:endParaRPr>
        </a:p>
      </dgm:t>
    </dgm:pt>
    <dgm:pt modelId="{B236DE22-905A-41C3-A22F-79C5FED1167A}" type="parTrans" cxnId="{26358B50-7F31-4D6F-881E-3BA377183E8B}">
      <dgm:prSet/>
      <dgm:spPr/>
      <dgm:t>
        <a:bodyPr/>
        <a:lstStyle/>
        <a:p>
          <a:endParaRPr lang="en-ZA"/>
        </a:p>
      </dgm:t>
    </dgm:pt>
    <dgm:pt modelId="{FF074B69-1831-4BF0-9EB0-E0F63841BDA8}" type="sibTrans" cxnId="{26358B50-7F31-4D6F-881E-3BA377183E8B}">
      <dgm:prSet/>
      <dgm:spPr/>
      <dgm:t>
        <a:bodyPr/>
        <a:lstStyle/>
        <a:p>
          <a:endParaRPr lang="en-ZA"/>
        </a:p>
      </dgm:t>
    </dgm:pt>
    <dgm:pt modelId="{69D15421-7D74-48EF-85B4-3E3A16BCDF43}">
      <dgm:prSet phldrT="[Text]" custT="1"/>
      <dgm:spPr/>
      <dgm:t>
        <a:bodyPr/>
        <a:lstStyle/>
        <a:p>
          <a:r>
            <a:rPr lang="en-ZA" sz="1800" dirty="0" smtClean="0">
              <a:solidFill>
                <a:schemeClr val="bg1"/>
              </a:solidFill>
            </a:rPr>
            <a:t>Maths = 5</a:t>
          </a:r>
          <a:endParaRPr lang="en-ZA" sz="1800" dirty="0">
            <a:solidFill>
              <a:schemeClr val="bg1"/>
            </a:solidFill>
          </a:endParaRPr>
        </a:p>
      </dgm:t>
    </dgm:pt>
    <dgm:pt modelId="{E0AD4F9F-5486-45F9-A110-48EB3AB36C06}" type="parTrans" cxnId="{3189BAED-6E8E-4C72-9183-2B0B1E688EAF}">
      <dgm:prSet/>
      <dgm:spPr/>
      <dgm:t>
        <a:bodyPr/>
        <a:lstStyle/>
        <a:p>
          <a:endParaRPr lang="en-ZA"/>
        </a:p>
      </dgm:t>
    </dgm:pt>
    <dgm:pt modelId="{CF43D8B2-BDC2-4AAA-945C-EDC5A39D5E76}" type="sibTrans" cxnId="{3189BAED-6E8E-4C72-9183-2B0B1E688EAF}">
      <dgm:prSet/>
      <dgm:spPr/>
      <dgm:t>
        <a:bodyPr/>
        <a:lstStyle/>
        <a:p>
          <a:endParaRPr lang="en-ZA"/>
        </a:p>
      </dgm:t>
    </dgm:pt>
    <dgm:pt modelId="{892A26C9-6396-4483-9B52-A310E96945F1}">
      <dgm:prSet phldrT="[Text]" custT="1"/>
      <dgm:spPr/>
      <dgm:t>
        <a:bodyPr/>
        <a:lstStyle/>
        <a:p>
          <a:r>
            <a:rPr lang="en-ZA" sz="1800" dirty="0" smtClean="0">
              <a:solidFill>
                <a:schemeClr val="bg1"/>
              </a:solidFill>
            </a:rPr>
            <a:t>APS = 32</a:t>
          </a:r>
          <a:endParaRPr lang="en-ZA" sz="1800" dirty="0">
            <a:solidFill>
              <a:schemeClr val="bg1"/>
            </a:solidFill>
          </a:endParaRPr>
        </a:p>
      </dgm:t>
    </dgm:pt>
    <dgm:pt modelId="{9ED03BF1-0F12-485A-9C7B-9779574947E2}" type="parTrans" cxnId="{B16D105B-1FD5-4B78-931F-4D79DCB75F1F}">
      <dgm:prSet/>
      <dgm:spPr/>
      <dgm:t>
        <a:bodyPr/>
        <a:lstStyle/>
        <a:p>
          <a:endParaRPr lang="en-ZA"/>
        </a:p>
      </dgm:t>
    </dgm:pt>
    <dgm:pt modelId="{F4E78B68-9D12-48F9-8CC2-1449F004D33F}" type="sibTrans" cxnId="{B16D105B-1FD5-4B78-931F-4D79DCB75F1F}">
      <dgm:prSet/>
      <dgm:spPr/>
      <dgm:t>
        <a:bodyPr/>
        <a:lstStyle/>
        <a:p>
          <a:endParaRPr lang="en-ZA"/>
        </a:p>
      </dgm:t>
    </dgm:pt>
    <dgm:pt modelId="{585444A2-2846-40B7-B498-53234BEABB7E}">
      <dgm:prSet phldrT="[Text]" custT="1"/>
      <dgm:spPr/>
      <dgm:t>
        <a:bodyPr/>
        <a:lstStyle/>
        <a:p>
          <a:r>
            <a:rPr lang="en-ZA" sz="1800" dirty="0" smtClean="0">
              <a:solidFill>
                <a:schemeClr val="bg1"/>
              </a:solidFill>
            </a:rPr>
            <a:t>Maths = 5</a:t>
          </a:r>
          <a:endParaRPr lang="en-ZA" sz="1800" dirty="0">
            <a:solidFill>
              <a:schemeClr val="bg1"/>
            </a:solidFill>
          </a:endParaRPr>
        </a:p>
      </dgm:t>
    </dgm:pt>
    <dgm:pt modelId="{3160C908-3A2E-42DD-8326-F3E440B7E4A6}" type="parTrans" cxnId="{AFBABB53-E1FF-4452-851B-20321F02439F}">
      <dgm:prSet/>
      <dgm:spPr/>
      <dgm:t>
        <a:bodyPr/>
        <a:lstStyle/>
        <a:p>
          <a:endParaRPr lang="en-ZA"/>
        </a:p>
      </dgm:t>
    </dgm:pt>
    <dgm:pt modelId="{EE0273F5-575A-4BF7-A933-13A9635D40DA}" type="sibTrans" cxnId="{AFBABB53-E1FF-4452-851B-20321F02439F}">
      <dgm:prSet/>
      <dgm:spPr/>
      <dgm:t>
        <a:bodyPr/>
        <a:lstStyle/>
        <a:p>
          <a:endParaRPr lang="en-ZA"/>
        </a:p>
      </dgm:t>
    </dgm:pt>
    <dgm:pt modelId="{E9B8EFE0-5289-4EDD-9ECE-F908905DF509}">
      <dgm:prSet phldrT="[Text]" custT="1"/>
      <dgm:spPr/>
      <dgm:t>
        <a:bodyPr/>
        <a:lstStyle/>
        <a:p>
          <a:r>
            <a:rPr lang="en-ZA" sz="1800" dirty="0" smtClean="0">
              <a:solidFill>
                <a:schemeClr val="bg1"/>
              </a:solidFill>
            </a:rPr>
            <a:t>APS = 32</a:t>
          </a:r>
          <a:endParaRPr lang="en-ZA" sz="1800" dirty="0">
            <a:solidFill>
              <a:schemeClr val="bg1"/>
            </a:solidFill>
          </a:endParaRPr>
        </a:p>
      </dgm:t>
    </dgm:pt>
    <dgm:pt modelId="{F0B846A6-3B51-43A5-A674-8BC0CE953069}" type="parTrans" cxnId="{E55D78FC-2647-4631-83D7-5BE4C66E9800}">
      <dgm:prSet/>
      <dgm:spPr/>
      <dgm:t>
        <a:bodyPr/>
        <a:lstStyle/>
        <a:p>
          <a:endParaRPr lang="en-ZA"/>
        </a:p>
      </dgm:t>
    </dgm:pt>
    <dgm:pt modelId="{78B42B2A-E9AA-42A8-A5A3-7FF6E28267FA}" type="sibTrans" cxnId="{E55D78FC-2647-4631-83D7-5BE4C66E9800}">
      <dgm:prSet/>
      <dgm:spPr/>
      <dgm:t>
        <a:bodyPr/>
        <a:lstStyle/>
        <a:p>
          <a:endParaRPr lang="en-ZA"/>
        </a:p>
      </dgm:t>
    </dgm:pt>
    <dgm:pt modelId="{3A2EF077-2E47-41DF-BEB7-6D4C25953248}">
      <dgm:prSet phldrT="[Text]" custT="1"/>
      <dgm:spPr/>
      <dgm:t>
        <a:bodyPr/>
        <a:lstStyle/>
        <a:p>
          <a:r>
            <a:rPr lang="en-ZA" sz="1800" dirty="0" smtClean="0">
              <a:solidFill>
                <a:schemeClr val="bg1"/>
              </a:solidFill>
            </a:rPr>
            <a:t>Exemption</a:t>
          </a:r>
          <a:endParaRPr lang="en-ZA" sz="1800" dirty="0">
            <a:solidFill>
              <a:schemeClr val="bg1"/>
            </a:solidFill>
          </a:endParaRPr>
        </a:p>
      </dgm:t>
    </dgm:pt>
    <dgm:pt modelId="{35DB0356-4DA0-4438-9CD8-1414151B2E55}" type="parTrans" cxnId="{3EDE07BD-9F45-433A-A687-4CD2DCE4A216}">
      <dgm:prSet/>
      <dgm:spPr/>
      <dgm:t>
        <a:bodyPr/>
        <a:lstStyle/>
        <a:p>
          <a:endParaRPr lang="en-ZA"/>
        </a:p>
      </dgm:t>
    </dgm:pt>
    <dgm:pt modelId="{B74370BA-EDC6-49FA-A92D-DED5248114F1}" type="sibTrans" cxnId="{3EDE07BD-9F45-433A-A687-4CD2DCE4A216}">
      <dgm:prSet/>
      <dgm:spPr/>
      <dgm:t>
        <a:bodyPr/>
        <a:lstStyle/>
        <a:p>
          <a:endParaRPr lang="en-ZA"/>
        </a:p>
      </dgm:t>
    </dgm:pt>
    <dgm:pt modelId="{AA912722-FEC9-4847-AB8C-50BD3907BEF6}" type="pres">
      <dgm:prSet presAssocID="{9CE38CAF-019F-404F-AE3C-7299AE5FACB4}" presName="rootnode" presStyleCnt="0">
        <dgm:presLayoutVars>
          <dgm:chMax/>
          <dgm:chPref/>
          <dgm:dir/>
          <dgm:animLvl val="lvl"/>
        </dgm:presLayoutVars>
      </dgm:prSet>
      <dgm:spPr/>
      <dgm:t>
        <a:bodyPr/>
        <a:lstStyle/>
        <a:p>
          <a:endParaRPr lang="en-ZA"/>
        </a:p>
      </dgm:t>
    </dgm:pt>
    <dgm:pt modelId="{DA44519C-4BDE-4E3B-94DF-F9A76C8721BA}" type="pres">
      <dgm:prSet presAssocID="{F95D0237-5257-42F5-98B1-C7BF726F1EA7}" presName="composite" presStyleCnt="0"/>
      <dgm:spPr/>
      <dgm:t>
        <a:bodyPr/>
        <a:lstStyle/>
        <a:p>
          <a:endParaRPr lang="en-ZA"/>
        </a:p>
      </dgm:t>
    </dgm:pt>
    <dgm:pt modelId="{14BC9D14-3389-4E2C-8C22-B75C9B84FBE4}" type="pres">
      <dgm:prSet presAssocID="{F95D0237-5257-42F5-98B1-C7BF726F1EA7}" presName="bentUpArrow1" presStyleLbl="alignImgPlace1" presStyleIdx="0" presStyleCnt="2" custLinFactX="27373" custLinFactY="44221" custLinFactNeighborX="100000" custLinFactNeighborY="100000"/>
      <dgm:spPr>
        <a:blipFill rotWithShape="0">
          <a:blip xmlns:r="http://schemas.openxmlformats.org/officeDocument/2006/relationships" r:embed="rId1"/>
          <a:stretch>
            <a:fillRect/>
          </a:stretch>
        </a:blipFill>
      </dgm:spPr>
      <dgm:t>
        <a:bodyPr/>
        <a:lstStyle/>
        <a:p>
          <a:endParaRPr lang="en-ZA"/>
        </a:p>
      </dgm:t>
    </dgm:pt>
    <dgm:pt modelId="{FDD36622-0153-4168-BC9F-3AFE30EC7692}" type="pres">
      <dgm:prSet presAssocID="{F95D0237-5257-42F5-98B1-C7BF726F1EA7}" presName="ParentText" presStyleLbl="node1" presStyleIdx="0" presStyleCnt="3">
        <dgm:presLayoutVars>
          <dgm:chMax val="1"/>
          <dgm:chPref val="1"/>
          <dgm:bulletEnabled val="1"/>
        </dgm:presLayoutVars>
      </dgm:prSet>
      <dgm:spPr/>
      <dgm:t>
        <a:bodyPr/>
        <a:lstStyle/>
        <a:p>
          <a:endParaRPr lang="en-ZA"/>
        </a:p>
      </dgm:t>
    </dgm:pt>
    <dgm:pt modelId="{2DD6777F-3AE6-4E81-B805-68F578EC82DA}" type="pres">
      <dgm:prSet presAssocID="{F95D0237-5257-42F5-98B1-C7BF726F1EA7}" presName="ChildText" presStyleLbl="revTx" presStyleIdx="0" presStyleCnt="3" custLinFactNeighborX="4361" custLinFactNeighborY="-3620">
        <dgm:presLayoutVars>
          <dgm:chMax val="0"/>
          <dgm:chPref val="0"/>
          <dgm:bulletEnabled val="1"/>
        </dgm:presLayoutVars>
      </dgm:prSet>
      <dgm:spPr/>
      <dgm:t>
        <a:bodyPr/>
        <a:lstStyle/>
        <a:p>
          <a:endParaRPr lang="en-ZA"/>
        </a:p>
      </dgm:t>
    </dgm:pt>
    <dgm:pt modelId="{29F5C1AA-A83E-4138-8114-B7533537CDB4}" type="pres">
      <dgm:prSet presAssocID="{0D77B08C-68CE-434A-BFAE-FF25BC506C79}" presName="sibTrans" presStyleCnt="0"/>
      <dgm:spPr/>
      <dgm:t>
        <a:bodyPr/>
        <a:lstStyle/>
        <a:p>
          <a:endParaRPr lang="en-ZA"/>
        </a:p>
      </dgm:t>
    </dgm:pt>
    <dgm:pt modelId="{81638969-444A-46A9-923E-05FFEBD50F62}" type="pres">
      <dgm:prSet presAssocID="{80029E0D-0BB9-478C-8EF6-C1892C863AEB}" presName="composite" presStyleCnt="0"/>
      <dgm:spPr/>
      <dgm:t>
        <a:bodyPr/>
        <a:lstStyle/>
        <a:p>
          <a:endParaRPr lang="en-ZA"/>
        </a:p>
      </dgm:t>
    </dgm:pt>
    <dgm:pt modelId="{A2A7A32B-2C39-440F-8CC3-A98AD0B6519C}" type="pres">
      <dgm:prSet presAssocID="{80029E0D-0BB9-478C-8EF6-C1892C863AEB}" presName="bentUpArrow1" presStyleLbl="alignImgPlace1" presStyleIdx="1" presStyleCnt="2" custLinFactX="-23220" custLinFactY="-19001" custLinFactNeighborX="-100000" custLinFactNeighborY="-100000"/>
      <dgm:spPr>
        <a:solidFill>
          <a:schemeClr val="accent4"/>
        </a:solidFill>
      </dgm:spPr>
      <dgm:t>
        <a:bodyPr/>
        <a:lstStyle/>
        <a:p>
          <a:endParaRPr lang="en-ZA"/>
        </a:p>
      </dgm:t>
    </dgm:pt>
    <dgm:pt modelId="{F172E826-666A-4D65-AD1B-484AB8AC74C8}" type="pres">
      <dgm:prSet presAssocID="{80029E0D-0BB9-478C-8EF6-C1892C863AEB}" presName="ParentText" presStyleLbl="node1" presStyleIdx="1" presStyleCnt="3">
        <dgm:presLayoutVars>
          <dgm:chMax val="1"/>
          <dgm:chPref val="1"/>
          <dgm:bulletEnabled val="1"/>
        </dgm:presLayoutVars>
      </dgm:prSet>
      <dgm:spPr/>
      <dgm:t>
        <a:bodyPr/>
        <a:lstStyle/>
        <a:p>
          <a:endParaRPr lang="en-ZA"/>
        </a:p>
      </dgm:t>
    </dgm:pt>
    <dgm:pt modelId="{73D63E7C-D471-4C26-8008-6022B4BAFCF1}" type="pres">
      <dgm:prSet presAssocID="{80029E0D-0BB9-478C-8EF6-C1892C863AEB}" presName="ChildText" presStyleLbl="revTx" presStyleIdx="1" presStyleCnt="3" custLinFactNeighborX="4926" custLinFactNeighborY="2216">
        <dgm:presLayoutVars>
          <dgm:chMax val="0"/>
          <dgm:chPref val="0"/>
          <dgm:bulletEnabled val="1"/>
        </dgm:presLayoutVars>
      </dgm:prSet>
      <dgm:spPr/>
      <dgm:t>
        <a:bodyPr/>
        <a:lstStyle/>
        <a:p>
          <a:endParaRPr lang="en-ZA"/>
        </a:p>
      </dgm:t>
    </dgm:pt>
    <dgm:pt modelId="{49F07198-9A6E-42C1-8E40-5C2DD9C81AB8}" type="pres">
      <dgm:prSet presAssocID="{8BD123F1-DF2F-4661-B903-C8D487E8F5BA}" presName="sibTrans" presStyleCnt="0"/>
      <dgm:spPr/>
      <dgm:t>
        <a:bodyPr/>
        <a:lstStyle/>
        <a:p>
          <a:endParaRPr lang="en-ZA"/>
        </a:p>
      </dgm:t>
    </dgm:pt>
    <dgm:pt modelId="{42A4B038-7AE4-40F7-AE9D-D854062A7A90}" type="pres">
      <dgm:prSet presAssocID="{D1E528FD-B733-4196-B915-343510836152}" presName="composite" presStyleCnt="0"/>
      <dgm:spPr/>
      <dgm:t>
        <a:bodyPr/>
        <a:lstStyle/>
        <a:p>
          <a:endParaRPr lang="en-ZA"/>
        </a:p>
      </dgm:t>
    </dgm:pt>
    <dgm:pt modelId="{E8541FDE-DDBC-447C-9F48-73BD2D208110}" type="pres">
      <dgm:prSet presAssocID="{D1E528FD-B733-4196-B915-343510836152}" presName="ParentText" presStyleLbl="node1" presStyleIdx="2" presStyleCnt="3">
        <dgm:presLayoutVars>
          <dgm:chMax val="1"/>
          <dgm:chPref val="1"/>
          <dgm:bulletEnabled val="1"/>
        </dgm:presLayoutVars>
      </dgm:prSet>
      <dgm:spPr/>
      <dgm:t>
        <a:bodyPr/>
        <a:lstStyle/>
        <a:p>
          <a:endParaRPr lang="en-ZA"/>
        </a:p>
      </dgm:t>
    </dgm:pt>
    <dgm:pt modelId="{4CD87044-36A6-40FA-B152-66DFEB91C53D}" type="pres">
      <dgm:prSet presAssocID="{D1E528FD-B733-4196-B915-343510836152}" presName="FinalChildText" presStyleLbl="revTx" presStyleIdx="2" presStyleCnt="3" custLinFactNeighborX="10072">
        <dgm:presLayoutVars>
          <dgm:chMax val="0"/>
          <dgm:chPref val="0"/>
          <dgm:bulletEnabled val="1"/>
        </dgm:presLayoutVars>
      </dgm:prSet>
      <dgm:spPr/>
      <dgm:t>
        <a:bodyPr/>
        <a:lstStyle/>
        <a:p>
          <a:endParaRPr lang="en-ZA"/>
        </a:p>
      </dgm:t>
    </dgm:pt>
  </dgm:ptLst>
  <dgm:cxnLst>
    <dgm:cxn modelId="{4D29AFF6-D81F-4C00-8DDA-766EB32770A5}" srcId="{80029E0D-0BB9-478C-8EF6-C1892C863AEB}" destId="{801415C0-28D5-4C06-AA10-1E7D86BF03ED}" srcOrd="0" destOrd="0" parTransId="{EE3A6E8F-AE38-4695-8E8E-25A58EA0597E}" sibTransId="{A2909696-18E5-4ABF-BA0B-5C08253470F2}"/>
    <dgm:cxn modelId="{0CEEE856-60BB-4D73-9B68-32F7ED5CF99A}" type="presOf" srcId="{6BFE8191-3352-4777-B312-BBC1D10995C6}" destId="{2DD6777F-3AE6-4E81-B805-68F578EC82DA}" srcOrd="0" destOrd="0" presId="urn:microsoft.com/office/officeart/2005/8/layout/StepDownProcess"/>
    <dgm:cxn modelId="{3EDE07BD-9F45-433A-A687-4CD2DCE4A216}" srcId="{D1E528FD-B733-4196-B915-343510836152}" destId="{3A2EF077-2E47-41DF-BEB7-6D4C25953248}" srcOrd="3" destOrd="0" parTransId="{35DB0356-4DA0-4438-9CD8-1414151B2E55}" sibTransId="{B74370BA-EDC6-49FA-A92D-DED5248114F1}"/>
    <dgm:cxn modelId="{26358B50-7F31-4D6F-881E-3BA377183E8B}" srcId="{F95D0237-5257-42F5-98B1-C7BF726F1EA7}" destId="{7E8F7622-68DF-4518-A954-1011C7EC76B3}" srcOrd="2" destOrd="0" parTransId="{B236DE22-905A-41C3-A22F-79C5FED1167A}" sibTransId="{FF074B69-1831-4BF0-9EB0-E0F63841BDA8}"/>
    <dgm:cxn modelId="{E55D78FC-2647-4631-83D7-5BE4C66E9800}" srcId="{D1E528FD-B733-4196-B915-343510836152}" destId="{E9B8EFE0-5289-4EDD-9ECE-F908905DF509}" srcOrd="2" destOrd="0" parTransId="{F0B846A6-3B51-43A5-A674-8BC0CE953069}" sibTransId="{78B42B2A-E9AA-42A8-A5A3-7FF6E28267FA}"/>
    <dgm:cxn modelId="{0CA002A2-54E6-4108-97D5-B23009976F75}" srcId="{F95D0237-5257-42F5-98B1-C7BF726F1EA7}" destId="{6BFE8191-3352-4777-B312-BBC1D10995C6}" srcOrd="0" destOrd="0" parTransId="{7CFA9DB8-02B7-4036-8023-49903B62955F}" sibTransId="{E125D008-F2C7-4574-A7BF-3AE547642266}"/>
    <dgm:cxn modelId="{7CF96804-BD3E-4EA7-BB21-9F0FBCDC3D0A}" srcId="{9CE38CAF-019F-404F-AE3C-7299AE5FACB4}" destId="{F95D0237-5257-42F5-98B1-C7BF726F1EA7}" srcOrd="0" destOrd="0" parTransId="{C5E1FE00-CD57-4F6F-8CC3-122D636FE5BD}" sibTransId="{0D77B08C-68CE-434A-BFAE-FF25BC506C79}"/>
    <dgm:cxn modelId="{B67AF185-313B-44B8-98FD-A3B3C48AB8EF}" type="presOf" srcId="{80029E0D-0BB9-478C-8EF6-C1892C863AEB}" destId="{F172E826-666A-4D65-AD1B-484AB8AC74C8}" srcOrd="0" destOrd="0" presId="urn:microsoft.com/office/officeart/2005/8/layout/StepDownProcess"/>
    <dgm:cxn modelId="{237F3C7C-10CD-4A40-8C1B-0F39FFC92D37}" type="presOf" srcId="{585444A2-2846-40B7-B498-53234BEABB7E}" destId="{4CD87044-36A6-40FA-B152-66DFEB91C53D}" srcOrd="0" destOrd="1" presId="urn:microsoft.com/office/officeart/2005/8/layout/StepDownProcess"/>
    <dgm:cxn modelId="{8414723C-BA88-455B-B3CD-79B2BA48362F}" type="presOf" srcId="{801415C0-28D5-4C06-AA10-1E7D86BF03ED}" destId="{73D63E7C-D471-4C26-8008-6022B4BAFCF1}" srcOrd="0" destOrd="0" presId="urn:microsoft.com/office/officeart/2005/8/layout/StepDownProcess"/>
    <dgm:cxn modelId="{3B259882-9020-4D22-AD77-711C07F59AB7}" type="presOf" srcId="{E9B8EFE0-5289-4EDD-9ECE-F908905DF509}" destId="{4CD87044-36A6-40FA-B152-66DFEB91C53D}" srcOrd="0" destOrd="2" presId="urn:microsoft.com/office/officeart/2005/8/layout/StepDownProcess"/>
    <dgm:cxn modelId="{FA9B08FF-3F3C-4380-B6E7-21A0213E929F}" type="presOf" srcId="{DF33EFC9-BFB4-400F-BC73-18CF2941AD46}" destId="{4CD87044-36A6-40FA-B152-66DFEB91C53D}" srcOrd="0" destOrd="0" presId="urn:microsoft.com/office/officeart/2005/8/layout/StepDownProcess"/>
    <dgm:cxn modelId="{B079ECFF-E7CF-4D6B-9CE2-1783A663262F}" srcId="{D1E528FD-B733-4196-B915-343510836152}" destId="{DF33EFC9-BFB4-400F-BC73-18CF2941AD46}" srcOrd="0" destOrd="0" parTransId="{DEBE6F9F-57DF-438D-BF2B-56B9CBAF8B83}" sibTransId="{5D2C120F-352D-4A74-9576-0D22849F888D}"/>
    <dgm:cxn modelId="{3189BAED-6E8E-4C72-9183-2B0B1E688EAF}" srcId="{80029E0D-0BB9-478C-8EF6-C1892C863AEB}" destId="{69D15421-7D74-48EF-85B4-3E3A16BCDF43}" srcOrd="1" destOrd="0" parTransId="{E0AD4F9F-5486-45F9-A110-48EB3AB36C06}" sibTransId="{CF43D8B2-BDC2-4AAA-945C-EDC5A39D5E76}"/>
    <dgm:cxn modelId="{C190972E-82B4-41C0-88D4-7ED999880DE4}" srcId="{9CE38CAF-019F-404F-AE3C-7299AE5FACB4}" destId="{D1E528FD-B733-4196-B915-343510836152}" srcOrd="2" destOrd="0" parTransId="{F65DEA8A-2050-47E6-884A-B16AB963C70D}" sibTransId="{B550EF85-1A3E-4CF1-A80C-3147729FEE83}"/>
    <dgm:cxn modelId="{B16D105B-1FD5-4B78-931F-4D79DCB75F1F}" srcId="{80029E0D-0BB9-478C-8EF6-C1892C863AEB}" destId="{892A26C9-6396-4483-9B52-A310E96945F1}" srcOrd="2" destOrd="0" parTransId="{9ED03BF1-0F12-485A-9C7B-9779574947E2}" sibTransId="{F4E78B68-9D12-48F9-8CC2-1449F004D33F}"/>
    <dgm:cxn modelId="{5448F9DB-732D-4EDC-9A24-11715FE04640}" srcId="{9CE38CAF-019F-404F-AE3C-7299AE5FACB4}" destId="{80029E0D-0BB9-478C-8EF6-C1892C863AEB}" srcOrd="1" destOrd="0" parTransId="{6E0EC535-4AC1-4DF9-85ED-7FE9CEC0E996}" sibTransId="{8BD123F1-DF2F-4661-B903-C8D487E8F5BA}"/>
    <dgm:cxn modelId="{719ACBA2-1AFA-4762-8192-93245FF8D019}" type="presOf" srcId="{F95D0237-5257-42F5-98B1-C7BF726F1EA7}" destId="{FDD36622-0153-4168-BC9F-3AFE30EC7692}" srcOrd="0" destOrd="0" presId="urn:microsoft.com/office/officeart/2005/8/layout/StepDownProcess"/>
    <dgm:cxn modelId="{5CBB56E6-711A-41EF-835C-1A9AB352B8D5}" type="presOf" srcId="{69D15421-7D74-48EF-85B4-3E3A16BCDF43}" destId="{73D63E7C-D471-4C26-8008-6022B4BAFCF1}" srcOrd="0" destOrd="1" presId="urn:microsoft.com/office/officeart/2005/8/layout/StepDownProcess"/>
    <dgm:cxn modelId="{1C410D69-157E-4F1D-BAD0-2639E17435A0}" type="presOf" srcId="{3A2EF077-2E47-41DF-BEB7-6D4C25953248}" destId="{4CD87044-36A6-40FA-B152-66DFEB91C53D}" srcOrd="0" destOrd="3" presId="urn:microsoft.com/office/officeart/2005/8/layout/StepDownProcess"/>
    <dgm:cxn modelId="{0CEB2D87-5DA1-40AC-90AA-5E11F892255B}" type="presOf" srcId="{7E8F7622-68DF-4518-A954-1011C7EC76B3}" destId="{2DD6777F-3AE6-4E81-B805-68F578EC82DA}" srcOrd="0" destOrd="2" presId="urn:microsoft.com/office/officeart/2005/8/layout/StepDownProcess"/>
    <dgm:cxn modelId="{8EFB7994-934F-41D5-B594-237321BA765A}" type="presOf" srcId="{81D4B48C-C607-487A-9703-5A38BCC8BA49}" destId="{2DD6777F-3AE6-4E81-B805-68F578EC82DA}" srcOrd="0" destOrd="1" presId="urn:microsoft.com/office/officeart/2005/8/layout/StepDownProcess"/>
    <dgm:cxn modelId="{B995ECE8-52D7-4471-BE86-039C15BE5B7F}" type="presOf" srcId="{D1E528FD-B733-4196-B915-343510836152}" destId="{E8541FDE-DDBC-447C-9F48-73BD2D208110}" srcOrd="0" destOrd="0" presId="urn:microsoft.com/office/officeart/2005/8/layout/StepDownProcess"/>
    <dgm:cxn modelId="{8E7EBA35-C786-4D24-8D13-E8962E34A226}" type="presOf" srcId="{892A26C9-6396-4483-9B52-A310E96945F1}" destId="{73D63E7C-D471-4C26-8008-6022B4BAFCF1}" srcOrd="0" destOrd="2" presId="urn:microsoft.com/office/officeart/2005/8/layout/StepDownProcess"/>
    <dgm:cxn modelId="{4B47FC29-D4D6-46C3-8A8D-A695E1E525C8}" type="presOf" srcId="{9CE38CAF-019F-404F-AE3C-7299AE5FACB4}" destId="{AA912722-FEC9-4847-AB8C-50BD3907BEF6}" srcOrd="0" destOrd="0" presId="urn:microsoft.com/office/officeart/2005/8/layout/StepDownProcess"/>
    <dgm:cxn modelId="{E287471F-4EAF-4746-AF02-7AB6C018D527}" srcId="{F95D0237-5257-42F5-98B1-C7BF726F1EA7}" destId="{81D4B48C-C607-487A-9703-5A38BCC8BA49}" srcOrd="1" destOrd="0" parTransId="{37A18EEC-2E0D-497C-ACFA-BFAA31E9AE0C}" sibTransId="{FF99CB79-A9C8-43CA-B1D7-7BBC5C16DA64}"/>
    <dgm:cxn modelId="{AFBABB53-E1FF-4452-851B-20321F02439F}" srcId="{D1E528FD-B733-4196-B915-343510836152}" destId="{585444A2-2846-40B7-B498-53234BEABB7E}" srcOrd="1" destOrd="0" parTransId="{3160C908-3A2E-42DD-8326-F3E440B7E4A6}" sibTransId="{EE0273F5-575A-4BF7-A933-13A9635D40DA}"/>
    <dgm:cxn modelId="{46A0F534-BBA3-4596-88A5-D98268861EF3}" type="presParOf" srcId="{AA912722-FEC9-4847-AB8C-50BD3907BEF6}" destId="{DA44519C-4BDE-4E3B-94DF-F9A76C8721BA}" srcOrd="0" destOrd="0" presId="urn:microsoft.com/office/officeart/2005/8/layout/StepDownProcess"/>
    <dgm:cxn modelId="{95A1311A-9902-4DDD-86EE-942ABECD12F7}" type="presParOf" srcId="{DA44519C-4BDE-4E3B-94DF-F9A76C8721BA}" destId="{14BC9D14-3389-4E2C-8C22-B75C9B84FBE4}" srcOrd="0" destOrd="0" presId="urn:microsoft.com/office/officeart/2005/8/layout/StepDownProcess"/>
    <dgm:cxn modelId="{D9C374EF-C1DD-4C3E-B6CC-4EA3F9CC60CB}" type="presParOf" srcId="{DA44519C-4BDE-4E3B-94DF-F9A76C8721BA}" destId="{FDD36622-0153-4168-BC9F-3AFE30EC7692}" srcOrd="1" destOrd="0" presId="urn:microsoft.com/office/officeart/2005/8/layout/StepDownProcess"/>
    <dgm:cxn modelId="{9780441B-3D68-488C-9D43-95675401795F}" type="presParOf" srcId="{DA44519C-4BDE-4E3B-94DF-F9A76C8721BA}" destId="{2DD6777F-3AE6-4E81-B805-68F578EC82DA}" srcOrd="2" destOrd="0" presId="urn:microsoft.com/office/officeart/2005/8/layout/StepDownProcess"/>
    <dgm:cxn modelId="{C678382A-2667-40B6-B89C-38D95FC0655A}" type="presParOf" srcId="{AA912722-FEC9-4847-AB8C-50BD3907BEF6}" destId="{29F5C1AA-A83E-4138-8114-B7533537CDB4}" srcOrd="1" destOrd="0" presId="urn:microsoft.com/office/officeart/2005/8/layout/StepDownProcess"/>
    <dgm:cxn modelId="{C29E411E-3653-4B98-8B13-F5AA63E56A09}" type="presParOf" srcId="{AA912722-FEC9-4847-AB8C-50BD3907BEF6}" destId="{81638969-444A-46A9-923E-05FFEBD50F62}" srcOrd="2" destOrd="0" presId="urn:microsoft.com/office/officeart/2005/8/layout/StepDownProcess"/>
    <dgm:cxn modelId="{CF3C71DB-A756-4728-9730-CD84E98722D3}" type="presParOf" srcId="{81638969-444A-46A9-923E-05FFEBD50F62}" destId="{A2A7A32B-2C39-440F-8CC3-A98AD0B6519C}" srcOrd="0" destOrd="0" presId="urn:microsoft.com/office/officeart/2005/8/layout/StepDownProcess"/>
    <dgm:cxn modelId="{6BD896E0-8358-4AED-BED0-2BC8A9BCB36E}" type="presParOf" srcId="{81638969-444A-46A9-923E-05FFEBD50F62}" destId="{F172E826-666A-4D65-AD1B-484AB8AC74C8}" srcOrd="1" destOrd="0" presId="urn:microsoft.com/office/officeart/2005/8/layout/StepDownProcess"/>
    <dgm:cxn modelId="{F51B1E1A-B0C4-4BDC-B721-D9BA86BEAFFE}" type="presParOf" srcId="{81638969-444A-46A9-923E-05FFEBD50F62}" destId="{73D63E7C-D471-4C26-8008-6022B4BAFCF1}" srcOrd="2" destOrd="0" presId="urn:microsoft.com/office/officeart/2005/8/layout/StepDownProcess"/>
    <dgm:cxn modelId="{79BB7ADE-9257-4634-AF87-512EE08E7CAE}" type="presParOf" srcId="{AA912722-FEC9-4847-AB8C-50BD3907BEF6}" destId="{49F07198-9A6E-42C1-8E40-5C2DD9C81AB8}" srcOrd="3" destOrd="0" presId="urn:microsoft.com/office/officeart/2005/8/layout/StepDownProcess"/>
    <dgm:cxn modelId="{D83BAD86-1C6D-4A0A-BC1B-BE0573CF64D3}" type="presParOf" srcId="{AA912722-FEC9-4847-AB8C-50BD3907BEF6}" destId="{42A4B038-7AE4-40F7-AE9D-D854062A7A90}" srcOrd="4" destOrd="0" presId="urn:microsoft.com/office/officeart/2005/8/layout/StepDownProcess"/>
    <dgm:cxn modelId="{EE4269AD-9ED5-408E-B654-6E71987B0132}" type="presParOf" srcId="{42A4B038-7AE4-40F7-AE9D-D854062A7A90}" destId="{E8541FDE-DDBC-447C-9F48-73BD2D208110}" srcOrd="0" destOrd="0" presId="urn:microsoft.com/office/officeart/2005/8/layout/StepDownProcess"/>
    <dgm:cxn modelId="{7BC1DB8E-4AC0-4220-887E-D72A94CE7924}" type="presParOf" srcId="{42A4B038-7AE4-40F7-AE9D-D854062A7A90}" destId="{4CD87044-36A6-40FA-B152-66DFEB91C53D}" srcOrd="1" destOrd="0" presId="urn:microsoft.com/office/officeart/2005/8/layout/StepDownProcess"/>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476917-AA83-4978-8E6B-5738E0E08773}" type="doc">
      <dgm:prSet loTypeId="urn:microsoft.com/office/officeart/2005/8/layout/hProcess9" loCatId="process" qsTypeId="urn:microsoft.com/office/officeart/2005/8/quickstyle/simple1" qsCatId="simple" csTypeId="urn:microsoft.com/office/officeart/2005/8/colors/colorful1" csCatId="colorful" phldr="1"/>
      <dgm:spPr/>
    </dgm:pt>
    <dgm:pt modelId="{9EEA39FB-CA6D-4E4B-A63F-C7799EA31474}">
      <dgm:prSet phldrT="[Text]" custT="1"/>
      <dgm:spPr/>
      <dgm:t>
        <a:bodyPr/>
        <a:lstStyle/>
        <a:p>
          <a:endParaRPr lang="en-ZA" sz="1600" b="1" dirty="0"/>
        </a:p>
      </dgm:t>
    </dgm:pt>
    <dgm:pt modelId="{0CEFD352-76A9-4804-B3AD-BC8FF77EC38B}" type="parTrans" cxnId="{23C9D7A7-4B60-45EF-9427-5D68AA3E282C}">
      <dgm:prSet/>
      <dgm:spPr/>
      <dgm:t>
        <a:bodyPr/>
        <a:lstStyle/>
        <a:p>
          <a:endParaRPr lang="en-ZA"/>
        </a:p>
      </dgm:t>
    </dgm:pt>
    <dgm:pt modelId="{01A5C444-5C93-42AD-8691-FFF2C7538006}" type="sibTrans" cxnId="{23C9D7A7-4B60-45EF-9427-5D68AA3E282C}">
      <dgm:prSet/>
      <dgm:spPr/>
      <dgm:t>
        <a:bodyPr/>
        <a:lstStyle/>
        <a:p>
          <a:endParaRPr lang="en-ZA"/>
        </a:p>
      </dgm:t>
    </dgm:pt>
    <dgm:pt modelId="{036A4D46-0C00-4230-BF8C-FC46AA10D2EE}">
      <dgm:prSet phldrT="[Text]" custT="1"/>
      <dgm:spPr/>
      <dgm:t>
        <a:bodyPr/>
        <a:lstStyle/>
        <a:p>
          <a:r>
            <a:rPr lang="en-ZA" sz="2400" b="1" dirty="0" smtClean="0"/>
            <a:t>REVIEW PROCESS</a:t>
          </a:r>
        </a:p>
        <a:p>
          <a:endParaRPr lang="en-ZA" sz="1500" dirty="0" smtClean="0"/>
        </a:p>
        <a:p>
          <a:r>
            <a:rPr lang="en-ZA" sz="1600" b="1" dirty="0" smtClean="0"/>
            <a:t>Student number allocated</a:t>
          </a:r>
          <a:endParaRPr lang="en-ZA" sz="1600" b="1" dirty="0"/>
        </a:p>
      </dgm:t>
    </dgm:pt>
    <dgm:pt modelId="{F459B7A9-6CA6-473F-934C-D7511972E12B}" type="parTrans" cxnId="{FEA175B3-3273-4F76-A2AC-EA99C3E6E51C}">
      <dgm:prSet/>
      <dgm:spPr/>
      <dgm:t>
        <a:bodyPr/>
        <a:lstStyle/>
        <a:p>
          <a:endParaRPr lang="en-ZA"/>
        </a:p>
      </dgm:t>
    </dgm:pt>
    <dgm:pt modelId="{0504BBBA-A8B4-4AD0-80A8-7F45D06180E1}" type="sibTrans" cxnId="{FEA175B3-3273-4F76-A2AC-EA99C3E6E51C}">
      <dgm:prSet/>
      <dgm:spPr/>
      <dgm:t>
        <a:bodyPr/>
        <a:lstStyle/>
        <a:p>
          <a:endParaRPr lang="en-ZA"/>
        </a:p>
      </dgm:t>
    </dgm:pt>
    <dgm:pt modelId="{DDD620B1-80CB-445F-8679-0FD22F4BA363}">
      <dgm:prSet phldrT="[Text]" custT="1"/>
      <dgm:spPr/>
      <dgm:t>
        <a:bodyPr/>
        <a:lstStyle/>
        <a:p>
          <a:endParaRPr lang="en-ZA" sz="1600" b="1" dirty="0"/>
        </a:p>
      </dgm:t>
    </dgm:pt>
    <dgm:pt modelId="{7527B75E-62FE-44C7-860B-F0FB3B1AC5A4}" type="parTrans" cxnId="{6F2F5810-EF4E-46A7-9914-1B8ECBFE1236}">
      <dgm:prSet/>
      <dgm:spPr/>
      <dgm:t>
        <a:bodyPr/>
        <a:lstStyle/>
        <a:p>
          <a:endParaRPr lang="en-ZA"/>
        </a:p>
      </dgm:t>
    </dgm:pt>
    <dgm:pt modelId="{EF978133-E778-48F6-A605-983ECEC10A07}" type="sibTrans" cxnId="{6F2F5810-EF4E-46A7-9914-1B8ECBFE1236}">
      <dgm:prSet/>
      <dgm:spPr/>
      <dgm:t>
        <a:bodyPr/>
        <a:lstStyle/>
        <a:p>
          <a:endParaRPr lang="en-ZA"/>
        </a:p>
      </dgm:t>
    </dgm:pt>
    <dgm:pt modelId="{4BBD371C-BB6F-4C6C-81B9-88CF33EBB679}">
      <dgm:prSet custT="1"/>
      <dgm:spPr/>
      <dgm:t>
        <a:bodyPr/>
        <a:lstStyle/>
        <a:p>
          <a:endParaRPr lang="en-ZA" sz="1600" b="1" dirty="0"/>
        </a:p>
      </dgm:t>
    </dgm:pt>
    <dgm:pt modelId="{082F2479-1FC2-4972-B6C0-B41FC61BDBB6}" type="parTrans" cxnId="{27163CD6-3D7B-4850-B4B5-087EEFB01630}">
      <dgm:prSet/>
      <dgm:spPr/>
      <dgm:t>
        <a:bodyPr/>
        <a:lstStyle/>
        <a:p>
          <a:endParaRPr lang="en-ZA"/>
        </a:p>
      </dgm:t>
    </dgm:pt>
    <dgm:pt modelId="{A9294C23-970E-4DA4-82FA-99131F7E6A6C}" type="sibTrans" cxnId="{27163CD6-3D7B-4850-B4B5-087EEFB01630}">
      <dgm:prSet/>
      <dgm:spPr/>
      <dgm:t>
        <a:bodyPr/>
        <a:lstStyle/>
        <a:p>
          <a:endParaRPr lang="en-ZA"/>
        </a:p>
      </dgm:t>
    </dgm:pt>
    <dgm:pt modelId="{E84E5548-EFAC-4359-B0F5-5F18226D1F92}" type="pres">
      <dgm:prSet presAssocID="{D3476917-AA83-4978-8E6B-5738E0E08773}" presName="CompostProcess" presStyleCnt="0">
        <dgm:presLayoutVars>
          <dgm:dir/>
          <dgm:resizeHandles val="exact"/>
        </dgm:presLayoutVars>
      </dgm:prSet>
      <dgm:spPr/>
    </dgm:pt>
    <dgm:pt modelId="{2ED6D68E-DA65-474E-ADC0-8F2C493CA292}" type="pres">
      <dgm:prSet presAssocID="{D3476917-AA83-4978-8E6B-5738E0E08773}" presName="arrow" presStyleLbl="bgShp" presStyleIdx="0" presStyleCnt="1" custLinFactNeighborX="-29"/>
      <dgm:spPr/>
      <dgm:t>
        <a:bodyPr/>
        <a:lstStyle/>
        <a:p>
          <a:endParaRPr lang="en-ZA"/>
        </a:p>
      </dgm:t>
    </dgm:pt>
    <dgm:pt modelId="{C62C754B-EAF9-4A68-B3FE-FFECCCC5BE62}" type="pres">
      <dgm:prSet presAssocID="{D3476917-AA83-4978-8E6B-5738E0E08773}" presName="linearProcess" presStyleCnt="0"/>
      <dgm:spPr/>
    </dgm:pt>
    <dgm:pt modelId="{18FF38C4-C2FC-494C-94D0-E6A5065DA503}" type="pres">
      <dgm:prSet presAssocID="{9EEA39FB-CA6D-4E4B-A63F-C7799EA31474}" presName="textNode" presStyleLbl="node1" presStyleIdx="0" presStyleCnt="4" custLinFactNeighborX="-702">
        <dgm:presLayoutVars>
          <dgm:bulletEnabled val="1"/>
        </dgm:presLayoutVars>
      </dgm:prSet>
      <dgm:spPr/>
      <dgm:t>
        <a:bodyPr/>
        <a:lstStyle/>
        <a:p>
          <a:endParaRPr lang="en-ZA"/>
        </a:p>
      </dgm:t>
    </dgm:pt>
    <dgm:pt modelId="{9B7FE2D9-AA6B-45C6-8A25-371C05F4455C}" type="pres">
      <dgm:prSet presAssocID="{01A5C444-5C93-42AD-8691-FFF2C7538006}" presName="sibTrans" presStyleCnt="0"/>
      <dgm:spPr/>
    </dgm:pt>
    <dgm:pt modelId="{F33FE379-4CFD-4C77-B006-88686099DC82}" type="pres">
      <dgm:prSet presAssocID="{036A4D46-0C00-4230-BF8C-FC46AA10D2EE}" presName="textNode" presStyleLbl="node1" presStyleIdx="1" presStyleCnt="4" custScaleX="176607" custScaleY="155637" custLinFactNeighborX="-702">
        <dgm:presLayoutVars>
          <dgm:bulletEnabled val="1"/>
        </dgm:presLayoutVars>
      </dgm:prSet>
      <dgm:spPr/>
      <dgm:t>
        <a:bodyPr/>
        <a:lstStyle/>
        <a:p>
          <a:endParaRPr lang="en-ZA"/>
        </a:p>
      </dgm:t>
    </dgm:pt>
    <dgm:pt modelId="{D0972490-E103-46CA-B88C-D1224AC03B7D}" type="pres">
      <dgm:prSet presAssocID="{0504BBBA-A8B4-4AD0-80A8-7F45D06180E1}" presName="sibTrans" presStyleCnt="0"/>
      <dgm:spPr/>
    </dgm:pt>
    <dgm:pt modelId="{C49B007E-F4B9-43E5-871A-43F10C65BB2E}" type="pres">
      <dgm:prSet presAssocID="{DDD620B1-80CB-445F-8679-0FD22F4BA363}" presName="textNode" presStyleLbl="node1" presStyleIdx="2" presStyleCnt="4" custLinFactNeighborX="-702">
        <dgm:presLayoutVars>
          <dgm:bulletEnabled val="1"/>
        </dgm:presLayoutVars>
      </dgm:prSet>
      <dgm:spPr/>
      <dgm:t>
        <a:bodyPr/>
        <a:lstStyle/>
        <a:p>
          <a:endParaRPr lang="en-ZA"/>
        </a:p>
      </dgm:t>
    </dgm:pt>
    <dgm:pt modelId="{3ADC6105-6331-465B-8A44-77A48E193461}" type="pres">
      <dgm:prSet presAssocID="{EF978133-E778-48F6-A605-983ECEC10A07}" presName="sibTrans" presStyleCnt="0"/>
      <dgm:spPr/>
    </dgm:pt>
    <dgm:pt modelId="{3A8D1174-80A1-410C-B611-B10734B9B0E2}" type="pres">
      <dgm:prSet presAssocID="{4BBD371C-BB6F-4C6C-81B9-88CF33EBB679}" presName="textNode" presStyleLbl="node1" presStyleIdx="3" presStyleCnt="4">
        <dgm:presLayoutVars>
          <dgm:bulletEnabled val="1"/>
        </dgm:presLayoutVars>
      </dgm:prSet>
      <dgm:spPr/>
      <dgm:t>
        <a:bodyPr/>
        <a:lstStyle/>
        <a:p>
          <a:endParaRPr lang="en-ZA"/>
        </a:p>
      </dgm:t>
    </dgm:pt>
  </dgm:ptLst>
  <dgm:cxnLst>
    <dgm:cxn modelId="{23C9D7A7-4B60-45EF-9427-5D68AA3E282C}" srcId="{D3476917-AA83-4978-8E6B-5738E0E08773}" destId="{9EEA39FB-CA6D-4E4B-A63F-C7799EA31474}" srcOrd="0" destOrd="0" parTransId="{0CEFD352-76A9-4804-B3AD-BC8FF77EC38B}" sibTransId="{01A5C444-5C93-42AD-8691-FFF2C7538006}"/>
    <dgm:cxn modelId="{9D5590BF-3696-4FC6-952B-E0D4881DCCCA}" type="presOf" srcId="{9EEA39FB-CA6D-4E4B-A63F-C7799EA31474}" destId="{18FF38C4-C2FC-494C-94D0-E6A5065DA503}" srcOrd="0" destOrd="0" presId="urn:microsoft.com/office/officeart/2005/8/layout/hProcess9"/>
    <dgm:cxn modelId="{DD6380E0-BDF4-4087-B140-D8775484F903}" type="presOf" srcId="{D3476917-AA83-4978-8E6B-5738E0E08773}" destId="{E84E5548-EFAC-4359-B0F5-5F18226D1F92}" srcOrd="0" destOrd="0" presId="urn:microsoft.com/office/officeart/2005/8/layout/hProcess9"/>
    <dgm:cxn modelId="{6E0FF61F-BE39-45ED-A501-21B8B3310C6C}" type="presOf" srcId="{DDD620B1-80CB-445F-8679-0FD22F4BA363}" destId="{C49B007E-F4B9-43E5-871A-43F10C65BB2E}" srcOrd="0" destOrd="0" presId="urn:microsoft.com/office/officeart/2005/8/layout/hProcess9"/>
    <dgm:cxn modelId="{6F2F5810-EF4E-46A7-9914-1B8ECBFE1236}" srcId="{D3476917-AA83-4978-8E6B-5738E0E08773}" destId="{DDD620B1-80CB-445F-8679-0FD22F4BA363}" srcOrd="2" destOrd="0" parTransId="{7527B75E-62FE-44C7-860B-F0FB3B1AC5A4}" sibTransId="{EF978133-E778-48F6-A605-983ECEC10A07}"/>
    <dgm:cxn modelId="{BFDB1793-0402-4501-85A2-8527D1D51B2A}" type="presOf" srcId="{036A4D46-0C00-4230-BF8C-FC46AA10D2EE}" destId="{F33FE379-4CFD-4C77-B006-88686099DC82}" srcOrd="0" destOrd="0" presId="urn:microsoft.com/office/officeart/2005/8/layout/hProcess9"/>
    <dgm:cxn modelId="{27163CD6-3D7B-4850-B4B5-087EEFB01630}" srcId="{D3476917-AA83-4978-8E6B-5738E0E08773}" destId="{4BBD371C-BB6F-4C6C-81B9-88CF33EBB679}" srcOrd="3" destOrd="0" parTransId="{082F2479-1FC2-4972-B6C0-B41FC61BDBB6}" sibTransId="{A9294C23-970E-4DA4-82FA-99131F7E6A6C}"/>
    <dgm:cxn modelId="{D1595531-0891-4AA0-A490-83828B6029B9}" type="presOf" srcId="{4BBD371C-BB6F-4C6C-81B9-88CF33EBB679}" destId="{3A8D1174-80A1-410C-B611-B10734B9B0E2}" srcOrd="0" destOrd="0" presId="urn:microsoft.com/office/officeart/2005/8/layout/hProcess9"/>
    <dgm:cxn modelId="{FEA175B3-3273-4F76-A2AC-EA99C3E6E51C}" srcId="{D3476917-AA83-4978-8E6B-5738E0E08773}" destId="{036A4D46-0C00-4230-BF8C-FC46AA10D2EE}" srcOrd="1" destOrd="0" parTransId="{F459B7A9-6CA6-473F-934C-D7511972E12B}" sibTransId="{0504BBBA-A8B4-4AD0-80A8-7F45D06180E1}"/>
    <dgm:cxn modelId="{CB14FEC1-55C7-4F1C-BF74-35EB7CC2E0B6}" type="presParOf" srcId="{E84E5548-EFAC-4359-B0F5-5F18226D1F92}" destId="{2ED6D68E-DA65-474E-ADC0-8F2C493CA292}" srcOrd="0" destOrd="0" presId="urn:microsoft.com/office/officeart/2005/8/layout/hProcess9"/>
    <dgm:cxn modelId="{994AD26D-F523-4125-B176-0AE61C05D527}" type="presParOf" srcId="{E84E5548-EFAC-4359-B0F5-5F18226D1F92}" destId="{C62C754B-EAF9-4A68-B3FE-FFECCCC5BE62}" srcOrd="1" destOrd="0" presId="urn:microsoft.com/office/officeart/2005/8/layout/hProcess9"/>
    <dgm:cxn modelId="{4AA6EFDD-736B-487F-9417-36AD3034E1A2}" type="presParOf" srcId="{C62C754B-EAF9-4A68-B3FE-FFECCCC5BE62}" destId="{18FF38C4-C2FC-494C-94D0-E6A5065DA503}" srcOrd="0" destOrd="0" presId="urn:microsoft.com/office/officeart/2005/8/layout/hProcess9"/>
    <dgm:cxn modelId="{EFE32C84-6A5A-4B27-A3A3-067DED26159F}" type="presParOf" srcId="{C62C754B-EAF9-4A68-B3FE-FFECCCC5BE62}" destId="{9B7FE2D9-AA6B-45C6-8A25-371C05F4455C}" srcOrd="1" destOrd="0" presId="urn:microsoft.com/office/officeart/2005/8/layout/hProcess9"/>
    <dgm:cxn modelId="{752DD8E1-1A0D-415D-ADCB-BCE386A32E3C}" type="presParOf" srcId="{C62C754B-EAF9-4A68-B3FE-FFECCCC5BE62}" destId="{F33FE379-4CFD-4C77-B006-88686099DC82}" srcOrd="2" destOrd="0" presId="urn:microsoft.com/office/officeart/2005/8/layout/hProcess9"/>
    <dgm:cxn modelId="{94B0458A-39A2-436B-A7C0-6359C2C2B558}" type="presParOf" srcId="{C62C754B-EAF9-4A68-B3FE-FFECCCC5BE62}" destId="{D0972490-E103-46CA-B88C-D1224AC03B7D}" srcOrd="3" destOrd="0" presId="urn:microsoft.com/office/officeart/2005/8/layout/hProcess9"/>
    <dgm:cxn modelId="{12F38CD8-2DDA-4EE7-88E5-39E82F7D5A00}" type="presParOf" srcId="{C62C754B-EAF9-4A68-B3FE-FFECCCC5BE62}" destId="{C49B007E-F4B9-43E5-871A-43F10C65BB2E}" srcOrd="4" destOrd="0" presId="urn:microsoft.com/office/officeart/2005/8/layout/hProcess9"/>
    <dgm:cxn modelId="{4FE9BFDA-BF3A-44A2-917C-2ACB9A553C70}" type="presParOf" srcId="{C62C754B-EAF9-4A68-B3FE-FFECCCC5BE62}" destId="{3ADC6105-6331-465B-8A44-77A48E193461}" srcOrd="5" destOrd="0" presId="urn:microsoft.com/office/officeart/2005/8/layout/hProcess9"/>
    <dgm:cxn modelId="{BFE1BD24-86D8-4F98-AAD4-C20289A9CC95}" type="presParOf" srcId="{C62C754B-EAF9-4A68-B3FE-FFECCCC5BE62}" destId="{3A8D1174-80A1-410C-B611-B10734B9B0E2}"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476917-AA83-4978-8E6B-5738E0E08773}" type="doc">
      <dgm:prSet loTypeId="urn:microsoft.com/office/officeart/2005/8/layout/hProcess9" loCatId="process" qsTypeId="urn:microsoft.com/office/officeart/2005/8/quickstyle/simple1" qsCatId="simple" csTypeId="urn:microsoft.com/office/officeart/2005/8/colors/colorful1" csCatId="colorful" phldr="1"/>
      <dgm:spPr/>
    </dgm:pt>
    <dgm:pt modelId="{9EEA39FB-CA6D-4E4B-A63F-C7799EA31474}">
      <dgm:prSet phldrT="[Text]" custT="1"/>
      <dgm:spPr/>
      <dgm:t>
        <a:bodyPr/>
        <a:lstStyle/>
        <a:p>
          <a:endParaRPr lang="en-ZA" sz="1600" b="1" dirty="0"/>
        </a:p>
      </dgm:t>
    </dgm:pt>
    <dgm:pt modelId="{0CEFD352-76A9-4804-B3AD-BC8FF77EC38B}" type="parTrans" cxnId="{23C9D7A7-4B60-45EF-9427-5D68AA3E282C}">
      <dgm:prSet/>
      <dgm:spPr/>
      <dgm:t>
        <a:bodyPr/>
        <a:lstStyle/>
        <a:p>
          <a:endParaRPr lang="en-ZA"/>
        </a:p>
      </dgm:t>
    </dgm:pt>
    <dgm:pt modelId="{01A5C444-5C93-42AD-8691-FFF2C7538006}" type="sibTrans" cxnId="{23C9D7A7-4B60-45EF-9427-5D68AA3E282C}">
      <dgm:prSet/>
      <dgm:spPr/>
      <dgm:t>
        <a:bodyPr/>
        <a:lstStyle/>
        <a:p>
          <a:endParaRPr lang="en-ZA"/>
        </a:p>
      </dgm:t>
    </dgm:pt>
    <dgm:pt modelId="{036A4D46-0C00-4230-BF8C-FC46AA10D2EE}">
      <dgm:prSet phldrT="[Text]" custT="1"/>
      <dgm:spPr/>
      <dgm:t>
        <a:bodyPr/>
        <a:lstStyle/>
        <a:p>
          <a:endParaRPr lang="en-ZA" sz="1600" b="1" dirty="0"/>
        </a:p>
      </dgm:t>
    </dgm:pt>
    <dgm:pt modelId="{F459B7A9-6CA6-473F-934C-D7511972E12B}" type="parTrans" cxnId="{FEA175B3-3273-4F76-A2AC-EA99C3E6E51C}">
      <dgm:prSet/>
      <dgm:spPr/>
      <dgm:t>
        <a:bodyPr/>
        <a:lstStyle/>
        <a:p>
          <a:endParaRPr lang="en-ZA"/>
        </a:p>
      </dgm:t>
    </dgm:pt>
    <dgm:pt modelId="{0504BBBA-A8B4-4AD0-80A8-7F45D06180E1}" type="sibTrans" cxnId="{FEA175B3-3273-4F76-A2AC-EA99C3E6E51C}">
      <dgm:prSet/>
      <dgm:spPr/>
      <dgm:t>
        <a:bodyPr/>
        <a:lstStyle/>
        <a:p>
          <a:endParaRPr lang="en-ZA"/>
        </a:p>
      </dgm:t>
    </dgm:pt>
    <dgm:pt modelId="{DDD620B1-80CB-445F-8679-0FD22F4BA363}">
      <dgm:prSet phldrT="[Text]" custT="1"/>
      <dgm:spPr/>
      <dgm:t>
        <a:bodyPr/>
        <a:lstStyle/>
        <a:p>
          <a:r>
            <a:rPr lang="en-ZA" sz="2400" b="1" dirty="0" smtClean="0"/>
            <a:t>AUTO ADMISSION</a:t>
          </a:r>
        </a:p>
        <a:p>
          <a:endParaRPr lang="en-ZA" sz="1500" dirty="0" smtClean="0"/>
        </a:p>
        <a:p>
          <a:r>
            <a:rPr lang="en-ZA" sz="1600" b="1" dirty="0" smtClean="0"/>
            <a:t>Admitted </a:t>
          </a:r>
          <a:endParaRPr lang="en-ZA" sz="1600" b="1" dirty="0"/>
        </a:p>
      </dgm:t>
    </dgm:pt>
    <dgm:pt modelId="{7527B75E-62FE-44C7-860B-F0FB3B1AC5A4}" type="parTrans" cxnId="{6F2F5810-EF4E-46A7-9914-1B8ECBFE1236}">
      <dgm:prSet/>
      <dgm:spPr/>
      <dgm:t>
        <a:bodyPr/>
        <a:lstStyle/>
        <a:p>
          <a:endParaRPr lang="en-ZA"/>
        </a:p>
      </dgm:t>
    </dgm:pt>
    <dgm:pt modelId="{EF978133-E778-48F6-A605-983ECEC10A07}" type="sibTrans" cxnId="{6F2F5810-EF4E-46A7-9914-1B8ECBFE1236}">
      <dgm:prSet/>
      <dgm:spPr/>
      <dgm:t>
        <a:bodyPr/>
        <a:lstStyle/>
        <a:p>
          <a:endParaRPr lang="en-ZA"/>
        </a:p>
      </dgm:t>
    </dgm:pt>
    <dgm:pt modelId="{4BBD371C-BB6F-4C6C-81B9-88CF33EBB679}">
      <dgm:prSet custT="1"/>
      <dgm:spPr/>
      <dgm:t>
        <a:bodyPr/>
        <a:lstStyle/>
        <a:p>
          <a:endParaRPr lang="en-ZA" sz="1600" b="1" dirty="0"/>
        </a:p>
      </dgm:t>
    </dgm:pt>
    <dgm:pt modelId="{082F2479-1FC2-4972-B6C0-B41FC61BDBB6}" type="parTrans" cxnId="{27163CD6-3D7B-4850-B4B5-087EEFB01630}">
      <dgm:prSet/>
      <dgm:spPr/>
      <dgm:t>
        <a:bodyPr/>
        <a:lstStyle/>
        <a:p>
          <a:endParaRPr lang="en-ZA"/>
        </a:p>
      </dgm:t>
    </dgm:pt>
    <dgm:pt modelId="{A9294C23-970E-4DA4-82FA-99131F7E6A6C}" type="sibTrans" cxnId="{27163CD6-3D7B-4850-B4B5-087EEFB01630}">
      <dgm:prSet/>
      <dgm:spPr/>
      <dgm:t>
        <a:bodyPr/>
        <a:lstStyle/>
        <a:p>
          <a:endParaRPr lang="en-ZA"/>
        </a:p>
      </dgm:t>
    </dgm:pt>
    <dgm:pt modelId="{E84E5548-EFAC-4359-B0F5-5F18226D1F92}" type="pres">
      <dgm:prSet presAssocID="{D3476917-AA83-4978-8E6B-5738E0E08773}" presName="CompostProcess" presStyleCnt="0">
        <dgm:presLayoutVars>
          <dgm:dir/>
          <dgm:resizeHandles val="exact"/>
        </dgm:presLayoutVars>
      </dgm:prSet>
      <dgm:spPr/>
    </dgm:pt>
    <dgm:pt modelId="{2ED6D68E-DA65-474E-ADC0-8F2C493CA292}" type="pres">
      <dgm:prSet presAssocID="{D3476917-AA83-4978-8E6B-5738E0E08773}" presName="arrow" presStyleLbl="bgShp" presStyleIdx="0" presStyleCnt="1" custLinFactNeighborX="-29"/>
      <dgm:spPr/>
    </dgm:pt>
    <dgm:pt modelId="{C62C754B-EAF9-4A68-B3FE-FFECCCC5BE62}" type="pres">
      <dgm:prSet presAssocID="{D3476917-AA83-4978-8E6B-5738E0E08773}" presName="linearProcess" presStyleCnt="0"/>
      <dgm:spPr/>
    </dgm:pt>
    <dgm:pt modelId="{18FF38C4-C2FC-494C-94D0-E6A5065DA503}" type="pres">
      <dgm:prSet presAssocID="{9EEA39FB-CA6D-4E4B-A63F-C7799EA31474}" presName="textNode" presStyleLbl="node1" presStyleIdx="0" presStyleCnt="4" custLinFactNeighborX="-702">
        <dgm:presLayoutVars>
          <dgm:bulletEnabled val="1"/>
        </dgm:presLayoutVars>
      </dgm:prSet>
      <dgm:spPr/>
      <dgm:t>
        <a:bodyPr/>
        <a:lstStyle/>
        <a:p>
          <a:endParaRPr lang="en-ZA"/>
        </a:p>
      </dgm:t>
    </dgm:pt>
    <dgm:pt modelId="{9B7FE2D9-AA6B-45C6-8A25-371C05F4455C}" type="pres">
      <dgm:prSet presAssocID="{01A5C444-5C93-42AD-8691-FFF2C7538006}" presName="sibTrans" presStyleCnt="0"/>
      <dgm:spPr/>
    </dgm:pt>
    <dgm:pt modelId="{F33FE379-4CFD-4C77-B006-88686099DC82}" type="pres">
      <dgm:prSet presAssocID="{036A4D46-0C00-4230-BF8C-FC46AA10D2EE}" presName="textNode" presStyleLbl="node1" presStyleIdx="1" presStyleCnt="4" custLinFactNeighborX="-702">
        <dgm:presLayoutVars>
          <dgm:bulletEnabled val="1"/>
        </dgm:presLayoutVars>
      </dgm:prSet>
      <dgm:spPr/>
      <dgm:t>
        <a:bodyPr/>
        <a:lstStyle/>
        <a:p>
          <a:endParaRPr lang="en-ZA"/>
        </a:p>
      </dgm:t>
    </dgm:pt>
    <dgm:pt modelId="{D0972490-E103-46CA-B88C-D1224AC03B7D}" type="pres">
      <dgm:prSet presAssocID="{0504BBBA-A8B4-4AD0-80A8-7F45D06180E1}" presName="sibTrans" presStyleCnt="0"/>
      <dgm:spPr/>
    </dgm:pt>
    <dgm:pt modelId="{C49B007E-F4B9-43E5-871A-43F10C65BB2E}" type="pres">
      <dgm:prSet presAssocID="{DDD620B1-80CB-445F-8679-0FD22F4BA363}" presName="textNode" presStyleLbl="node1" presStyleIdx="2" presStyleCnt="4" custScaleX="174777" custScaleY="153832" custLinFactNeighborX="-702">
        <dgm:presLayoutVars>
          <dgm:bulletEnabled val="1"/>
        </dgm:presLayoutVars>
      </dgm:prSet>
      <dgm:spPr/>
      <dgm:t>
        <a:bodyPr/>
        <a:lstStyle/>
        <a:p>
          <a:endParaRPr lang="en-ZA"/>
        </a:p>
      </dgm:t>
    </dgm:pt>
    <dgm:pt modelId="{3ADC6105-6331-465B-8A44-77A48E193461}" type="pres">
      <dgm:prSet presAssocID="{EF978133-E778-48F6-A605-983ECEC10A07}" presName="sibTrans" presStyleCnt="0"/>
      <dgm:spPr/>
    </dgm:pt>
    <dgm:pt modelId="{3A8D1174-80A1-410C-B611-B10734B9B0E2}" type="pres">
      <dgm:prSet presAssocID="{4BBD371C-BB6F-4C6C-81B9-88CF33EBB679}" presName="textNode" presStyleLbl="node1" presStyleIdx="3" presStyleCnt="4">
        <dgm:presLayoutVars>
          <dgm:bulletEnabled val="1"/>
        </dgm:presLayoutVars>
      </dgm:prSet>
      <dgm:spPr/>
      <dgm:t>
        <a:bodyPr/>
        <a:lstStyle/>
        <a:p>
          <a:endParaRPr lang="en-ZA"/>
        </a:p>
      </dgm:t>
    </dgm:pt>
  </dgm:ptLst>
  <dgm:cxnLst>
    <dgm:cxn modelId="{6F2F5810-EF4E-46A7-9914-1B8ECBFE1236}" srcId="{D3476917-AA83-4978-8E6B-5738E0E08773}" destId="{DDD620B1-80CB-445F-8679-0FD22F4BA363}" srcOrd="2" destOrd="0" parTransId="{7527B75E-62FE-44C7-860B-F0FB3B1AC5A4}" sibTransId="{EF978133-E778-48F6-A605-983ECEC10A07}"/>
    <dgm:cxn modelId="{23C9D7A7-4B60-45EF-9427-5D68AA3E282C}" srcId="{D3476917-AA83-4978-8E6B-5738E0E08773}" destId="{9EEA39FB-CA6D-4E4B-A63F-C7799EA31474}" srcOrd="0" destOrd="0" parTransId="{0CEFD352-76A9-4804-B3AD-BC8FF77EC38B}" sibTransId="{01A5C444-5C93-42AD-8691-FFF2C7538006}"/>
    <dgm:cxn modelId="{291598FA-8AD5-412F-8E6D-35E71AD1A0E6}" type="presOf" srcId="{036A4D46-0C00-4230-BF8C-FC46AA10D2EE}" destId="{F33FE379-4CFD-4C77-B006-88686099DC82}" srcOrd="0" destOrd="0" presId="urn:microsoft.com/office/officeart/2005/8/layout/hProcess9"/>
    <dgm:cxn modelId="{4CF2919A-297A-457C-866A-9C4EBC53D214}" type="presOf" srcId="{DDD620B1-80CB-445F-8679-0FD22F4BA363}" destId="{C49B007E-F4B9-43E5-871A-43F10C65BB2E}" srcOrd="0" destOrd="0" presId="urn:microsoft.com/office/officeart/2005/8/layout/hProcess9"/>
    <dgm:cxn modelId="{77C2A27F-BCB8-4B73-A6DC-7F5A7C023B10}" type="presOf" srcId="{4BBD371C-BB6F-4C6C-81B9-88CF33EBB679}" destId="{3A8D1174-80A1-410C-B611-B10734B9B0E2}" srcOrd="0" destOrd="0" presId="urn:microsoft.com/office/officeart/2005/8/layout/hProcess9"/>
    <dgm:cxn modelId="{79516C3C-675A-4468-B659-F9EEC0EE1AB1}" type="presOf" srcId="{D3476917-AA83-4978-8E6B-5738E0E08773}" destId="{E84E5548-EFAC-4359-B0F5-5F18226D1F92}" srcOrd="0" destOrd="0" presId="urn:microsoft.com/office/officeart/2005/8/layout/hProcess9"/>
    <dgm:cxn modelId="{FEA175B3-3273-4F76-A2AC-EA99C3E6E51C}" srcId="{D3476917-AA83-4978-8E6B-5738E0E08773}" destId="{036A4D46-0C00-4230-BF8C-FC46AA10D2EE}" srcOrd="1" destOrd="0" parTransId="{F459B7A9-6CA6-473F-934C-D7511972E12B}" sibTransId="{0504BBBA-A8B4-4AD0-80A8-7F45D06180E1}"/>
    <dgm:cxn modelId="{1FF6E8F2-BCAE-4A76-A1E4-EC13B07CB13C}" type="presOf" srcId="{9EEA39FB-CA6D-4E4B-A63F-C7799EA31474}" destId="{18FF38C4-C2FC-494C-94D0-E6A5065DA503}" srcOrd="0" destOrd="0" presId="urn:microsoft.com/office/officeart/2005/8/layout/hProcess9"/>
    <dgm:cxn modelId="{27163CD6-3D7B-4850-B4B5-087EEFB01630}" srcId="{D3476917-AA83-4978-8E6B-5738E0E08773}" destId="{4BBD371C-BB6F-4C6C-81B9-88CF33EBB679}" srcOrd="3" destOrd="0" parTransId="{082F2479-1FC2-4972-B6C0-B41FC61BDBB6}" sibTransId="{A9294C23-970E-4DA4-82FA-99131F7E6A6C}"/>
    <dgm:cxn modelId="{77F2E773-FBB0-48D6-A6C6-D2677891A44B}" type="presParOf" srcId="{E84E5548-EFAC-4359-B0F5-5F18226D1F92}" destId="{2ED6D68E-DA65-474E-ADC0-8F2C493CA292}" srcOrd="0" destOrd="0" presId="urn:microsoft.com/office/officeart/2005/8/layout/hProcess9"/>
    <dgm:cxn modelId="{C0314637-364C-4080-8937-65E03F1A659E}" type="presParOf" srcId="{E84E5548-EFAC-4359-B0F5-5F18226D1F92}" destId="{C62C754B-EAF9-4A68-B3FE-FFECCCC5BE62}" srcOrd="1" destOrd="0" presId="urn:microsoft.com/office/officeart/2005/8/layout/hProcess9"/>
    <dgm:cxn modelId="{5A810C60-6FCD-4EC0-BE78-F7055A352B55}" type="presParOf" srcId="{C62C754B-EAF9-4A68-B3FE-FFECCCC5BE62}" destId="{18FF38C4-C2FC-494C-94D0-E6A5065DA503}" srcOrd="0" destOrd="0" presId="urn:microsoft.com/office/officeart/2005/8/layout/hProcess9"/>
    <dgm:cxn modelId="{FF990430-B30B-4ACD-918A-F9CB04ABDFB6}" type="presParOf" srcId="{C62C754B-EAF9-4A68-B3FE-FFECCCC5BE62}" destId="{9B7FE2D9-AA6B-45C6-8A25-371C05F4455C}" srcOrd="1" destOrd="0" presId="urn:microsoft.com/office/officeart/2005/8/layout/hProcess9"/>
    <dgm:cxn modelId="{93F4E8D2-E386-4D77-8AE0-0CD91EFEE5FA}" type="presParOf" srcId="{C62C754B-EAF9-4A68-B3FE-FFECCCC5BE62}" destId="{F33FE379-4CFD-4C77-B006-88686099DC82}" srcOrd="2" destOrd="0" presId="urn:microsoft.com/office/officeart/2005/8/layout/hProcess9"/>
    <dgm:cxn modelId="{D27F02F5-D72F-4B9E-A500-E3A7ED8DC605}" type="presParOf" srcId="{C62C754B-EAF9-4A68-B3FE-FFECCCC5BE62}" destId="{D0972490-E103-46CA-B88C-D1224AC03B7D}" srcOrd="3" destOrd="0" presId="urn:microsoft.com/office/officeart/2005/8/layout/hProcess9"/>
    <dgm:cxn modelId="{7DB8C07F-4626-44CC-8198-4082844CF5FF}" type="presParOf" srcId="{C62C754B-EAF9-4A68-B3FE-FFECCCC5BE62}" destId="{C49B007E-F4B9-43E5-871A-43F10C65BB2E}" srcOrd="4" destOrd="0" presId="urn:microsoft.com/office/officeart/2005/8/layout/hProcess9"/>
    <dgm:cxn modelId="{7BFFC08F-81D1-41DF-BA80-129FFEC461BF}" type="presParOf" srcId="{C62C754B-EAF9-4A68-B3FE-FFECCCC5BE62}" destId="{3ADC6105-6331-465B-8A44-77A48E193461}" srcOrd="5" destOrd="0" presId="urn:microsoft.com/office/officeart/2005/8/layout/hProcess9"/>
    <dgm:cxn modelId="{9712412C-64B4-4062-87A9-6D7F637F4098}" type="presParOf" srcId="{C62C754B-EAF9-4A68-B3FE-FFECCCC5BE62}" destId="{3A8D1174-80A1-410C-B611-B10734B9B0E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A93B23-4AFA-4503-8E7C-6980EB2B9536}" type="doc">
      <dgm:prSet loTypeId="urn:microsoft.com/office/officeart/2005/8/layout/equation1" loCatId="process" qsTypeId="urn:microsoft.com/office/officeart/2005/8/quickstyle/simple1" qsCatId="simple" csTypeId="urn:microsoft.com/office/officeart/2005/8/colors/colorful1" csCatId="colorful" phldr="1"/>
      <dgm:spPr/>
    </dgm:pt>
    <dgm:pt modelId="{0A17F55A-C58C-4048-A6A3-B62453108836}">
      <dgm:prSet phldrT="[Text]"/>
      <dgm:spPr/>
      <dgm:t>
        <a:bodyPr/>
        <a:lstStyle/>
        <a:p>
          <a:r>
            <a:rPr lang="en-ZA" b="1" dirty="0" smtClean="0"/>
            <a:t>Top Achiever &gt; 85%</a:t>
          </a:r>
          <a:endParaRPr lang="en-ZA" b="1" dirty="0"/>
        </a:p>
      </dgm:t>
    </dgm:pt>
    <dgm:pt modelId="{1240701A-96D1-402B-A7FE-83BEB839C6F6}" type="parTrans" cxnId="{672A5673-559F-4B7C-912A-DAC159602129}">
      <dgm:prSet/>
      <dgm:spPr/>
      <dgm:t>
        <a:bodyPr/>
        <a:lstStyle/>
        <a:p>
          <a:endParaRPr lang="en-ZA"/>
        </a:p>
      </dgm:t>
    </dgm:pt>
    <dgm:pt modelId="{07F5A0D4-18F4-498F-9810-A51F2D4203C3}" type="sibTrans" cxnId="{672A5673-559F-4B7C-912A-DAC159602129}">
      <dgm:prSet/>
      <dgm:spPr/>
      <dgm:t>
        <a:bodyPr/>
        <a:lstStyle/>
        <a:p>
          <a:endParaRPr lang="en-ZA"/>
        </a:p>
      </dgm:t>
    </dgm:pt>
    <dgm:pt modelId="{B70086B6-695E-4E06-AE05-BD4AEEE3FD7F}">
      <dgm:prSet phldrT="[Text]"/>
      <dgm:spPr/>
      <dgm:t>
        <a:bodyPr/>
        <a:lstStyle/>
        <a:p>
          <a:r>
            <a:rPr lang="en-ZA" b="1" dirty="0" smtClean="0"/>
            <a:t>Applied for residence</a:t>
          </a:r>
          <a:endParaRPr lang="en-ZA" b="1" dirty="0"/>
        </a:p>
      </dgm:t>
    </dgm:pt>
    <dgm:pt modelId="{6D301658-D801-4697-B3BF-9FFB13017139}" type="parTrans" cxnId="{6D98C51B-B785-43AF-8BE5-8607CF31ECBB}">
      <dgm:prSet/>
      <dgm:spPr/>
      <dgm:t>
        <a:bodyPr/>
        <a:lstStyle/>
        <a:p>
          <a:endParaRPr lang="en-ZA"/>
        </a:p>
      </dgm:t>
    </dgm:pt>
    <dgm:pt modelId="{0F6EC7BA-02B6-461A-9A77-4FE61EDF3BB3}" type="sibTrans" cxnId="{6D98C51B-B785-43AF-8BE5-8607CF31ECBB}">
      <dgm:prSet/>
      <dgm:spPr/>
      <dgm:t>
        <a:bodyPr/>
        <a:lstStyle/>
        <a:p>
          <a:endParaRPr lang="en-ZA"/>
        </a:p>
      </dgm:t>
    </dgm:pt>
    <dgm:pt modelId="{D4F78EE3-EF15-46DD-8BAA-246189F9A79A}">
      <dgm:prSet phldrT="[Text]"/>
      <dgm:spPr/>
      <dgm:t>
        <a:bodyPr/>
        <a:lstStyle/>
        <a:p>
          <a:r>
            <a:rPr lang="en-ZA" b="1" dirty="0" smtClean="0"/>
            <a:t>Placed in residence</a:t>
          </a:r>
          <a:endParaRPr lang="en-ZA" b="1" dirty="0"/>
        </a:p>
      </dgm:t>
    </dgm:pt>
    <dgm:pt modelId="{0C44F859-9E4A-4091-ACBD-BC32B003E892}" type="parTrans" cxnId="{7139DBC4-9A4F-47E8-81D4-8E94A98D36AD}">
      <dgm:prSet/>
      <dgm:spPr/>
      <dgm:t>
        <a:bodyPr/>
        <a:lstStyle/>
        <a:p>
          <a:endParaRPr lang="en-ZA"/>
        </a:p>
      </dgm:t>
    </dgm:pt>
    <dgm:pt modelId="{B4570552-837F-4A53-9CE4-CDEC0332B836}" type="sibTrans" cxnId="{7139DBC4-9A4F-47E8-81D4-8E94A98D36AD}">
      <dgm:prSet/>
      <dgm:spPr/>
      <dgm:t>
        <a:bodyPr/>
        <a:lstStyle/>
        <a:p>
          <a:endParaRPr lang="en-ZA"/>
        </a:p>
      </dgm:t>
    </dgm:pt>
    <dgm:pt modelId="{8E41E565-4150-4AEE-B077-DCA24C8157EE}">
      <dgm:prSet phldrT="[Text]"/>
      <dgm:spPr/>
      <dgm:t>
        <a:bodyPr/>
        <a:lstStyle/>
        <a:p>
          <a:r>
            <a:rPr lang="en-ZA" b="1" dirty="0" smtClean="0"/>
            <a:t>Admitted / Conditionally admitted to a study choice</a:t>
          </a:r>
          <a:endParaRPr lang="en-ZA" b="1" dirty="0"/>
        </a:p>
      </dgm:t>
    </dgm:pt>
    <dgm:pt modelId="{74F13A4C-C950-492F-A6B9-DAFEE914384A}" type="parTrans" cxnId="{A8887D03-BECC-43ED-B036-E27E399C3D65}">
      <dgm:prSet/>
      <dgm:spPr/>
      <dgm:t>
        <a:bodyPr/>
        <a:lstStyle/>
        <a:p>
          <a:endParaRPr lang="en-ZA"/>
        </a:p>
      </dgm:t>
    </dgm:pt>
    <dgm:pt modelId="{884E347B-FC73-4189-9852-1F18BD8A9EC3}" type="sibTrans" cxnId="{A8887D03-BECC-43ED-B036-E27E399C3D65}">
      <dgm:prSet/>
      <dgm:spPr/>
      <dgm:t>
        <a:bodyPr/>
        <a:lstStyle/>
        <a:p>
          <a:endParaRPr lang="en-ZA"/>
        </a:p>
      </dgm:t>
    </dgm:pt>
    <dgm:pt modelId="{779E2D6A-ECEC-4DEC-9A02-C0E96682F223}" type="pres">
      <dgm:prSet presAssocID="{C7A93B23-4AFA-4503-8E7C-6980EB2B9536}" presName="linearFlow" presStyleCnt="0">
        <dgm:presLayoutVars>
          <dgm:dir/>
          <dgm:resizeHandles val="exact"/>
        </dgm:presLayoutVars>
      </dgm:prSet>
      <dgm:spPr/>
    </dgm:pt>
    <dgm:pt modelId="{C3E3C3E2-5FE6-4537-933A-EAAE9DCE62EA}" type="pres">
      <dgm:prSet presAssocID="{0A17F55A-C58C-4048-A6A3-B62453108836}" presName="node" presStyleLbl="node1" presStyleIdx="0" presStyleCnt="4">
        <dgm:presLayoutVars>
          <dgm:bulletEnabled val="1"/>
        </dgm:presLayoutVars>
      </dgm:prSet>
      <dgm:spPr/>
      <dgm:t>
        <a:bodyPr/>
        <a:lstStyle/>
        <a:p>
          <a:endParaRPr lang="en-ZA"/>
        </a:p>
      </dgm:t>
    </dgm:pt>
    <dgm:pt modelId="{DF2C6B08-8B60-49ED-9D49-96C5B004DDEC}" type="pres">
      <dgm:prSet presAssocID="{07F5A0D4-18F4-498F-9810-A51F2D4203C3}" presName="spacerL" presStyleCnt="0"/>
      <dgm:spPr/>
    </dgm:pt>
    <dgm:pt modelId="{6C1DF001-66F9-44D4-8C16-64EA0EB61FD7}" type="pres">
      <dgm:prSet presAssocID="{07F5A0D4-18F4-498F-9810-A51F2D4203C3}" presName="sibTrans" presStyleLbl="sibTrans2D1" presStyleIdx="0" presStyleCnt="3"/>
      <dgm:spPr/>
      <dgm:t>
        <a:bodyPr/>
        <a:lstStyle/>
        <a:p>
          <a:endParaRPr lang="en-US"/>
        </a:p>
      </dgm:t>
    </dgm:pt>
    <dgm:pt modelId="{4EFEC1A0-A5AA-4586-B6C6-2480F86D7A6D}" type="pres">
      <dgm:prSet presAssocID="{07F5A0D4-18F4-498F-9810-A51F2D4203C3}" presName="spacerR" presStyleCnt="0"/>
      <dgm:spPr/>
    </dgm:pt>
    <dgm:pt modelId="{39EE6215-1771-4049-BC95-7EADB1976CDF}" type="pres">
      <dgm:prSet presAssocID="{8E41E565-4150-4AEE-B077-DCA24C8157EE}" presName="node" presStyleLbl="node1" presStyleIdx="1" presStyleCnt="4">
        <dgm:presLayoutVars>
          <dgm:bulletEnabled val="1"/>
        </dgm:presLayoutVars>
      </dgm:prSet>
      <dgm:spPr/>
      <dgm:t>
        <a:bodyPr/>
        <a:lstStyle/>
        <a:p>
          <a:endParaRPr lang="en-ZA"/>
        </a:p>
      </dgm:t>
    </dgm:pt>
    <dgm:pt modelId="{B8E176D5-0774-4497-A034-4C28FB18C95B}" type="pres">
      <dgm:prSet presAssocID="{884E347B-FC73-4189-9852-1F18BD8A9EC3}" presName="spacerL" presStyleCnt="0"/>
      <dgm:spPr/>
    </dgm:pt>
    <dgm:pt modelId="{2AB77949-2CEB-448C-B8AC-DFD4FEC315BA}" type="pres">
      <dgm:prSet presAssocID="{884E347B-FC73-4189-9852-1F18BD8A9EC3}" presName="sibTrans" presStyleLbl="sibTrans2D1" presStyleIdx="1" presStyleCnt="3"/>
      <dgm:spPr/>
      <dgm:t>
        <a:bodyPr/>
        <a:lstStyle/>
        <a:p>
          <a:endParaRPr lang="en-US"/>
        </a:p>
      </dgm:t>
    </dgm:pt>
    <dgm:pt modelId="{B349C3A3-EC4B-4AD8-B95C-6D2435D78A5B}" type="pres">
      <dgm:prSet presAssocID="{884E347B-FC73-4189-9852-1F18BD8A9EC3}" presName="spacerR" presStyleCnt="0"/>
      <dgm:spPr/>
    </dgm:pt>
    <dgm:pt modelId="{4DF0A5A1-E4B4-4C9C-B1FE-1E8C609B4478}" type="pres">
      <dgm:prSet presAssocID="{B70086B6-695E-4E06-AE05-BD4AEEE3FD7F}" presName="node" presStyleLbl="node1" presStyleIdx="2" presStyleCnt="4">
        <dgm:presLayoutVars>
          <dgm:bulletEnabled val="1"/>
        </dgm:presLayoutVars>
      </dgm:prSet>
      <dgm:spPr/>
      <dgm:t>
        <a:bodyPr/>
        <a:lstStyle/>
        <a:p>
          <a:endParaRPr lang="en-ZA"/>
        </a:p>
      </dgm:t>
    </dgm:pt>
    <dgm:pt modelId="{BBD6D97B-EFE1-47F7-87A7-E21D97C36134}" type="pres">
      <dgm:prSet presAssocID="{0F6EC7BA-02B6-461A-9A77-4FE61EDF3BB3}" presName="spacerL" presStyleCnt="0"/>
      <dgm:spPr/>
    </dgm:pt>
    <dgm:pt modelId="{01C70C0C-662B-481A-AA09-4D8D02597287}" type="pres">
      <dgm:prSet presAssocID="{0F6EC7BA-02B6-461A-9A77-4FE61EDF3BB3}" presName="sibTrans" presStyleLbl="sibTrans2D1" presStyleIdx="2" presStyleCnt="3"/>
      <dgm:spPr/>
      <dgm:t>
        <a:bodyPr/>
        <a:lstStyle/>
        <a:p>
          <a:endParaRPr lang="en-US"/>
        </a:p>
      </dgm:t>
    </dgm:pt>
    <dgm:pt modelId="{B196E406-B854-46A2-901A-27627640AF84}" type="pres">
      <dgm:prSet presAssocID="{0F6EC7BA-02B6-461A-9A77-4FE61EDF3BB3}" presName="spacerR" presStyleCnt="0"/>
      <dgm:spPr/>
    </dgm:pt>
    <dgm:pt modelId="{BC2A9CAF-8F52-4970-BD60-BA893D71C9F4}" type="pres">
      <dgm:prSet presAssocID="{D4F78EE3-EF15-46DD-8BAA-246189F9A79A}" presName="node" presStyleLbl="node1" presStyleIdx="3" presStyleCnt="4">
        <dgm:presLayoutVars>
          <dgm:bulletEnabled val="1"/>
        </dgm:presLayoutVars>
      </dgm:prSet>
      <dgm:spPr/>
      <dgm:t>
        <a:bodyPr/>
        <a:lstStyle/>
        <a:p>
          <a:endParaRPr lang="en-US"/>
        </a:p>
      </dgm:t>
    </dgm:pt>
  </dgm:ptLst>
  <dgm:cxnLst>
    <dgm:cxn modelId="{672A5673-559F-4B7C-912A-DAC159602129}" srcId="{C7A93B23-4AFA-4503-8E7C-6980EB2B9536}" destId="{0A17F55A-C58C-4048-A6A3-B62453108836}" srcOrd="0" destOrd="0" parTransId="{1240701A-96D1-402B-A7FE-83BEB839C6F6}" sibTransId="{07F5A0D4-18F4-498F-9810-A51F2D4203C3}"/>
    <dgm:cxn modelId="{55D1C78A-CC16-4E16-AFB8-9DDF975B1F44}" type="presOf" srcId="{C7A93B23-4AFA-4503-8E7C-6980EB2B9536}" destId="{779E2D6A-ECEC-4DEC-9A02-C0E96682F223}" srcOrd="0" destOrd="0" presId="urn:microsoft.com/office/officeart/2005/8/layout/equation1"/>
    <dgm:cxn modelId="{6D98C51B-B785-43AF-8BE5-8607CF31ECBB}" srcId="{C7A93B23-4AFA-4503-8E7C-6980EB2B9536}" destId="{B70086B6-695E-4E06-AE05-BD4AEEE3FD7F}" srcOrd="2" destOrd="0" parTransId="{6D301658-D801-4697-B3BF-9FFB13017139}" sibTransId="{0F6EC7BA-02B6-461A-9A77-4FE61EDF3BB3}"/>
    <dgm:cxn modelId="{7CB0BC24-301E-4FDB-8D1B-EC994EFF4578}" type="presOf" srcId="{D4F78EE3-EF15-46DD-8BAA-246189F9A79A}" destId="{BC2A9CAF-8F52-4970-BD60-BA893D71C9F4}" srcOrd="0" destOrd="0" presId="urn:microsoft.com/office/officeart/2005/8/layout/equation1"/>
    <dgm:cxn modelId="{7139DBC4-9A4F-47E8-81D4-8E94A98D36AD}" srcId="{C7A93B23-4AFA-4503-8E7C-6980EB2B9536}" destId="{D4F78EE3-EF15-46DD-8BAA-246189F9A79A}" srcOrd="3" destOrd="0" parTransId="{0C44F859-9E4A-4091-ACBD-BC32B003E892}" sibTransId="{B4570552-837F-4A53-9CE4-CDEC0332B836}"/>
    <dgm:cxn modelId="{40B1806A-BAD5-408F-B9DA-A73AD6B104EE}" type="presOf" srcId="{B70086B6-695E-4E06-AE05-BD4AEEE3FD7F}" destId="{4DF0A5A1-E4B4-4C9C-B1FE-1E8C609B4478}" srcOrd="0" destOrd="0" presId="urn:microsoft.com/office/officeart/2005/8/layout/equation1"/>
    <dgm:cxn modelId="{665EE590-95EC-403B-8DC3-E49D62FC91B6}" type="presOf" srcId="{0F6EC7BA-02B6-461A-9A77-4FE61EDF3BB3}" destId="{01C70C0C-662B-481A-AA09-4D8D02597287}" srcOrd="0" destOrd="0" presId="urn:microsoft.com/office/officeart/2005/8/layout/equation1"/>
    <dgm:cxn modelId="{31D81007-9AF2-4CDC-B2B0-C014BC04B1D2}" type="presOf" srcId="{07F5A0D4-18F4-498F-9810-A51F2D4203C3}" destId="{6C1DF001-66F9-44D4-8C16-64EA0EB61FD7}" srcOrd="0" destOrd="0" presId="urn:microsoft.com/office/officeart/2005/8/layout/equation1"/>
    <dgm:cxn modelId="{023EE827-D146-40B0-A54A-4D9336540277}" type="presOf" srcId="{884E347B-FC73-4189-9852-1F18BD8A9EC3}" destId="{2AB77949-2CEB-448C-B8AC-DFD4FEC315BA}" srcOrd="0" destOrd="0" presId="urn:microsoft.com/office/officeart/2005/8/layout/equation1"/>
    <dgm:cxn modelId="{28C7DCE1-8DAE-4A6B-B1C2-3E042C941F5E}" type="presOf" srcId="{8E41E565-4150-4AEE-B077-DCA24C8157EE}" destId="{39EE6215-1771-4049-BC95-7EADB1976CDF}" srcOrd="0" destOrd="0" presId="urn:microsoft.com/office/officeart/2005/8/layout/equation1"/>
    <dgm:cxn modelId="{63215554-C406-4B27-851B-4761A46BE182}" type="presOf" srcId="{0A17F55A-C58C-4048-A6A3-B62453108836}" destId="{C3E3C3E2-5FE6-4537-933A-EAAE9DCE62EA}" srcOrd="0" destOrd="0" presId="urn:microsoft.com/office/officeart/2005/8/layout/equation1"/>
    <dgm:cxn modelId="{A8887D03-BECC-43ED-B036-E27E399C3D65}" srcId="{C7A93B23-4AFA-4503-8E7C-6980EB2B9536}" destId="{8E41E565-4150-4AEE-B077-DCA24C8157EE}" srcOrd="1" destOrd="0" parTransId="{74F13A4C-C950-492F-A6B9-DAFEE914384A}" sibTransId="{884E347B-FC73-4189-9852-1F18BD8A9EC3}"/>
    <dgm:cxn modelId="{1BEB23E2-5829-469C-BB65-86EEBF47880F}" type="presParOf" srcId="{779E2D6A-ECEC-4DEC-9A02-C0E96682F223}" destId="{C3E3C3E2-5FE6-4537-933A-EAAE9DCE62EA}" srcOrd="0" destOrd="0" presId="urn:microsoft.com/office/officeart/2005/8/layout/equation1"/>
    <dgm:cxn modelId="{535F9D5E-5ADC-4535-9CB3-56C1C357BDDB}" type="presParOf" srcId="{779E2D6A-ECEC-4DEC-9A02-C0E96682F223}" destId="{DF2C6B08-8B60-49ED-9D49-96C5B004DDEC}" srcOrd="1" destOrd="0" presId="urn:microsoft.com/office/officeart/2005/8/layout/equation1"/>
    <dgm:cxn modelId="{BAFC920A-93A5-409D-B000-11A3BD27579D}" type="presParOf" srcId="{779E2D6A-ECEC-4DEC-9A02-C0E96682F223}" destId="{6C1DF001-66F9-44D4-8C16-64EA0EB61FD7}" srcOrd="2" destOrd="0" presId="urn:microsoft.com/office/officeart/2005/8/layout/equation1"/>
    <dgm:cxn modelId="{8D36B3E9-AF7D-45CF-B3EC-03AA392F4D92}" type="presParOf" srcId="{779E2D6A-ECEC-4DEC-9A02-C0E96682F223}" destId="{4EFEC1A0-A5AA-4586-B6C6-2480F86D7A6D}" srcOrd="3" destOrd="0" presId="urn:microsoft.com/office/officeart/2005/8/layout/equation1"/>
    <dgm:cxn modelId="{3A1AE4FA-1E6A-4E6A-91FD-196C267A0774}" type="presParOf" srcId="{779E2D6A-ECEC-4DEC-9A02-C0E96682F223}" destId="{39EE6215-1771-4049-BC95-7EADB1976CDF}" srcOrd="4" destOrd="0" presId="urn:microsoft.com/office/officeart/2005/8/layout/equation1"/>
    <dgm:cxn modelId="{31C8FD82-9893-4624-986E-5D89054DAE8A}" type="presParOf" srcId="{779E2D6A-ECEC-4DEC-9A02-C0E96682F223}" destId="{B8E176D5-0774-4497-A034-4C28FB18C95B}" srcOrd="5" destOrd="0" presId="urn:microsoft.com/office/officeart/2005/8/layout/equation1"/>
    <dgm:cxn modelId="{FCD4B9A8-F8B7-4692-B6B3-5A10BBECD5B7}" type="presParOf" srcId="{779E2D6A-ECEC-4DEC-9A02-C0E96682F223}" destId="{2AB77949-2CEB-448C-B8AC-DFD4FEC315BA}" srcOrd="6" destOrd="0" presId="urn:microsoft.com/office/officeart/2005/8/layout/equation1"/>
    <dgm:cxn modelId="{2EFBCCA6-B75A-4C03-8E45-B516B8C79F75}" type="presParOf" srcId="{779E2D6A-ECEC-4DEC-9A02-C0E96682F223}" destId="{B349C3A3-EC4B-4AD8-B95C-6D2435D78A5B}" srcOrd="7" destOrd="0" presId="urn:microsoft.com/office/officeart/2005/8/layout/equation1"/>
    <dgm:cxn modelId="{E8F268AE-D989-4CEE-88EB-158B1A675D13}" type="presParOf" srcId="{779E2D6A-ECEC-4DEC-9A02-C0E96682F223}" destId="{4DF0A5A1-E4B4-4C9C-B1FE-1E8C609B4478}" srcOrd="8" destOrd="0" presId="urn:microsoft.com/office/officeart/2005/8/layout/equation1"/>
    <dgm:cxn modelId="{E163EDCB-2E2E-4D3D-AD5E-C9B81AC389BD}" type="presParOf" srcId="{779E2D6A-ECEC-4DEC-9A02-C0E96682F223}" destId="{BBD6D97B-EFE1-47F7-87A7-E21D97C36134}" srcOrd="9" destOrd="0" presId="urn:microsoft.com/office/officeart/2005/8/layout/equation1"/>
    <dgm:cxn modelId="{D28708D0-0EC2-440E-8ECA-E7942A94B5B9}" type="presParOf" srcId="{779E2D6A-ECEC-4DEC-9A02-C0E96682F223}" destId="{01C70C0C-662B-481A-AA09-4D8D02597287}" srcOrd="10" destOrd="0" presId="urn:microsoft.com/office/officeart/2005/8/layout/equation1"/>
    <dgm:cxn modelId="{B5CE9B57-0954-4F47-9660-7C72E36D1794}" type="presParOf" srcId="{779E2D6A-ECEC-4DEC-9A02-C0E96682F223}" destId="{B196E406-B854-46A2-901A-27627640AF84}" srcOrd="11" destOrd="0" presId="urn:microsoft.com/office/officeart/2005/8/layout/equation1"/>
    <dgm:cxn modelId="{7C30B621-22D5-450A-BBE7-D39C92D65930}" type="presParOf" srcId="{779E2D6A-ECEC-4DEC-9A02-C0E96682F223}" destId="{BC2A9CAF-8F52-4970-BD60-BA893D71C9F4}" srcOrd="12"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476917-AA83-4978-8E6B-5738E0E08773}" type="doc">
      <dgm:prSet loTypeId="urn:microsoft.com/office/officeart/2005/8/layout/hProcess9" loCatId="process" qsTypeId="urn:microsoft.com/office/officeart/2005/8/quickstyle/simple1" qsCatId="simple" csTypeId="urn:microsoft.com/office/officeart/2005/8/colors/colorful1" csCatId="colorful" phldr="1"/>
      <dgm:spPr/>
    </dgm:pt>
    <dgm:pt modelId="{9EEA39FB-CA6D-4E4B-A63F-C7799EA31474}">
      <dgm:prSet phldrT="[Text]" custT="1"/>
      <dgm:spPr/>
      <dgm:t>
        <a:bodyPr/>
        <a:lstStyle/>
        <a:p>
          <a:endParaRPr lang="en-ZA" sz="1600" b="1" dirty="0"/>
        </a:p>
      </dgm:t>
    </dgm:pt>
    <dgm:pt modelId="{0CEFD352-76A9-4804-B3AD-BC8FF77EC38B}" type="parTrans" cxnId="{23C9D7A7-4B60-45EF-9427-5D68AA3E282C}">
      <dgm:prSet/>
      <dgm:spPr/>
      <dgm:t>
        <a:bodyPr/>
        <a:lstStyle/>
        <a:p>
          <a:endParaRPr lang="en-ZA"/>
        </a:p>
      </dgm:t>
    </dgm:pt>
    <dgm:pt modelId="{01A5C444-5C93-42AD-8691-FFF2C7538006}" type="sibTrans" cxnId="{23C9D7A7-4B60-45EF-9427-5D68AA3E282C}">
      <dgm:prSet/>
      <dgm:spPr/>
      <dgm:t>
        <a:bodyPr/>
        <a:lstStyle/>
        <a:p>
          <a:endParaRPr lang="en-ZA"/>
        </a:p>
      </dgm:t>
    </dgm:pt>
    <dgm:pt modelId="{036A4D46-0C00-4230-BF8C-FC46AA10D2EE}">
      <dgm:prSet phldrT="[Text]" custT="1"/>
      <dgm:spPr/>
      <dgm:t>
        <a:bodyPr/>
        <a:lstStyle/>
        <a:p>
          <a:endParaRPr lang="en-ZA" sz="1600" b="1" dirty="0"/>
        </a:p>
      </dgm:t>
    </dgm:pt>
    <dgm:pt modelId="{F459B7A9-6CA6-473F-934C-D7511972E12B}" type="parTrans" cxnId="{FEA175B3-3273-4F76-A2AC-EA99C3E6E51C}">
      <dgm:prSet/>
      <dgm:spPr/>
      <dgm:t>
        <a:bodyPr/>
        <a:lstStyle/>
        <a:p>
          <a:endParaRPr lang="en-ZA"/>
        </a:p>
      </dgm:t>
    </dgm:pt>
    <dgm:pt modelId="{0504BBBA-A8B4-4AD0-80A8-7F45D06180E1}" type="sibTrans" cxnId="{FEA175B3-3273-4F76-A2AC-EA99C3E6E51C}">
      <dgm:prSet/>
      <dgm:spPr/>
      <dgm:t>
        <a:bodyPr/>
        <a:lstStyle/>
        <a:p>
          <a:endParaRPr lang="en-ZA"/>
        </a:p>
      </dgm:t>
    </dgm:pt>
    <dgm:pt modelId="{DDD620B1-80CB-445F-8679-0FD22F4BA363}">
      <dgm:prSet phldrT="[Text]" custT="1"/>
      <dgm:spPr/>
      <dgm:t>
        <a:bodyPr/>
        <a:lstStyle/>
        <a:p>
          <a:endParaRPr lang="en-ZA" sz="1600" b="1" dirty="0"/>
        </a:p>
      </dgm:t>
    </dgm:pt>
    <dgm:pt modelId="{7527B75E-62FE-44C7-860B-F0FB3B1AC5A4}" type="parTrans" cxnId="{6F2F5810-EF4E-46A7-9914-1B8ECBFE1236}">
      <dgm:prSet/>
      <dgm:spPr/>
      <dgm:t>
        <a:bodyPr/>
        <a:lstStyle/>
        <a:p>
          <a:endParaRPr lang="en-ZA"/>
        </a:p>
      </dgm:t>
    </dgm:pt>
    <dgm:pt modelId="{EF978133-E778-48F6-A605-983ECEC10A07}" type="sibTrans" cxnId="{6F2F5810-EF4E-46A7-9914-1B8ECBFE1236}">
      <dgm:prSet/>
      <dgm:spPr/>
      <dgm:t>
        <a:bodyPr/>
        <a:lstStyle/>
        <a:p>
          <a:endParaRPr lang="en-ZA"/>
        </a:p>
      </dgm:t>
    </dgm:pt>
    <dgm:pt modelId="{4BBD371C-BB6F-4C6C-81B9-88CF33EBB679}">
      <dgm:prSet custT="1"/>
      <dgm:spPr/>
      <dgm:t>
        <a:bodyPr/>
        <a:lstStyle/>
        <a:p>
          <a:r>
            <a:rPr lang="en-ZA" sz="2400" b="1" dirty="0" smtClean="0"/>
            <a:t>LETTER GENERATION</a:t>
          </a:r>
        </a:p>
        <a:p>
          <a:endParaRPr lang="en-ZA" sz="1400" b="1" dirty="0" smtClean="0"/>
        </a:p>
        <a:p>
          <a:r>
            <a:rPr lang="en-ZA" sz="1600" b="1" dirty="0" smtClean="0"/>
            <a:t>Communication</a:t>
          </a:r>
          <a:endParaRPr lang="en-ZA" sz="1600" b="1" dirty="0"/>
        </a:p>
      </dgm:t>
    </dgm:pt>
    <dgm:pt modelId="{082F2479-1FC2-4972-B6C0-B41FC61BDBB6}" type="parTrans" cxnId="{27163CD6-3D7B-4850-B4B5-087EEFB01630}">
      <dgm:prSet/>
      <dgm:spPr/>
      <dgm:t>
        <a:bodyPr/>
        <a:lstStyle/>
        <a:p>
          <a:endParaRPr lang="en-ZA"/>
        </a:p>
      </dgm:t>
    </dgm:pt>
    <dgm:pt modelId="{A9294C23-970E-4DA4-82FA-99131F7E6A6C}" type="sibTrans" cxnId="{27163CD6-3D7B-4850-B4B5-087EEFB01630}">
      <dgm:prSet/>
      <dgm:spPr/>
      <dgm:t>
        <a:bodyPr/>
        <a:lstStyle/>
        <a:p>
          <a:endParaRPr lang="en-ZA"/>
        </a:p>
      </dgm:t>
    </dgm:pt>
    <dgm:pt modelId="{E84E5548-EFAC-4359-B0F5-5F18226D1F92}" type="pres">
      <dgm:prSet presAssocID="{D3476917-AA83-4978-8E6B-5738E0E08773}" presName="CompostProcess" presStyleCnt="0">
        <dgm:presLayoutVars>
          <dgm:dir/>
          <dgm:resizeHandles val="exact"/>
        </dgm:presLayoutVars>
      </dgm:prSet>
      <dgm:spPr/>
    </dgm:pt>
    <dgm:pt modelId="{2ED6D68E-DA65-474E-ADC0-8F2C493CA292}" type="pres">
      <dgm:prSet presAssocID="{D3476917-AA83-4978-8E6B-5738E0E08773}" presName="arrow" presStyleLbl="bgShp" presStyleIdx="0" presStyleCnt="1" custLinFactNeighborX="-29"/>
      <dgm:spPr/>
    </dgm:pt>
    <dgm:pt modelId="{C62C754B-EAF9-4A68-B3FE-FFECCCC5BE62}" type="pres">
      <dgm:prSet presAssocID="{D3476917-AA83-4978-8E6B-5738E0E08773}" presName="linearProcess" presStyleCnt="0"/>
      <dgm:spPr/>
    </dgm:pt>
    <dgm:pt modelId="{18FF38C4-C2FC-494C-94D0-E6A5065DA503}" type="pres">
      <dgm:prSet presAssocID="{9EEA39FB-CA6D-4E4B-A63F-C7799EA31474}" presName="textNode" presStyleLbl="node1" presStyleIdx="0" presStyleCnt="4" custLinFactNeighborX="-702">
        <dgm:presLayoutVars>
          <dgm:bulletEnabled val="1"/>
        </dgm:presLayoutVars>
      </dgm:prSet>
      <dgm:spPr/>
      <dgm:t>
        <a:bodyPr/>
        <a:lstStyle/>
        <a:p>
          <a:endParaRPr lang="en-ZA"/>
        </a:p>
      </dgm:t>
    </dgm:pt>
    <dgm:pt modelId="{9B7FE2D9-AA6B-45C6-8A25-371C05F4455C}" type="pres">
      <dgm:prSet presAssocID="{01A5C444-5C93-42AD-8691-FFF2C7538006}" presName="sibTrans" presStyleCnt="0"/>
      <dgm:spPr/>
    </dgm:pt>
    <dgm:pt modelId="{F33FE379-4CFD-4C77-B006-88686099DC82}" type="pres">
      <dgm:prSet presAssocID="{036A4D46-0C00-4230-BF8C-FC46AA10D2EE}" presName="textNode" presStyleLbl="node1" presStyleIdx="1" presStyleCnt="4" custLinFactNeighborX="-702">
        <dgm:presLayoutVars>
          <dgm:bulletEnabled val="1"/>
        </dgm:presLayoutVars>
      </dgm:prSet>
      <dgm:spPr/>
      <dgm:t>
        <a:bodyPr/>
        <a:lstStyle/>
        <a:p>
          <a:endParaRPr lang="en-ZA"/>
        </a:p>
      </dgm:t>
    </dgm:pt>
    <dgm:pt modelId="{D0972490-E103-46CA-B88C-D1224AC03B7D}" type="pres">
      <dgm:prSet presAssocID="{0504BBBA-A8B4-4AD0-80A8-7F45D06180E1}" presName="sibTrans" presStyleCnt="0"/>
      <dgm:spPr/>
    </dgm:pt>
    <dgm:pt modelId="{C49B007E-F4B9-43E5-871A-43F10C65BB2E}" type="pres">
      <dgm:prSet presAssocID="{DDD620B1-80CB-445F-8679-0FD22F4BA363}" presName="textNode" presStyleLbl="node1" presStyleIdx="2" presStyleCnt="4" custLinFactNeighborX="-702">
        <dgm:presLayoutVars>
          <dgm:bulletEnabled val="1"/>
        </dgm:presLayoutVars>
      </dgm:prSet>
      <dgm:spPr/>
      <dgm:t>
        <a:bodyPr/>
        <a:lstStyle/>
        <a:p>
          <a:endParaRPr lang="en-ZA"/>
        </a:p>
      </dgm:t>
    </dgm:pt>
    <dgm:pt modelId="{3ADC6105-6331-465B-8A44-77A48E193461}" type="pres">
      <dgm:prSet presAssocID="{EF978133-E778-48F6-A605-983ECEC10A07}" presName="sibTrans" presStyleCnt="0"/>
      <dgm:spPr/>
    </dgm:pt>
    <dgm:pt modelId="{3A8D1174-80A1-410C-B611-B10734B9B0E2}" type="pres">
      <dgm:prSet presAssocID="{4BBD371C-BB6F-4C6C-81B9-88CF33EBB679}" presName="textNode" presStyleLbl="node1" presStyleIdx="3" presStyleCnt="4" custScaleX="195902" custScaleY="161052">
        <dgm:presLayoutVars>
          <dgm:bulletEnabled val="1"/>
        </dgm:presLayoutVars>
      </dgm:prSet>
      <dgm:spPr/>
      <dgm:t>
        <a:bodyPr/>
        <a:lstStyle/>
        <a:p>
          <a:endParaRPr lang="en-ZA"/>
        </a:p>
      </dgm:t>
    </dgm:pt>
  </dgm:ptLst>
  <dgm:cxnLst>
    <dgm:cxn modelId="{6F2F5810-EF4E-46A7-9914-1B8ECBFE1236}" srcId="{D3476917-AA83-4978-8E6B-5738E0E08773}" destId="{DDD620B1-80CB-445F-8679-0FD22F4BA363}" srcOrd="2" destOrd="0" parTransId="{7527B75E-62FE-44C7-860B-F0FB3B1AC5A4}" sibTransId="{EF978133-E778-48F6-A605-983ECEC10A07}"/>
    <dgm:cxn modelId="{23C9D7A7-4B60-45EF-9427-5D68AA3E282C}" srcId="{D3476917-AA83-4978-8E6B-5738E0E08773}" destId="{9EEA39FB-CA6D-4E4B-A63F-C7799EA31474}" srcOrd="0" destOrd="0" parTransId="{0CEFD352-76A9-4804-B3AD-BC8FF77EC38B}" sibTransId="{01A5C444-5C93-42AD-8691-FFF2C7538006}"/>
    <dgm:cxn modelId="{04F93F4A-6BF0-4344-821F-6EAA3B9CEE86}" type="presOf" srcId="{DDD620B1-80CB-445F-8679-0FD22F4BA363}" destId="{C49B007E-F4B9-43E5-871A-43F10C65BB2E}" srcOrd="0" destOrd="0" presId="urn:microsoft.com/office/officeart/2005/8/layout/hProcess9"/>
    <dgm:cxn modelId="{C00ABB7C-29F3-470F-BA1D-EDE7FEDA289C}" type="presOf" srcId="{9EEA39FB-CA6D-4E4B-A63F-C7799EA31474}" destId="{18FF38C4-C2FC-494C-94D0-E6A5065DA503}" srcOrd="0" destOrd="0" presId="urn:microsoft.com/office/officeart/2005/8/layout/hProcess9"/>
    <dgm:cxn modelId="{FEA175B3-3273-4F76-A2AC-EA99C3E6E51C}" srcId="{D3476917-AA83-4978-8E6B-5738E0E08773}" destId="{036A4D46-0C00-4230-BF8C-FC46AA10D2EE}" srcOrd="1" destOrd="0" parTransId="{F459B7A9-6CA6-473F-934C-D7511972E12B}" sibTransId="{0504BBBA-A8B4-4AD0-80A8-7F45D06180E1}"/>
    <dgm:cxn modelId="{CF9B2DDA-6B8C-4BF3-BE37-16F03E56B650}" type="presOf" srcId="{D3476917-AA83-4978-8E6B-5738E0E08773}" destId="{E84E5548-EFAC-4359-B0F5-5F18226D1F92}" srcOrd="0" destOrd="0" presId="urn:microsoft.com/office/officeart/2005/8/layout/hProcess9"/>
    <dgm:cxn modelId="{D45D8BE1-D8BE-4A12-AA7D-6B132804BAB6}" type="presOf" srcId="{036A4D46-0C00-4230-BF8C-FC46AA10D2EE}" destId="{F33FE379-4CFD-4C77-B006-88686099DC82}" srcOrd="0" destOrd="0" presId="urn:microsoft.com/office/officeart/2005/8/layout/hProcess9"/>
    <dgm:cxn modelId="{27163CD6-3D7B-4850-B4B5-087EEFB01630}" srcId="{D3476917-AA83-4978-8E6B-5738E0E08773}" destId="{4BBD371C-BB6F-4C6C-81B9-88CF33EBB679}" srcOrd="3" destOrd="0" parTransId="{082F2479-1FC2-4972-B6C0-B41FC61BDBB6}" sibTransId="{A9294C23-970E-4DA4-82FA-99131F7E6A6C}"/>
    <dgm:cxn modelId="{8700F56B-42FC-4B16-8A26-7309A064C7F4}" type="presOf" srcId="{4BBD371C-BB6F-4C6C-81B9-88CF33EBB679}" destId="{3A8D1174-80A1-410C-B611-B10734B9B0E2}" srcOrd="0" destOrd="0" presId="urn:microsoft.com/office/officeart/2005/8/layout/hProcess9"/>
    <dgm:cxn modelId="{9ECA36A1-139D-48D3-95FD-1066F5E1595E}" type="presParOf" srcId="{E84E5548-EFAC-4359-B0F5-5F18226D1F92}" destId="{2ED6D68E-DA65-474E-ADC0-8F2C493CA292}" srcOrd="0" destOrd="0" presId="urn:microsoft.com/office/officeart/2005/8/layout/hProcess9"/>
    <dgm:cxn modelId="{BA258E87-501D-4200-B763-03542FD6C746}" type="presParOf" srcId="{E84E5548-EFAC-4359-B0F5-5F18226D1F92}" destId="{C62C754B-EAF9-4A68-B3FE-FFECCCC5BE62}" srcOrd="1" destOrd="0" presId="urn:microsoft.com/office/officeart/2005/8/layout/hProcess9"/>
    <dgm:cxn modelId="{6A1138D9-41A4-437A-8769-657F0BC85963}" type="presParOf" srcId="{C62C754B-EAF9-4A68-B3FE-FFECCCC5BE62}" destId="{18FF38C4-C2FC-494C-94D0-E6A5065DA503}" srcOrd="0" destOrd="0" presId="urn:microsoft.com/office/officeart/2005/8/layout/hProcess9"/>
    <dgm:cxn modelId="{EF710D73-455B-4023-BD25-68721EADBFEB}" type="presParOf" srcId="{C62C754B-EAF9-4A68-B3FE-FFECCCC5BE62}" destId="{9B7FE2D9-AA6B-45C6-8A25-371C05F4455C}" srcOrd="1" destOrd="0" presId="urn:microsoft.com/office/officeart/2005/8/layout/hProcess9"/>
    <dgm:cxn modelId="{4D38A539-D55F-4B2A-B674-440A52D0EFC9}" type="presParOf" srcId="{C62C754B-EAF9-4A68-B3FE-FFECCCC5BE62}" destId="{F33FE379-4CFD-4C77-B006-88686099DC82}" srcOrd="2" destOrd="0" presId="urn:microsoft.com/office/officeart/2005/8/layout/hProcess9"/>
    <dgm:cxn modelId="{672F3296-3F78-4FCB-805C-6C3FEEE6DE1D}" type="presParOf" srcId="{C62C754B-EAF9-4A68-B3FE-FFECCCC5BE62}" destId="{D0972490-E103-46CA-B88C-D1224AC03B7D}" srcOrd="3" destOrd="0" presId="urn:microsoft.com/office/officeart/2005/8/layout/hProcess9"/>
    <dgm:cxn modelId="{87668221-332E-47E0-ABF9-BEA3DED17E1C}" type="presParOf" srcId="{C62C754B-EAF9-4A68-B3FE-FFECCCC5BE62}" destId="{C49B007E-F4B9-43E5-871A-43F10C65BB2E}" srcOrd="4" destOrd="0" presId="urn:microsoft.com/office/officeart/2005/8/layout/hProcess9"/>
    <dgm:cxn modelId="{90003D52-6E57-4D4D-B44F-E4A16B8A9144}" type="presParOf" srcId="{C62C754B-EAF9-4A68-B3FE-FFECCCC5BE62}" destId="{3ADC6105-6331-465B-8A44-77A48E193461}" srcOrd="5" destOrd="0" presId="urn:microsoft.com/office/officeart/2005/8/layout/hProcess9"/>
    <dgm:cxn modelId="{DB1A80D6-3E99-46F2-AEFC-C894A90C307B}" type="presParOf" srcId="{C62C754B-EAF9-4A68-B3FE-FFECCCC5BE62}" destId="{3A8D1174-80A1-410C-B611-B10734B9B0E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6D68E-DA65-474E-ADC0-8F2C493CA292}">
      <dsp:nvSpPr>
        <dsp:cNvPr id="0" name=""/>
        <dsp:cNvSpPr/>
      </dsp:nvSpPr>
      <dsp:spPr>
        <a:xfrm>
          <a:off x="0" y="0"/>
          <a:ext cx="8915395" cy="588554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FF38C4-C2FC-494C-94D0-E6A5065DA503}">
      <dsp:nvSpPr>
        <dsp:cNvPr id="0" name=""/>
        <dsp:cNvSpPr/>
      </dsp:nvSpPr>
      <dsp:spPr>
        <a:xfrm>
          <a:off x="0" y="1755505"/>
          <a:ext cx="2155868" cy="237453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ZA" sz="2300" b="1" kern="1200" dirty="0" smtClean="0"/>
            <a:t>APPLICATION</a:t>
          </a:r>
          <a:r>
            <a:rPr lang="en-ZA" sz="1500" kern="1200" dirty="0" smtClean="0"/>
            <a:t>	</a:t>
          </a:r>
        </a:p>
        <a:p>
          <a:pPr lvl="0" algn="ctr" defTabSz="1022350">
            <a:lnSpc>
              <a:spcPct val="90000"/>
            </a:lnSpc>
            <a:spcBef>
              <a:spcPct val="0"/>
            </a:spcBef>
            <a:spcAft>
              <a:spcPct val="35000"/>
            </a:spcAft>
          </a:pPr>
          <a:r>
            <a:rPr lang="en-ZA" sz="1600" b="1" kern="1200" dirty="0" smtClean="0"/>
            <a:t>Student applies</a:t>
          </a:r>
          <a:endParaRPr lang="en-ZA" sz="1600" b="1" kern="1200" dirty="0"/>
        </a:p>
      </dsp:txBody>
      <dsp:txXfrm>
        <a:off x="105241" y="1860746"/>
        <a:ext cx="1945386" cy="2164054"/>
      </dsp:txXfrm>
    </dsp:sp>
    <dsp:sp modelId="{F33FE379-4CFD-4C77-B006-88686099DC82}">
      <dsp:nvSpPr>
        <dsp:cNvPr id="0" name=""/>
        <dsp:cNvSpPr/>
      </dsp:nvSpPr>
      <dsp:spPr>
        <a:xfrm>
          <a:off x="2472445" y="1765664"/>
          <a:ext cx="1901487" cy="235421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ZA" sz="2400" b="1" kern="1200" dirty="0" smtClean="0"/>
            <a:t>REVIEW PROCESS</a:t>
          </a:r>
        </a:p>
        <a:p>
          <a:pPr lvl="0" algn="ctr" defTabSz="1066800">
            <a:lnSpc>
              <a:spcPct val="90000"/>
            </a:lnSpc>
            <a:spcBef>
              <a:spcPct val="0"/>
            </a:spcBef>
            <a:spcAft>
              <a:spcPct val="35000"/>
            </a:spcAft>
          </a:pPr>
          <a:endParaRPr lang="en-ZA" sz="1500" kern="1200" dirty="0" smtClean="0"/>
        </a:p>
        <a:p>
          <a:pPr lvl="0" algn="ctr" defTabSz="1066800">
            <a:lnSpc>
              <a:spcPct val="90000"/>
            </a:lnSpc>
            <a:spcBef>
              <a:spcPct val="0"/>
            </a:spcBef>
            <a:spcAft>
              <a:spcPct val="35000"/>
            </a:spcAft>
          </a:pPr>
          <a:r>
            <a:rPr lang="en-ZA" sz="1600" b="1" kern="1200" dirty="0" smtClean="0"/>
            <a:t>Student number (</a:t>
          </a:r>
          <a:r>
            <a:rPr lang="en-ZA" sz="1600" b="1" kern="1200" dirty="0" err="1" smtClean="0"/>
            <a:t>emplid</a:t>
          </a:r>
          <a:r>
            <a:rPr lang="en-ZA" sz="1600" b="1" kern="1200" dirty="0" smtClean="0"/>
            <a:t>) allocated</a:t>
          </a:r>
          <a:endParaRPr lang="en-ZA" sz="1600" b="1" kern="1200" dirty="0"/>
        </a:p>
      </dsp:txBody>
      <dsp:txXfrm>
        <a:off x="2565268" y="1858487"/>
        <a:ext cx="1715841" cy="2168573"/>
      </dsp:txXfrm>
    </dsp:sp>
    <dsp:sp modelId="{C49B007E-F4B9-43E5-871A-43F10C65BB2E}">
      <dsp:nvSpPr>
        <dsp:cNvPr id="0" name=""/>
        <dsp:cNvSpPr/>
      </dsp:nvSpPr>
      <dsp:spPr>
        <a:xfrm>
          <a:off x="4690847" y="1765664"/>
          <a:ext cx="1901487" cy="2354219"/>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ZA" sz="2400" b="1" kern="1200" dirty="0" smtClean="0"/>
            <a:t>AUTO ADMISSION</a:t>
          </a:r>
        </a:p>
        <a:p>
          <a:pPr lvl="0" algn="ctr" defTabSz="1066800">
            <a:lnSpc>
              <a:spcPct val="90000"/>
            </a:lnSpc>
            <a:spcBef>
              <a:spcPct val="0"/>
            </a:spcBef>
            <a:spcAft>
              <a:spcPct val="35000"/>
            </a:spcAft>
          </a:pPr>
          <a:endParaRPr lang="en-ZA" sz="1500" kern="1200" dirty="0" smtClean="0"/>
        </a:p>
        <a:p>
          <a:pPr lvl="0" algn="ctr" defTabSz="1066800">
            <a:lnSpc>
              <a:spcPct val="90000"/>
            </a:lnSpc>
            <a:spcBef>
              <a:spcPct val="0"/>
            </a:spcBef>
            <a:spcAft>
              <a:spcPct val="35000"/>
            </a:spcAft>
          </a:pPr>
          <a:r>
            <a:rPr lang="en-ZA" sz="1600" b="1" kern="1200" dirty="0" smtClean="0"/>
            <a:t>Admitted </a:t>
          </a:r>
          <a:endParaRPr lang="en-ZA" sz="1600" b="1" kern="1200" dirty="0"/>
        </a:p>
      </dsp:txBody>
      <dsp:txXfrm>
        <a:off x="4783670" y="1858487"/>
        <a:ext cx="1715841" cy="2168573"/>
      </dsp:txXfrm>
    </dsp:sp>
    <dsp:sp modelId="{3A8D1174-80A1-410C-B611-B10734B9B0E2}">
      <dsp:nvSpPr>
        <dsp:cNvPr id="0" name=""/>
        <dsp:cNvSpPr/>
      </dsp:nvSpPr>
      <dsp:spPr>
        <a:xfrm>
          <a:off x="6911474" y="1740262"/>
          <a:ext cx="2002038" cy="2405023"/>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ZA" sz="2400" b="1" kern="1200" dirty="0" smtClean="0"/>
            <a:t>LETTER GENERATED</a:t>
          </a:r>
        </a:p>
        <a:p>
          <a:pPr lvl="0" algn="ctr" defTabSz="1066800">
            <a:lnSpc>
              <a:spcPct val="90000"/>
            </a:lnSpc>
            <a:spcBef>
              <a:spcPct val="0"/>
            </a:spcBef>
            <a:spcAft>
              <a:spcPct val="35000"/>
            </a:spcAft>
          </a:pPr>
          <a:endParaRPr lang="en-ZA" sz="1400" b="1" kern="1200" dirty="0" smtClean="0"/>
        </a:p>
        <a:p>
          <a:pPr lvl="0" algn="ctr" defTabSz="1066800">
            <a:lnSpc>
              <a:spcPct val="90000"/>
            </a:lnSpc>
            <a:spcBef>
              <a:spcPct val="0"/>
            </a:spcBef>
            <a:spcAft>
              <a:spcPct val="35000"/>
            </a:spcAft>
          </a:pPr>
          <a:r>
            <a:rPr lang="en-ZA" sz="1600" b="1" kern="1200" dirty="0" smtClean="0"/>
            <a:t>Communication</a:t>
          </a:r>
          <a:endParaRPr lang="en-ZA" sz="1600" b="1" kern="1200" dirty="0"/>
        </a:p>
      </dsp:txBody>
      <dsp:txXfrm>
        <a:off x="7009205" y="1837993"/>
        <a:ext cx="1806576" cy="2209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6D68E-DA65-474E-ADC0-8F2C493CA292}">
      <dsp:nvSpPr>
        <dsp:cNvPr id="0" name=""/>
        <dsp:cNvSpPr/>
      </dsp:nvSpPr>
      <dsp:spPr>
        <a:xfrm>
          <a:off x="458459" y="0"/>
          <a:ext cx="5213003" cy="357915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FF38C4-C2FC-494C-94D0-E6A5065DA503}">
      <dsp:nvSpPr>
        <dsp:cNvPr id="0" name=""/>
        <dsp:cNvSpPr/>
      </dsp:nvSpPr>
      <dsp:spPr>
        <a:xfrm>
          <a:off x="0" y="824071"/>
          <a:ext cx="2162054" cy="193101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ZA" sz="2300" b="1" kern="1200" dirty="0" smtClean="0"/>
            <a:t>APPLICATION</a:t>
          </a:r>
          <a:r>
            <a:rPr lang="en-ZA" sz="1500" kern="1200" dirty="0" smtClean="0"/>
            <a:t>	</a:t>
          </a:r>
        </a:p>
        <a:p>
          <a:pPr lvl="0" algn="ctr" defTabSz="1022350">
            <a:lnSpc>
              <a:spcPct val="90000"/>
            </a:lnSpc>
            <a:spcBef>
              <a:spcPct val="0"/>
            </a:spcBef>
            <a:spcAft>
              <a:spcPct val="35000"/>
            </a:spcAft>
          </a:pPr>
          <a:r>
            <a:rPr lang="en-ZA" sz="1600" b="1" kern="1200" dirty="0" smtClean="0"/>
            <a:t>Student applies</a:t>
          </a:r>
          <a:endParaRPr lang="en-ZA" sz="1600" b="1" kern="1200" dirty="0"/>
        </a:p>
      </dsp:txBody>
      <dsp:txXfrm>
        <a:off x="94264" y="918335"/>
        <a:ext cx="1973526" cy="1742482"/>
      </dsp:txXfrm>
    </dsp:sp>
    <dsp:sp modelId="{F33FE379-4CFD-4C77-B006-88686099DC82}">
      <dsp:nvSpPr>
        <dsp:cNvPr id="0" name=""/>
        <dsp:cNvSpPr/>
      </dsp:nvSpPr>
      <dsp:spPr>
        <a:xfrm>
          <a:off x="2329850" y="1073746"/>
          <a:ext cx="1154980" cy="1431661"/>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ZA" sz="1600" b="1" kern="1200" dirty="0"/>
        </a:p>
      </dsp:txBody>
      <dsp:txXfrm>
        <a:off x="2386231" y="1130127"/>
        <a:ext cx="1042218" cy="1318899"/>
      </dsp:txXfrm>
    </dsp:sp>
    <dsp:sp modelId="{C49B007E-F4B9-43E5-871A-43F10C65BB2E}">
      <dsp:nvSpPr>
        <dsp:cNvPr id="0" name=""/>
        <dsp:cNvSpPr/>
      </dsp:nvSpPr>
      <dsp:spPr>
        <a:xfrm>
          <a:off x="3652828" y="1073746"/>
          <a:ext cx="1154980" cy="1431661"/>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ZA" sz="1600" b="1" kern="1200" dirty="0"/>
        </a:p>
      </dsp:txBody>
      <dsp:txXfrm>
        <a:off x="3709209" y="1130127"/>
        <a:ext cx="1042218" cy="1318899"/>
      </dsp:txXfrm>
    </dsp:sp>
    <dsp:sp modelId="{3A8D1174-80A1-410C-B611-B10734B9B0E2}">
      <dsp:nvSpPr>
        <dsp:cNvPr id="0" name=""/>
        <dsp:cNvSpPr/>
      </dsp:nvSpPr>
      <dsp:spPr>
        <a:xfrm>
          <a:off x="4976985" y="1073746"/>
          <a:ext cx="1154980" cy="1431661"/>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ZA" sz="1600" b="1" kern="1200" dirty="0"/>
        </a:p>
      </dsp:txBody>
      <dsp:txXfrm>
        <a:off x="5033366" y="1130127"/>
        <a:ext cx="1042218" cy="13188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C9D14-3389-4E2C-8C22-B75C9B84FBE4}">
      <dsp:nvSpPr>
        <dsp:cNvPr id="0" name=""/>
        <dsp:cNvSpPr/>
      </dsp:nvSpPr>
      <dsp:spPr>
        <a:xfrm rot="5400000">
          <a:off x="2786844" y="3778801"/>
          <a:ext cx="1468692" cy="1672053"/>
        </a:xfrm>
        <a:prstGeom prst="bentUpArrow">
          <a:avLst>
            <a:gd name="adj1" fmla="val 32840"/>
            <a:gd name="adj2" fmla="val 25000"/>
            <a:gd name="adj3" fmla="val 35780"/>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D36622-0153-4168-BC9F-3AFE30EC7692}">
      <dsp:nvSpPr>
        <dsp:cNvPr id="0" name=""/>
        <dsp:cNvSpPr/>
      </dsp:nvSpPr>
      <dsp:spPr>
        <a:xfrm>
          <a:off x="267984" y="32564"/>
          <a:ext cx="2472412" cy="1730608"/>
        </a:xfrm>
        <a:prstGeom prst="roundRect">
          <a:avLst>
            <a:gd name="adj" fmla="val 166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ZA" sz="2500" kern="1200" dirty="0" smtClean="0"/>
            <a:t>APPLY REQUIREMENTS</a:t>
          </a:r>
        </a:p>
        <a:p>
          <a:pPr lvl="0" algn="ctr" defTabSz="1111250">
            <a:lnSpc>
              <a:spcPct val="90000"/>
            </a:lnSpc>
            <a:spcBef>
              <a:spcPct val="0"/>
            </a:spcBef>
            <a:spcAft>
              <a:spcPct val="35000"/>
            </a:spcAft>
          </a:pPr>
          <a:r>
            <a:rPr lang="en-ZA" sz="1600" kern="1200" dirty="0" smtClean="0"/>
            <a:t>Applying</a:t>
          </a:r>
          <a:endParaRPr lang="en-ZA" sz="1600" kern="1200" dirty="0"/>
        </a:p>
      </dsp:txBody>
      <dsp:txXfrm>
        <a:off x="352481" y="117061"/>
        <a:ext cx="2303418" cy="1561614"/>
      </dsp:txXfrm>
    </dsp:sp>
    <dsp:sp modelId="{2DD6777F-3AE6-4E81-B805-68F578EC82DA}">
      <dsp:nvSpPr>
        <dsp:cNvPr id="0" name=""/>
        <dsp:cNvSpPr/>
      </dsp:nvSpPr>
      <dsp:spPr>
        <a:xfrm>
          <a:off x="2818817" y="146982"/>
          <a:ext cx="1798197" cy="1398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ZA" sz="1800" kern="1200" dirty="0" smtClean="0">
              <a:solidFill>
                <a:schemeClr val="bg1"/>
              </a:solidFill>
            </a:rPr>
            <a:t>English  = 4</a:t>
          </a:r>
          <a:endParaRPr lang="en-ZA" sz="1800" kern="1200" dirty="0">
            <a:solidFill>
              <a:schemeClr val="bg1"/>
            </a:solidFill>
          </a:endParaRPr>
        </a:p>
        <a:p>
          <a:pPr marL="171450" lvl="1" indent="-171450" algn="l" defTabSz="800100">
            <a:lnSpc>
              <a:spcPct val="90000"/>
            </a:lnSpc>
            <a:spcBef>
              <a:spcPct val="0"/>
            </a:spcBef>
            <a:spcAft>
              <a:spcPct val="15000"/>
            </a:spcAft>
            <a:buChar char="••"/>
          </a:pPr>
          <a:r>
            <a:rPr lang="en-ZA" sz="1800" kern="1200" dirty="0" smtClean="0">
              <a:solidFill>
                <a:schemeClr val="bg1"/>
              </a:solidFill>
            </a:rPr>
            <a:t>Maths = 4</a:t>
          </a:r>
          <a:endParaRPr lang="en-ZA" sz="1800" kern="1200" dirty="0">
            <a:solidFill>
              <a:schemeClr val="bg1"/>
            </a:solidFill>
          </a:endParaRPr>
        </a:p>
        <a:p>
          <a:pPr marL="171450" lvl="1" indent="-171450" algn="l" defTabSz="800100">
            <a:lnSpc>
              <a:spcPct val="90000"/>
            </a:lnSpc>
            <a:spcBef>
              <a:spcPct val="0"/>
            </a:spcBef>
            <a:spcAft>
              <a:spcPct val="15000"/>
            </a:spcAft>
            <a:buChar char="••"/>
          </a:pPr>
          <a:r>
            <a:rPr lang="en-ZA" sz="1800" kern="1200" dirty="0" smtClean="0">
              <a:solidFill>
                <a:schemeClr val="bg1"/>
              </a:solidFill>
            </a:rPr>
            <a:t>APS = 30</a:t>
          </a:r>
          <a:endParaRPr lang="en-ZA" sz="1800" kern="1200" dirty="0">
            <a:solidFill>
              <a:schemeClr val="bg1"/>
            </a:solidFill>
          </a:endParaRPr>
        </a:p>
      </dsp:txBody>
      <dsp:txXfrm>
        <a:off x="2818817" y="146982"/>
        <a:ext cx="1798197" cy="1398754"/>
      </dsp:txXfrm>
    </dsp:sp>
    <dsp:sp modelId="{A2A7A32B-2C39-440F-8CC3-A98AD0B6519C}">
      <dsp:nvSpPr>
        <dsp:cNvPr id="0" name=""/>
        <dsp:cNvSpPr/>
      </dsp:nvSpPr>
      <dsp:spPr>
        <a:xfrm rot="5400000">
          <a:off x="646687" y="1856925"/>
          <a:ext cx="1468692" cy="1672053"/>
        </a:xfrm>
        <a:prstGeom prst="bentUpArrow">
          <a:avLst>
            <a:gd name="adj1" fmla="val 32840"/>
            <a:gd name="adj2" fmla="val 25000"/>
            <a:gd name="adj3" fmla="val 35780"/>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72E826-666A-4D65-AD1B-484AB8AC74C8}">
      <dsp:nvSpPr>
        <dsp:cNvPr id="0" name=""/>
        <dsp:cNvSpPr/>
      </dsp:nvSpPr>
      <dsp:spPr>
        <a:xfrm>
          <a:off x="2317877" y="1976609"/>
          <a:ext cx="2472412" cy="1730608"/>
        </a:xfrm>
        <a:prstGeom prst="roundRect">
          <a:avLst>
            <a:gd name="adj" fmla="val 166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ZA" sz="2500" kern="1200" dirty="0" smtClean="0"/>
            <a:t>ADMISSION REQUIREMENTS</a:t>
          </a:r>
        </a:p>
        <a:p>
          <a:pPr lvl="0" algn="ctr" defTabSz="1111250">
            <a:lnSpc>
              <a:spcPct val="90000"/>
            </a:lnSpc>
            <a:spcBef>
              <a:spcPct val="0"/>
            </a:spcBef>
            <a:spcAft>
              <a:spcPct val="35000"/>
            </a:spcAft>
          </a:pPr>
          <a:r>
            <a:rPr lang="en-ZA" sz="1600" kern="1200" dirty="0" smtClean="0"/>
            <a:t>Conditional admission</a:t>
          </a:r>
          <a:endParaRPr lang="en-ZA" sz="1600" kern="1200" dirty="0"/>
        </a:p>
      </dsp:txBody>
      <dsp:txXfrm>
        <a:off x="2402374" y="2061106"/>
        <a:ext cx="2303418" cy="1561614"/>
      </dsp:txXfrm>
    </dsp:sp>
    <dsp:sp modelId="{73D63E7C-D471-4C26-8008-6022B4BAFCF1}">
      <dsp:nvSpPr>
        <dsp:cNvPr id="0" name=""/>
        <dsp:cNvSpPr/>
      </dsp:nvSpPr>
      <dsp:spPr>
        <a:xfrm>
          <a:off x="4878869" y="2172658"/>
          <a:ext cx="1798197" cy="1398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ZA" sz="1800" kern="1200" dirty="0" smtClean="0">
              <a:solidFill>
                <a:schemeClr val="bg1"/>
              </a:solidFill>
            </a:rPr>
            <a:t>English = 5</a:t>
          </a:r>
          <a:endParaRPr lang="en-ZA" sz="1800" kern="1200" dirty="0">
            <a:solidFill>
              <a:schemeClr val="bg1"/>
            </a:solidFill>
          </a:endParaRPr>
        </a:p>
        <a:p>
          <a:pPr marL="171450" lvl="1" indent="-171450" algn="l" defTabSz="800100">
            <a:lnSpc>
              <a:spcPct val="90000"/>
            </a:lnSpc>
            <a:spcBef>
              <a:spcPct val="0"/>
            </a:spcBef>
            <a:spcAft>
              <a:spcPct val="15000"/>
            </a:spcAft>
            <a:buChar char="••"/>
          </a:pPr>
          <a:r>
            <a:rPr lang="en-ZA" sz="1800" kern="1200" dirty="0" smtClean="0">
              <a:solidFill>
                <a:schemeClr val="bg1"/>
              </a:solidFill>
            </a:rPr>
            <a:t>Maths = 5</a:t>
          </a:r>
          <a:endParaRPr lang="en-ZA" sz="1800" kern="1200" dirty="0">
            <a:solidFill>
              <a:schemeClr val="bg1"/>
            </a:solidFill>
          </a:endParaRPr>
        </a:p>
        <a:p>
          <a:pPr marL="171450" lvl="1" indent="-171450" algn="l" defTabSz="800100">
            <a:lnSpc>
              <a:spcPct val="90000"/>
            </a:lnSpc>
            <a:spcBef>
              <a:spcPct val="0"/>
            </a:spcBef>
            <a:spcAft>
              <a:spcPct val="15000"/>
            </a:spcAft>
            <a:buChar char="••"/>
          </a:pPr>
          <a:r>
            <a:rPr lang="en-ZA" sz="1800" kern="1200" dirty="0" smtClean="0">
              <a:solidFill>
                <a:schemeClr val="bg1"/>
              </a:solidFill>
            </a:rPr>
            <a:t>APS = 32</a:t>
          </a:r>
          <a:endParaRPr lang="en-ZA" sz="1800" kern="1200" dirty="0">
            <a:solidFill>
              <a:schemeClr val="bg1"/>
            </a:solidFill>
          </a:endParaRPr>
        </a:p>
      </dsp:txBody>
      <dsp:txXfrm>
        <a:off x="4878869" y="2172658"/>
        <a:ext cx="1798197" cy="1398754"/>
      </dsp:txXfrm>
    </dsp:sp>
    <dsp:sp modelId="{E8541FDE-DDBC-447C-9F48-73BD2D208110}">
      <dsp:nvSpPr>
        <dsp:cNvPr id="0" name=""/>
        <dsp:cNvSpPr/>
      </dsp:nvSpPr>
      <dsp:spPr>
        <a:xfrm>
          <a:off x="4367770" y="3920653"/>
          <a:ext cx="2472412" cy="1730608"/>
        </a:xfrm>
        <a:prstGeom prst="roundRect">
          <a:avLst>
            <a:gd name="adj" fmla="val 1667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ZA" sz="2500" kern="1200" dirty="0" smtClean="0"/>
            <a:t>ENTRANCE REQUIREMENTS</a:t>
          </a:r>
        </a:p>
        <a:p>
          <a:pPr lvl="0" algn="ctr" defTabSz="1111250">
            <a:lnSpc>
              <a:spcPct val="90000"/>
            </a:lnSpc>
            <a:spcBef>
              <a:spcPct val="0"/>
            </a:spcBef>
            <a:spcAft>
              <a:spcPct val="35000"/>
            </a:spcAft>
          </a:pPr>
          <a:r>
            <a:rPr lang="en-ZA" sz="1600" kern="1200" dirty="0" smtClean="0"/>
            <a:t>Registration</a:t>
          </a:r>
          <a:endParaRPr lang="en-ZA" sz="1600" kern="1200" dirty="0"/>
        </a:p>
      </dsp:txBody>
      <dsp:txXfrm>
        <a:off x="4452267" y="4005150"/>
        <a:ext cx="2303418" cy="1561614"/>
      </dsp:txXfrm>
    </dsp:sp>
    <dsp:sp modelId="{4CD87044-36A6-40FA-B152-66DFEB91C53D}">
      <dsp:nvSpPr>
        <dsp:cNvPr id="0" name=""/>
        <dsp:cNvSpPr/>
      </dsp:nvSpPr>
      <dsp:spPr>
        <a:xfrm>
          <a:off x="7021298" y="4085706"/>
          <a:ext cx="1798197" cy="1398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ZA" sz="1800" kern="1200" dirty="0" smtClean="0">
              <a:solidFill>
                <a:schemeClr val="bg1"/>
              </a:solidFill>
            </a:rPr>
            <a:t>English = 5</a:t>
          </a:r>
          <a:endParaRPr lang="en-ZA" sz="1800" kern="1200" dirty="0">
            <a:solidFill>
              <a:schemeClr val="bg1"/>
            </a:solidFill>
          </a:endParaRPr>
        </a:p>
        <a:p>
          <a:pPr marL="171450" lvl="1" indent="-171450" algn="l" defTabSz="800100">
            <a:lnSpc>
              <a:spcPct val="90000"/>
            </a:lnSpc>
            <a:spcBef>
              <a:spcPct val="0"/>
            </a:spcBef>
            <a:spcAft>
              <a:spcPct val="15000"/>
            </a:spcAft>
            <a:buChar char="••"/>
          </a:pPr>
          <a:r>
            <a:rPr lang="en-ZA" sz="1800" kern="1200" dirty="0" smtClean="0">
              <a:solidFill>
                <a:schemeClr val="bg1"/>
              </a:solidFill>
            </a:rPr>
            <a:t>Maths = 5</a:t>
          </a:r>
          <a:endParaRPr lang="en-ZA" sz="1800" kern="1200" dirty="0">
            <a:solidFill>
              <a:schemeClr val="bg1"/>
            </a:solidFill>
          </a:endParaRPr>
        </a:p>
        <a:p>
          <a:pPr marL="171450" lvl="1" indent="-171450" algn="l" defTabSz="800100">
            <a:lnSpc>
              <a:spcPct val="90000"/>
            </a:lnSpc>
            <a:spcBef>
              <a:spcPct val="0"/>
            </a:spcBef>
            <a:spcAft>
              <a:spcPct val="15000"/>
            </a:spcAft>
            <a:buChar char="••"/>
          </a:pPr>
          <a:r>
            <a:rPr lang="en-ZA" sz="1800" kern="1200" dirty="0" smtClean="0">
              <a:solidFill>
                <a:schemeClr val="bg1"/>
              </a:solidFill>
            </a:rPr>
            <a:t>APS = 32</a:t>
          </a:r>
          <a:endParaRPr lang="en-ZA" sz="1800" kern="1200" dirty="0">
            <a:solidFill>
              <a:schemeClr val="bg1"/>
            </a:solidFill>
          </a:endParaRPr>
        </a:p>
        <a:p>
          <a:pPr marL="171450" lvl="1" indent="-171450" algn="l" defTabSz="800100">
            <a:lnSpc>
              <a:spcPct val="90000"/>
            </a:lnSpc>
            <a:spcBef>
              <a:spcPct val="0"/>
            </a:spcBef>
            <a:spcAft>
              <a:spcPct val="15000"/>
            </a:spcAft>
            <a:buChar char="••"/>
          </a:pPr>
          <a:r>
            <a:rPr lang="en-ZA" sz="1800" kern="1200" dirty="0" smtClean="0">
              <a:solidFill>
                <a:schemeClr val="bg1"/>
              </a:solidFill>
            </a:rPr>
            <a:t>Exemption</a:t>
          </a:r>
          <a:endParaRPr lang="en-ZA" sz="1800" kern="1200" dirty="0">
            <a:solidFill>
              <a:schemeClr val="bg1"/>
            </a:solidFill>
          </a:endParaRPr>
        </a:p>
      </dsp:txBody>
      <dsp:txXfrm>
        <a:off x="7021298" y="4085706"/>
        <a:ext cx="1798197" cy="13987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6D68E-DA65-474E-ADC0-8F2C493CA292}">
      <dsp:nvSpPr>
        <dsp:cNvPr id="0" name=""/>
        <dsp:cNvSpPr/>
      </dsp:nvSpPr>
      <dsp:spPr>
        <a:xfrm>
          <a:off x="487199" y="0"/>
          <a:ext cx="5539797" cy="373610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FF38C4-C2FC-494C-94D0-E6A5065DA503}">
      <dsp:nvSpPr>
        <dsp:cNvPr id="0" name=""/>
        <dsp:cNvSpPr/>
      </dsp:nvSpPr>
      <dsp:spPr>
        <a:xfrm>
          <a:off x="0" y="1120832"/>
          <a:ext cx="1245563" cy="149444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ZA" sz="1600" b="1" kern="1200" dirty="0"/>
        </a:p>
      </dsp:txBody>
      <dsp:txXfrm>
        <a:off x="60803" y="1181635"/>
        <a:ext cx="1123957" cy="1372837"/>
      </dsp:txXfrm>
    </dsp:sp>
    <dsp:sp modelId="{F33FE379-4CFD-4C77-B006-88686099DC82}">
      <dsp:nvSpPr>
        <dsp:cNvPr id="0" name=""/>
        <dsp:cNvSpPr/>
      </dsp:nvSpPr>
      <dsp:spPr>
        <a:xfrm>
          <a:off x="1437945" y="705100"/>
          <a:ext cx="2199752" cy="2325906"/>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ZA" sz="2400" b="1" kern="1200" dirty="0" smtClean="0"/>
            <a:t>REVIEW PROCESS</a:t>
          </a:r>
        </a:p>
        <a:p>
          <a:pPr lvl="0" algn="ctr" defTabSz="1066800">
            <a:lnSpc>
              <a:spcPct val="90000"/>
            </a:lnSpc>
            <a:spcBef>
              <a:spcPct val="0"/>
            </a:spcBef>
            <a:spcAft>
              <a:spcPct val="35000"/>
            </a:spcAft>
          </a:pPr>
          <a:endParaRPr lang="en-ZA" sz="1500" kern="1200" dirty="0" smtClean="0"/>
        </a:p>
        <a:p>
          <a:pPr lvl="0" algn="ctr" defTabSz="1066800">
            <a:lnSpc>
              <a:spcPct val="90000"/>
            </a:lnSpc>
            <a:spcBef>
              <a:spcPct val="0"/>
            </a:spcBef>
            <a:spcAft>
              <a:spcPct val="35000"/>
            </a:spcAft>
          </a:pPr>
          <a:r>
            <a:rPr lang="en-ZA" sz="1600" b="1" kern="1200" dirty="0" smtClean="0"/>
            <a:t>Student number allocated</a:t>
          </a:r>
          <a:endParaRPr lang="en-ZA" sz="1600" b="1" kern="1200" dirty="0"/>
        </a:p>
      </dsp:txBody>
      <dsp:txXfrm>
        <a:off x="1545328" y="812483"/>
        <a:ext cx="1984986" cy="2111140"/>
      </dsp:txXfrm>
    </dsp:sp>
    <dsp:sp modelId="{C49B007E-F4B9-43E5-871A-43F10C65BB2E}">
      <dsp:nvSpPr>
        <dsp:cNvPr id="0" name=""/>
        <dsp:cNvSpPr/>
      </dsp:nvSpPr>
      <dsp:spPr>
        <a:xfrm>
          <a:off x="3831183" y="1120832"/>
          <a:ext cx="1245563" cy="1494443"/>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ZA" sz="1600" b="1" kern="1200" dirty="0"/>
        </a:p>
      </dsp:txBody>
      <dsp:txXfrm>
        <a:off x="3891986" y="1181635"/>
        <a:ext cx="1123957" cy="1372837"/>
      </dsp:txXfrm>
    </dsp:sp>
    <dsp:sp modelId="{3A8D1174-80A1-410C-B611-B10734B9B0E2}">
      <dsp:nvSpPr>
        <dsp:cNvPr id="0" name=""/>
        <dsp:cNvSpPr/>
      </dsp:nvSpPr>
      <dsp:spPr>
        <a:xfrm>
          <a:off x="5271590" y="1120832"/>
          <a:ext cx="1245563" cy="1494443"/>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ZA" sz="1600" b="1" kern="1200" dirty="0"/>
        </a:p>
      </dsp:txBody>
      <dsp:txXfrm>
        <a:off x="5332393" y="1181635"/>
        <a:ext cx="1123957" cy="13728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6D68E-DA65-474E-ADC0-8F2C493CA292}">
      <dsp:nvSpPr>
        <dsp:cNvPr id="0" name=""/>
        <dsp:cNvSpPr/>
      </dsp:nvSpPr>
      <dsp:spPr>
        <a:xfrm>
          <a:off x="493413" y="0"/>
          <a:ext cx="5610455" cy="381814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FF38C4-C2FC-494C-94D0-E6A5065DA503}">
      <dsp:nvSpPr>
        <dsp:cNvPr id="0" name=""/>
        <dsp:cNvSpPr/>
      </dsp:nvSpPr>
      <dsp:spPr>
        <a:xfrm>
          <a:off x="736" y="1145443"/>
          <a:ext cx="1256938" cy="152725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ZA" sz="1600" b="1" kern="1200" dirty="0"/>
        </a:p>
      </dsp:txBody>
      <dsp:txXfrm>
        <a:off x="62095" y="1206802"/>
        <a:ext cx="1134220" cy="1404540"/>
      </dsp:txXfrm>
    </dsp:sp>
    <dsp:sp modelId="{F33FE379-4CFD-4C77-B006-88686099DC82}">
      <dsp:nvSpPr>
        <dsp:cNvPr id="0" name=""/>
        <dsp:cNvSpPr/>
      </dsp:nvSpPr>
      <dsp:spPr>
        <a:xfrm>
          <a:off x="1467164" y="1145443"/>
          <a:ext cx="1256938" cy="1527258"/>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ZA" sz="1600" b="1" kern="1200" dirty="0"/>
        </a:p>
      </dsp:txBody>
      <dsp:txXfrm>
        <a:off x="1528523" y="1206802"/>
        <a:ext cx="1134220" cy="1404540"/>
      </dsp:txXfrm>
    </dsp:sp>
    <dsp:sp modelId="{C49B007E-F4B9-43E5-871A-43F10C65BB2E}">
      <dsp:nvSpPr>
        <dsp:cNvPr id="0" name=""/>
        <dsp:cNvSpPr/>
      </dsp:nvSpPr>
      <dsp:spPr>
        <a:xfrm>
          <a:off x="2933591" y="734366"/>
          <a:ext cx="2196838" cy="2349411"/>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ZA" sz="2400" b="1" kern="1200" dirty="0" smtClean="0"/>
            <a:t>AUTO ADMISSION</a:t>
          </a:r>
        </a:p>
        <a:p>
          <a:pPr lvl="0" algn="ctr" defTabSz="1066800">
            <a:lnSpc>
              <a:spcPct val="90000"/>
            </a:lnSpc>
            <a:spcBef>
              <a:spcPct val="0"/>
            </a:spcBef>
            <a:spcAft>
              <a:spcPct val="35000"/>
            </a:spcAft>
          </a:pPr>
          <a:endParaRPr lang="en-ZA" sz="1500" kern="1200" dirty="0" smtClean="0"/>
        </a:p>
        <a:p>
          <a:pPr lvl="0" algn="ctr" defTabSz="1066800">
            <a:lnSpc>
              <a:spcPct val="90000"/>
            </a:lnSpc>
            <a:spcBef>
              <a:spcPct val="0"/>
            </a:spcBef>
            <a:spcAft>
              <a:spcPct val="35000"/>
            </a:spcAft>
          </a:pPr>
          <a:r>
            <a:rPr lang="en-ZA" sz="1600" b="1" kern="1200" dirty="0" smtClean="0"/>
            <a:t>Admitted </a:t>
          </a:r>
          <a:endParaRPr lang="en-ZA" sz="1600" b="1" kern="1200" dirty="0"/>
        </a:p>
      </dsp:txBody>
      <dsp:txXfrm>
        <a:off x="3040832" y="841607"/>
        <a:ext cx="1982356" cy="2134929"/>
      </dsp:txXfrm>
    </dsp:sp>
    <dsp:sp modelId="{3A8D1174-80A1-410C-B611-B10734B9B0E2}">
      <dsp:nvSpPr>
        <dsp:cNvPr id="0" name=""/>
        <dsp:cNvSpPr/>
      </dsp:nvSpPr>
      <dsp:spPr>
        <a:xfrm>
          <a:off x="5341390" y="1145443"/>
          <a:ext cx="1256938" cy="1527258"/>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ZA" sz="1600" b="1" kern="1200" dirty="0"/>
        </a:p>
      </dsp:txBody>
      <dsp:txXfrm>
        <a:off x="5402749" y="1206802"/>
        <a:ext cx="1134220" cy="14045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3C3E2-5FE6-4537-933A-EAAE9DCE62EA}">
      <dsp:nvSpPr>
        <dsp:cNvPr id="0" name=""/>
        <dsp:cNvSpPr/>
      </dsp:nvSpPr>
      <dsp:spPr>
        <a:xfrm>
          <a:off x="4984" y="1088493"/>
          <a:ext cx="1384772" cy="1384772"/>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b="1" kern="1200" dirty="0" smtClean="0"/>
            <a:t>Top Achiever &gt; 85%</a:t>
          </a:r>
          <a:endParaRPr lang="en-ZA" sz="1300" b="1" kern="1200" dirty="0"/>
        </a:p>
      </dsp:txBody>
      <dsp:txXfrm>
        <a:off x="207779" y="1291288"/>
        <a:ext cx="979182" cy="979182"/>
      </dsp:txXfrm>
    </dsp:sp>
    <dsp:sp modelId="{6C1DF001-66F9-44D4-8C16-64EA0EB61FD7}">
      <dsp:nvSpPr>
        <dsp:cNvPr id="0" name=""/>
        <dsp:cNvSpPr/>
      </dsp:nvSpPr>
      <dsp:spPr>
        <a:xfrm>
          <a:off x="1502200" y="1379295"/>
          <a:ext cx="803167" cy="803167"/>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ZA" sz="1100" kern="1200"/>
        </a:p>
      </dsp:txBody>
      <dsp:txXfrm>
        <a:off x="1608660" y="1686426"/>
        <a:ext cx="590247" cy="188905"/>
      </dsp:txXfrm>
    </dsp:sp>
    <dsp:sp modelId="{39EE6215-1771-4049-BC95-7EADB1976CDF}">
      <dsp:nvSpPr>
        <dsp:cNvPr id="0" name=""/>
        <dsp:cNvSpPr/>
      </dsp:nvSpPr>
      <dsp:spPr>
        <a:xfrm>
          <a:off x="2417811" y="1088493"/>
          <a:ext cx="1384772" cy="1384772"/>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b="1" kern="1200" dirty="0" smtClean="0"/>
            <a:t>Admitted / Conditionally admitted to a study choice</a:t>
          </a:r>
          <a:endParaRPr lang="en-ZA" sz="1300" b="1" kern="1200" dirty="0"/>
        </a:p>
      </dsp:txBody>
      <dsp:txXfrm>
        <a:off x="2620606" y="1291288"/>
        <a:ext cx="979182" cy="979182"/>
      </dsp:txXfrm>
    </dsp:sp>
    <dsp:sp modelId="{2AB77949-2CEB-448C-B8AC-DFD4FEC315BA}">
      <dsp:nvSpPr>
        <dsp:cNvPr id="0" name=""/>
        <dsp:cNvSpPr/>
      </dsp:nvSpPr>
      <dsp:spPr>
        <a:xfrm>
          <a:off x="3915027" y="1379295"/>
          <a:ext cx="803167" cy="803167"/>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ZA" sz="1100" kern="1200"/>
        </a:p>
      </dsp:txBody>
      <dsp:txXfrm>
        <a:off x="4021487" y="1686426"/>
        <a:ext cx="590247" cy="188905"/>
      </dsp:txXfrm>
    </dsp:sp>
    <dsp:sp modelId="{4DF0A5A1-E4B4-4C9C-B1FE-1E8C609B4478}">
      <dsp:nvSpPr>
        <dsp:cNvPr id="0" name=""/>
        <dsp:cNvSpPr/>
      </dsp:nvSpPr>
      <dsp:spPr>
        <a:xfrm>
          <a:off x="4830638" y="1088493"/>
          <a:ext cx="1384772" cy="1384772"/>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b="1" kern="1200" dirty="0" smtClean="0"/>
            <a:t>Applied for residence</a:t>
          </a:r>
          <a:endParaRPr lang="en-ZA" sz="1300" b="1" kern="1200" dirty="0"/>
        </a:p>
      </dsp:txBody>
      <dsp:txXfrm>
        <a:off x="5033433" y="1291288"/>
        <a:ext cx="979182" cy="979182"/>
      </dsp:txXfrm>
    </dsp:sp>
    <dsp:sp modelId="{01C70C0C-662B-481A-AA09-4D8D02597287}">
      <dsp:nvSpPr>
        <dsp:cNvPr id="0" name=""/>
        <dsp:cNvSpPr/>
      </dsp:nvSpPr>
      <dsp:spPr>
        <a:xfrm>
          <a:off x="6327854" y="1379295"/>
          <a:ext cx="803167" cy="803167"/>
        </a:xfrm>
        <a:prstGeom prst="mathEqual">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ZA" sz="1100" kern="1200"/>
        </a:p>
      </dsp:txBody>
      <dsp:txXfrm>
        <a:off x="6434314" y="1544747"/>
        <a:ext cx="590247" cy="472263"/>
      </dsp:txXfrm>
    </dsp:sp>
    <dsp:sp modelId="{BC2A9CAF-8F52-4970-BD60-BA893D71C9F4}">
      <dsp:nvSpPr>
        <dsp:cNvPr id="0" name=""/>
        <dsp:cNvSpPr/>
      </dsp:nvSpPr>
      <dsp:spPr>
        <a:xfrm>
          <a:off x="7243466" y="1088493"/>
          <a:ext cx="1384772" cy="1384772"/>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ZA" sz="1300" b="1" kern="1200" dirty="0" smtClean="0"/>
            <a:t>Placed in residence</a:t>
          </a:r>
          <a:endParaRPr lang="en-ZA" sz="1300" b="1" kern="1200" dirty="0"/>
        </a:p>
      </dsp:txBody>
      <dsp:txXfrm>
        <a:off x="7446261" y="1291288"/>
        <a:ext cx="979182" cy="9791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6D68E-DA65-474E-ADC0-8F2C493CA292}">
      <dsp:nvSpPr>
        <dsp:cNvPr id="0" name=""/>
        <dsp:cNvSpPr/>
      </dsp:nvSpPr>
      <dsp:spPr>
        <a:xfrm>
          <a:off x="451468" y="0"/>
          <a:ext cx="5133512" cy="369916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FF38C4-C2FC-494C-94D0-E6A5065DA503}">
      <dsp:nvSpPr>
        <dsp:cNvPr id="0" name=""/>
        <dsp:cNvSpPr/>
      </dsp:nvSpPr>
      <dsp:spPr>
        <a:xfrm>
          <a:off x="2469" y="1109749"/>
          <a:ext cx="1123490" cy="147966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ZA" sz="1600" b="1" kern="1200" dirty="0"/>
        </a:p>
      </dsp:txBody>
      <dsp:txXfrm>
        <a:off x="57313" y="1164593"/>
        <a:ext cx="1013802" cy="1369977"/>
      </dsp:txXfrm>
    </dsp:sp>
    <dsp:sp modelId="{F33FE379-4CFD-4C77-B006-88686099DC82}">
      <dsp:nvSpPr>
        <dsp:cNvPr id="0" name=""/>
        <dsp:cNvSpPr/>
      </dsp:nvSpPr>
      <dsp:spPr>
        <a:xfrm>
          <a:off x="1279599" y="1109749"/>
          <a:ext cx="1123490" cy="147966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ZA" sz="1600" b="1" kern="1200" dirty="0"/>
        </a:p>
      </dsp:txBody>
      <dsp:txXfrm>
        <a:off x="1334443" y="1164593"/>
        <a:ext cx="1013802" cy="1369977"/>
      </dsp:txXfrm>
    </dsp:sp>
    <dsp:sp modelId="{C49B007E-F4B9-43E5-871A-43F10C65BB2E}">
      <dsp:nvSpPr>
        <dsp:cNvPr id="0" name=""/>
        <dsp:cNvSpPr/>
      </dsp:nvSpPr>
      <dsp:spPr>
        <a:xfrm>
          <a:off x="2556729" y="1109749"/>
          <a:ext cx="1123490" cy="147966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ZA" sz="1600" b="1" kern="1200" dirty="0"/>
        </a:p>
      </dsp:txBody>
      <dsp:txXfrm>
        <a:off x="2611573" y="1164593"/>
        <a:ext cx="1013802" cy="1369977"/>
      </dsp:txXfrm>
    </dsp:sp>
    <dsp:sp modelId="{3A8D1174-80A1-410C-B611-B10734B9B0E2}">
      <dsp:nvSpPr>
        <dsp:cNvPr id="0" name=""/>
        <dsp:cNvSpPr/>
      </dsp:nvSpPr>
      <dsp:spPr>
        <a:xfrm>
          <a:off x="3834938" y="658066"/>
          <a:ext cx="2200940" cy="2383031"/>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ZA" sz="2400" b="1" kern="1200" dirty="0" smtClean="0"/>
            <a:t>LETTER GENERATION</a:t>
          </a:r>
        </a:p>
        <a:p>
          <a:pPr lvl="0" algn="ctr" defTabSz="1066800">
            <a:lnSpc>
              <a:spcPct val="90000"/>
            </a:lnSpc>
            <a:spcBef>
              <a:spcPct val="0"/>
            </a:spcBef>
            <a:spcAft>
              <a:spcPct val="35000"/>
            </a:spcAft>
          </a:pPr>
          <a:endParaRPr lang="en-ZA" sz="1400" b="1" kern="1200" dirty="0" smtClean="0"/>
        </a:p>
        <a:p>
          <a:pPr lvl="0" algn="ctr" defTabSz="1066800">
            <a:lnSpc>
              <a:spcPct val="90000"/>
            </a:lnSpc>
            <a:spcBef>
              <a:spcPct val="0"/>
            </a:spcBef>
            <a:spcAft>
              <a:spcPct val="35000"/>
            </a:spcAft>
          </a:pPr>
          <a:r>
            <a:rPr lang="en-ZA" sz="1600" b="1" kern="1200" dirty="0" smtClean="0"/>
            <a:t>Communication</a:t>
          </a:r>
          <a:endParaRPr lang="en-ZA" sz="1600" b="1" kern="1200" dirty="0"/>
        </a:p>
      </dsp:txBody>
      <dsp:txXfrm>
        <a:off x="3942379" y="765507"/>
        <a:ext cx="1986058" cy="216814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7E461-96B9-4925-8A01-59DC41F27E25}" type="datetimeFigureOut">
              <a:rPr lang="en-US" smtClean="0"/>
              <a:t>10/17/2017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64149-2C44-4029-BA5B-3E7ECA7C8CBF}" type="slidenum">
              <a:rPr lang="en-US" smtClean="0"/>
              <a:t>‹#›</a:t>
            </a:fld>
            <a:endParaRPr lang="en-US"/>
          </a:p>
        </p:txBody>
      </p:sp>
    </p:spTree>
    <p:extLst>
      <p:ext uri="{BB962C8B-B14F-4D97-AF65-F5344CB8AC3E}">
        <p14:creationId xmlns:p14="http://schemas.microsoft.com/office/powerpoint/2010/main" val="253170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smtClean="0"/>
              <a:t>Tanja</a:t>
            </a:r>
            <a:r>
              <a:rPr lang="en-ZA" dirty="0" smtClean="0"/>
              <a:t> </a:t>
            </a:r>
            <a:r>
              <a:rPr lang="en-ZA" dirty="0" err="1" smtClean="0"/>
              <a:t>Oosthuysen</a:t>
            </a:r>
            <a:r>
              <a:rPr lang="en-ZA" dirty="0" smtClean="0"/>
              <a:t> – functional user. Managing</a:t>
            </a:r>
            <a:r>
              <a:rPr lang="en-ZA" baseline="0" dirty="0" smtClean="0"/>
              <a:t> admissions communication from a central admissions point-of-view.</a:t>
            </a:r>
          </a:p>
          <a:p>
            <a:r>
              <a:rPr lang="en-ZA" baseline="0" dirty="0" smtClean="0"/>
              <a:t>Alison and </a:t>
            </a:r>
            <a:r>
              <a:rPr lang="en-ZA" baseline="0" dirty="0" err="1" smtClean="0"/>
              <a:t>Elmien</a:t>
            </a:r>
            <a:r>
              <a:rPr lang="en-ZA" baseline="0" dirty="0" smtClean="0"/>
              <a:t>, re-</a:t>
            </a:r>
            <a:r>
              <a:rPr lang="en-ZA" baseline="0" dirty="0" err="1" smtClean="0"/>
              <a:t>inforcements</a:t>
            </a:r>
            <a:r>
              <a:rPr lang="en-ZA" baseline="0" dirty="0" smtClean="0"/>
              <a:t> from our IT department, more the brains behind the system. I just tell them all my dreams, and then they make my wishes come true.</a:t>
            </a:r>
            <a:endParaRPr lang="en-ZA" dirty="0" smtClean="0"/>
          </a:p>
          <a:p>
            <a:endParaRPr lang="en-ZA" dirty="0"/>
          </a:p>
        </p:txBody>
      </p:sp>
      <p:sp>
        <p:nvSpPr>
          <p:cNvPr id="4" name="Slide Number Placeholder 3"/>
          <p:cNvSpPr>
            <a:spLocks noGrp="1"/>
          </p:cNvSpPr>
          <p:nvPr>
            <p:ph type="sldNum" sz="quarter" idx="10"/>
          </p:nvPr>
        </p:nvSpPr>
        <p:spPr/>
        <p:txBody>
          <a:bodyPr/>
          <a:lstStyle/>
          <a:p>
            <a:fld id="{22164149-2C44-4029-BA5B-3E7ECA7C8CBF}" type="slidenum">
              <a:rPr lang="en-US" smtClean="0"/>
              <a:t>1</a:t>
            </a:fld>
            <a:endParaRPr lang="en-US"/>
          </a:p>
        </p:txBody>
      </p:sp>
    </p:spTree>
    <p:extLst>
      <p:ext uri="{BB962C8B-B14F-4D97-AF65-F5344CB8AC3E}">
        <p14:creationId xmlns:p14="http://schemas.microsoft.com/office/powerpoint/2010/main" val="3499635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In order for us to fulfil</a:t>
            </a:r>
            <a:r>
              <a:rPr lang="en-ZA" baseline="0" dirty="0" smtClean="0"/>
              <a:t> the dream of executive – we introduce a 3</a:t>
            </a:r>
            <a:r>
              <a:rPr lang="en-ZA" baseline="30000" dirty="0" smtClean="0"/>
              <a:t>rd</a:t>
            </a:r>
            <a:r>
              <a:rPr lang="en-ZA" baseline="0" dirty="0" smtClean="0"/>
              <a:t> set of requirements. Setup per plan. Apply/comply. Can be the same for some plans, like health sciences/architecture (selection programmes). Or in some cases we can lower the apply requirements to admit students based on NBT? This year we have been quit lenient with the apply requirements – as this is the first year in using these requirements.</a:t>
            </a:r>
            <a:endParaRPr lang="en-ZA" dirty="0" smtClean="0"/>
          </a:p>
          <a:p>
            <a:endParaRPr lang="en-ZA" dirty="0"/>
          </a:p>
        </p:txBody>
      </p:sp>
      <p:sp>
        <p:nvSpPr>
          <p:cNvPr id="4" name="Slide Number Placeholder 3"/>
          <p:cNvSpPr>
            <a:spLocks noGrp="1"/>
          </p:cNvSpPr>
          <p:nvPr>
            <p:ph type="sldNum" sz="quarter" idx="10"/>
          </p:nvPr>
        </p:nvSpPr>
        <p:spPr/>
        <p:txBody>
          <a:bodyPr/>
          <a:lstStyle/>
          <a:p>
            <a:fld id="{22164149-2C44-4029-BA5B-3E7ECA7C8CBF}" type="slidenum">
              <a:rPr lang="en-US" smtClean="0"/>
              <a:t>14</a:t>
            </a:fld>
            <a:endParaRPr lang="en-US"/>
          </a:p>
        </p:txBody>
      </p:sp>
    </p:spTree>
    <p:extLst>
      <p:ext uri="{BB962C8B-B14F-4D97-AF65-F5344CB8AC3E}">
        <p14:creationId xmlns:p14="http://schemas.microsoft.com/office/powerpoint/2010/main" val="3532818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Example of the page</a:t>
            </a:r>
            <a:r>
              <a:rPr lang="en-ZA" baseline="0" dirty="0" smtClean="0"/>
              <a:t> in PeopleSoft to give a clear idea.</a:t>
            </a:r>
            <a:endParaRPr lang="en-ZA" dirty="0" smtClean="0"/>
          </a:p>
          <a:p>
            <a:endParaRPr lang="en-ZA" dirty="0"/>
          </a:p>
        </p:txBody>
      </p:sp>
      <p:sp>
        <p:nvSpPr>
          <p:cNvPr id="4" name="Slide Number Placeholder 3"/>
          <p:cNvSpPr>
            <a:spLocks noGrp="1"/>
          </p:cNvSpPr>
          <p:nvPr>
            <p:ph type="sldNum" sz="quarter" idx="10"/>
          </p:nvPr>
        </p:nvSpPr>
        <p:spPr/>
        <p:txBody>
          <a:bodyPr/>
          <a:lstStyle/>
          <a:p>
            <a:fld id="{22164149-2C44-4029-BA5B-3E7ECA7C8CBF}" type="slidenum">
              <a:rPr lang="en-US" smtClean="0"/>
              <a:t>15</a:t>
            </a:fld>
            <a:endParaRPr lang="en-US"/>
          </a:p>
        </p:txBody>
      </p:sp>
    </p:spTree>
    <p:extLst>
      <p:ext uri="{BB962C8B-B14F-4D97-AF65-F5344CB8AC3E}">
        <p14:creationId xmlns:p14="http://schemas.microsoft.com/office/powerpoint/2010/main" val="1004777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NB</a:t>
            </a:r>
            <a:r>
              <a:rPr lang="en-ZA" baseline="0" dirty="0" smtClean="0"/>
              <a:t> Page: NSC/IEB or Non NSC, exemption type and Highest Grade completed</a:t>
            </a:r>
            <a:endParaRPr lang="en-ZA" dirty="0" smtClean="0"/>
          </a:p>
          <a:p>
            <a:endParaRPr lang="en-ZA" dirty="0"/>
          </a:p>
        </p:txBody>
      </p:sp>
      <p:sp>
        <p:nvSpPr>
          <p:cNvPr id="4" name="Slide Number Placeholder 3"/>
          <p:cNvSpPr>
            <a:spLocks noGrp="1"/>
          </p:cNvSpPr>
          <p:nvPr>
            <p:ph type="sldNum" sz="quarter" idx="10"/>
          </p:nvPr>
        </p:nvSpPr>
        <p:spPr/>
        <p:txBody>
          <a:bodyPr/>
          <a:lstStyle/>
          <a:p>
            <a:fld id="{22164149-2C44-4029-BA5B-3E7ECA7C8CBF}" type="slidenum">
              <a:rPr lang="en-US" smtClean="0"/>
              <a:t>16</a:t>
            </a:fld>
            <a:endParaRPr lang="en-US"/>
          </a:p>
        </p:txBody>
      </p:sp>
    </p:spTree>
    <p:extLst>
      <p:ext uri="{BB962C8B-B14F-4D97-AF65-F5344CB8AC3E}">
        <p14:creationId xmlns:p14="http://schemas.microsoft.com/office/powerpoint/2010/main" val="2428103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Based on what they fill in on step 8,</a:t>
            </a:r>
            <a:r>
              <a:rPr lang="en-ZA" baseline="0" dirty="0" smtClean="0"/>
              <a:t> the system will then determine whether or not to test against the ‘apply requirements’. SO this forces an applicant to do some actual research on available study choices and the requirements for the plan.</a:t>
            </a:r>
            <a:endParaRPr lang="en-ZA" dirty="0" smtClean="0"/>
          </a:p>
          <a:p>
            <a:endParaRPr lang="en-ZA" dirty="0"/>
          </a:p>
        </p:txBody>
      </p:sp>
      <p:sp>
        <p:nvSpPr>
          <p:cNvPr id="4" name="Slide Number Placeholder 3"/>
          <p:cNvSpPr>
            <a:spLocks noGrp="1"/>
          </p:cNvSpPr>
          <p:nvPr>
            <p:ph type="sldNum" sz="quarter" idx="10"/>
          </p:nvPr>
        </p:nvSpPr>
        <p:spPr/>
        <p:txBody>
          <a:bodyPr/>
          <a:lstStyle/>
          <a:p>
            <a:fld id="{22164149-2C44-4029-BA5B-3E7ECA7C8CBF}" type="slidenum">
              <a:rPr lang="en-US" smtClean="0"/>
              <a:t>17</a:t>
            </a:fld>
            <a:endParaRPr lang="en-US"/>
          </a:p>
        </p:txBody>
      </p:sp>
    </p:spTree>
    <p:extLst>
      <p:ext uri="{BB962C8B-B14F-4D97-AF65-F5344CB8AC3E}">
        <p14:creationId xmlns:p14="http://schemas.microsoft.com/office/powerpoint/2010/main" val="2895673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Call Centre assisting</a:t>
            </a:r>
            <a:r>
              <a:rPr lang="en-ZA" baseline="0" dirty="0" smtClean="0"/>
              <a:t> student struggling to apply. We can check to see if can apply/comply with requirements. Not shown to the student – maybe one day.</a:t>
            </a:r>
            <a:endParaRPr lang="en-ZA" dirty="0" smtClean="0"/>
          </a:p>
          <a:p>
            <a:endParaRPr lang="en-ZA" dirty="0"/>
          </a:p>
        </p:txBody>
      </p:sp>
      <p:sp>
        <p:nvSpPr>
          <p:cNvPr id="4" name="Slide Number Placeholder 3"/>
          <p:cNvSpPr>
            <a:spLocks noGrp="1"/>
          </p:cNvSpPr>
          <p:nvPr>
            <p:ph type="sldNum" sz="quarter" idx="10"/>
          </p:nvPr>
        </p:nvSpPr>
        <p:spPr/>
        <p:txBody>
          <a:bodyPr/>
          <a:lstStyle/>
          <a:p>
            <a:fld id="{22164149-2C44-4029-BA5B-3E7ECA7C8CBF}" type="slidenum">
              <a:rPr lang="en-US" smtClean="0"/>
              <a:t>18</a:t>
            </a:fld>
            <a:endParaRPr lang="en-US"/>
          </a:p>
        </p:txBody>
      </p:sp>
    </p:spTree>
    <p:extLst>
      <p:ext uri="{BB962C8B-B14F-4D97-AF65-F5344CB8AC3E}">
        <p14:creationId xmlns:p14="http://schemas.microsoft.com/office/powerpoint/2010/main" val="4230401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Data</a:t>
            </a:r>
            <a:r>
              <a:rPr lang="en-ZA" baseline="0" dirty="0" smtClean="0"/>
              <a:t> Management Centre. Top Achievers reviewed first. Look at the screen of where you get your list of applications that still needs to be reviewed. Data is stored on PeopleSoft Tables/records.</a:t>
            </a:r>
            <a:endParaRPr lang="en-ZA" dirty="0" smtClean="0"/>
          </a:p>
          <a:p>
            <a:endParaRPr lang="en-ZA" dirty="0"/>
          </a:p>
        </p:txBody>
      </p:sp>
      <p:sp>
        <p:nvSpPr>
          <p:cNvPr id="4" name="Slide Number Placeholder 3"/>
          <p:cNvSpPr>
            <a:spLocks noGrp="1"/>
          </p:cNvSpPr>
          <p:nvPr>
            <p:ph type="sldNum" sz="quarter" idx="10"/>
          </p:nvPr>
        </p:nvSpPr>
        <p:spPr/>
        <p:txBody>
          <a:bodyPr/>
          <a:lstStyle/>
          <a:p>
            <a:fld id="{22164149-2C44-4029-BA5B-3E7ECA7C8CBF}" type="slidenum">
              <a:rPr lang="en-US" smtClean="0"/>
              <a:t>20</a:t>
            </a:fld>
            <a:endParaRPr lang="en-US"/>
          </a:p>
        </p:txBody>
      </p:sp>
    </p:spTree>
    <p:extLst>
      <p:ext uri="{BB962C8B-B14F-4D97-AF65-F5344CB8AC3E}">
        <p14:creationId xmlns:p14="http://schemas.microsoft.com/office/powerpoint/2010/main" val="666508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If all docs are valid</a:t>
            </a:r>
            <a:r>
              <a:rPr lang="en-ZA" baseline="0" dirty="0" smtClean="0"/>
              <a:t> a </a:t>
            </a:r>
            <a:r>
              <a:rPr lang="en-ZA" dirty="0" smtClean="0"/>
              <a:t>Search/Match</a:t>
            </a:r>
            <a:r>
              <a:rPr lang="en-ZA" baseline="0" dirty="0" smtClean="0"/>
              <a:t> is performed and new </a:t>
            </a:r>
            <a:r>
              <a:rPr lang="en-ZA" baseline="0" dirty="0" err="1" smtClean="0"/>
              <a:t>emplid</a:t>
            </a:r>
            <a:r>
              <a:rPr lang="en-ZA" baseline="0" dirty="0" smtClean="0"/>
              <a:t> is allocated when no match has been found.</a:t>
            </a:r>
            <a:endParaRPr lang="en-ZA" dirty="0" smtClean="0"/>
          </a:p>
          <a:p>
            <a:endParaRPr lang="en-ZA" dirty="0"/>
          </a:p>
        </p:txBody>
      </p:sp>
      <p:sp>
        <p:nvSpPr>
          <p:cNvPr id="4" name="Slide Number Placeholder 3"/>
          <p:cNvSpPr>
            <a:spLocks noGrp="1"/>
          </p:cNvSpPr>
          <p:nvPr>
            <p:ph type="sldNum" sz="quarter" idx="10"/>
          </p:nvPr>
        </p:nvSpPr>
        <p:spPr/>
        <p:txBody>
          <a:bodyPr/>
          <a:lstStyle/>
          <a:p>
            <a:fld id="{22164149-2C44-4029-BA5B-3E7ECA7C8CBF}" type="slidenum">
              <a:rPr lang="en-US" smtClean="0"/>
              <a:t>21</a:t>
            </a:fld>
            <a:endParaRPr lang="en-US"/>
          </a:p>
        </p:txBody>
      </p:sp>
    </p:spTree>
    <p:extLst>
      <p:ext uri="{BB962C8B-B14F-4D97-AF65-F5344CB8AC3E}">
        <p14:creationId xmlns:p14="http://schemas.microsoft.com/office/powerpoint/2010/main" val="666508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Favourite</a:t>
            </a:r>
            <a:r>
              <a:rPr lang="en-ZA" baseline="0" dirty="0" smtClean="0"/>
              <a:t> part</a:t>
            </a:r>
            <a:endParaRPr lang="en-ZA" dirty="0" smtClean="0"/>
          </a:p>
          <a:p>
            <a:endParaRPr lang="en-ZA" dirty="0"/>
          </a:p>
        </p:txBody>
      </p:sp>
      <p:sp>
        <p:nvSpPr>
          <p:cNvPr id="4" name="Slide Number Placeholder 3"/>
          <p:cNvSpPr>
            <a:spLocks noGrp="1"/>
          </p:cNvSpPr>
          <p:nvPr>
            <p:ph type="sldNum" sz="quarter" idx="10"/>
          </p:nvPr>
        </p:nvSpPr>
        <p:spPr/>
        <p:txBody>
          <a:bodyPr/>
          <a:lstStyle/>
          <a:p>
            <a:fld id="{22164149-2C44-4029-BA5B-3E7ECA7C8CBF}" type="slidenum">
              <a:rPr lang="en-US" smtClean="0"/>
              <a:t>22</a:t>
            </a:fld>
            <a:endParaRPr lang="en-US"/>
          </a:p>
        </p:txBody>
      </p:sp>
    </p:spTree>
    <p:extLst>
      <p:ext uri="{BB962C8B-B14F-4D97-AF65-F5344CB8AC3E}">
        <p14:creationId xmlns:p14="http://schemas.microsoft.com/office/powerpoint/2010/main" val="3494424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Everybody</a:t>
            </a:r>
            <a:r>
              <a:rPr lang="en-ZA" baseline="0" dirty="0" smtClean="0"/>
              <a:t> that received a student number that they and were flagged will go through this process. Flagged is UGRD, NEW Admit Type (no tertiary info), SA citizen, and NSC/IEB examination authority </a:t>
            </a:r>
            <a:endParaRPr lang="en-ZA" dirty="0" smtClean="0"/>
          </a:p>
          <a:p>
            <a:endParaRPr lang="en-ZA" dirty="0"/>
          </a:p>
        </p:txBody>
      </p:sp>
      <p:sp>
        <p:nvSpPr>
          <p:cNvPr id="4" name="Slide Number Placeholder 3"/>
          <p:cNvSpPr>
            <a:spLocks noGrp="1"/>
          </p:cNvSpPr>
          <p:nvPr>
            <p:ph type="sldNum" sz="quarter" idx="10"/>
          </p:nvPr>
        </p:nvSpPr>
        <p:spPr/>
        <p:txBody>
          <a:bodyPr/>
          <a:lstStyle/>
          <a:p>
            <a:fld id="{22164149-2C44-4029-BA5B-3E7ECA7C8CBF}" type="slidenum">
              <a:rPr lang="en-US" smtClean="0"/>
              <a:t>23</a:t>
            </a:fld>
            <a:endParaRPr lang="en-US"/>
          </a:p>
        </p:txBody>
      </p:sp>
    </p:spTree>
    <p:extLst>
      <p:ext uri="{BB962C8B-B14F-4D97-AF65-F5344CB8AC3E}">
        <p14:creationId xmlns:p14="http://schemas.microsoft.com/office/powerpoint/2010/main" val="1633187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Progress report on what happened</a:t>
            </a:r>
            <a:r>
              <a:rPr lang="en-ZA" baseline="0" dirty="0" smtClean="0"/>
              <a:t> and identified all the exceptions</a:t>
            </a:r>
          </a:p>
          <a:p>
            <a:endParaRPr lang="en-ZA" dirty="0"/>
          </a:p>
        </p:txBody>
      </p:sp>
      <p:sp>
        <p:nvSpPr>
          <p:cNvPr id="4" name="Slide Number Placeholder 3"/>
          <p:cNvSpPr>
            <a:spLocks noGrp="1"/>
          </p:cNvSpPr>
          <p:nvPr>
            <p:ph type="sldNum" sz="quarter" idx="10"/>
          </p:nvPr>
        </p:nvSpPr>
        <p:spPr/>
        <p:txBody>
          <a:bodyPr/>
          <a:lstStyle/>
          <a:p>
            <a:fld id="{22164149-2C44-4029-BA5B-3E7ECA7C8CBF}" type="slidenum">
              <a:rPr lang="en-US" smtClean="0"/>
              <a:t>24</a:t>
            </a:fld>
            <a:endParaRPr lang="en-US"/>
          </a:p>
        </p:txBody>
      </p:sp>
    </p:spTree>
    <p:extLst>
      <p:ext uri="{BB962C8B-B14F-4D97-AF65-F5344CB8AC3E}">
        <p14:creationId xmlns:p14="http://schemas.microsoft.com/office/powerpoint/2010/main" val="4184268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Tanja </a:t>
            </a:r>
            <a:r>
              <a:rPr lang="en-ZA" dirty="0" err="1" smtClean="0"/>
              <a:t>Oosthuysen</a:t>
            </a:r>
            <a:r>
              <a:rPr lang="en-ZA" dirty="0" smtClean="0"/>
              <a:t> – functional user. Managing</a:t>
            </a:r>
            <a:r>
              <a:rPr lang="en-ZA" baseline="0" dirty="0" smtClean="0"/>
              <a:t> admissions communication from a central admissions point-of-view.</a:t>
            </a:r>
          </a:p>
          <a:p>
            <a:r>
              <a:rPr lang="en-ZA" baseline="0" dirty="0" smtClean="0"/>
              <a:t>Alison and </a:t>
            </a:r>
            <a:r>
              <a:rPr lang="en-ZA" baseline="0" dirty="0" err="1" smtClean="0"/>
              <a:t>Elmien</a:t>
            </a:r>
            <a:r>
              <a:rPr lang="en-ZA" baseline="0" dirty="0" smtClean="0"/>
              <a:t>, re-</a:t>
            </a:r>
            <a:r>
              <a:rPr lang="en-ZA" baseline="0" dirty="0" err="1" smtClean="0"/>
              <a:t>inforcements</a:t>
            </a:r>
            <a:r>
              <a:rPr lang="en-ZA" baseline="0" dirty="0" smtClean="0"/>
              <a:t> from our IT department, more the brains behind the system. I just tell them all my dreams, and then they make my wishes come true.</a:t>
            </a:r>
            <a:endParaRPr lang="en-ZA" dirty="0" smtClean="0"/>
          </a:p>
          <a:p>
            <a:endParaRPr lang="en-ZA" dirty="0" smtClean="0"/>
          </a:p>
          <a:p>
            <a:endParaRPr lang="en-ZA" dirty="0"/>
          </a:p>
        </p:txBody>
      </p:sp>
      <p:sp>
        <p:nvSpPr>
          <p:cNvPr id="4" name="Slide Number Placeholder 3"/>
          <p:cNvSpPr>
            <a:spLocks noGrp="1"/>
          </p:cNvSpPr>
          <p:nvPr>
            <p:ph type="sldNum" sz="quarter" idx="10"/>
          </p:nvPr>
        </p:nvSpPr>
        <p:spPr/>
        <p:txBody>
          <a:bodyPr/>
          <a:lstStyle/>
          <a:p>
            <a:fld id="{22164149-2C44-4029-BA5B-3E7ECA7C8CBF}" type="slidenum">
              <a:rPr lang="en-US" smtClean="0"/>
              <a:t>2</a:t>
            </a:fld>
            <a:endParaRPr lang="en-US"/>
          </a:p>
        </p:txBody>
      </p:sp>
    </p:spTree>
    <p:extLst>
      <p:ext uri="{BB962C8B-B14F-4D97-AF65-F5344CB8AC3E}">
        <p14:creationId xmlns:p14="http://schemas.microsoft.com/office/powerpoint/2010/main" val="1806100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Previously</a:t>
            </a:r>
            <a:r>
              <a:rPr lang="en-ZA" baseline="0" dirty="0" smtClean="0"/>
              <a:t> disadvantaged population groups are prioritised and identified.</a:t>
            </a:r>
            <a:endParaRPr lang="en-ZA" dirty="0"/>
          </a:p>
        </p:txBody>
      </p:sp>
      <p:sp>
        <p:nvSpPr>
          <p:cNvPr id="4" name="Slide Number Placeholder 3"/>
          <p:cNvSpPr>
            <a:spLocks noGrp="1"/>
          </p:cNvSpPr>
          <p:nvPr>
            <p:ph type="sldNum" sz="quarter" idx="10"/>
          </p:nvPr>
        </p:nvSpPr>
        <p:spPr/>
        <p:txBody>
          <a:bodyPr/>
          <a:lstStyle/>
          <a:p>
            <a:fld id="{22164149-2C44-4029-BA5B-3E7ECA7C8CBF}" type="slidenum">
              <a:rPr lang="en-US" smtClean="0"/>
              <a:t>26</a:t>
            </a:fld>
            <a:endParaRPr lang="en-US"/>
          </a:p>
        </p:txBody>
      </p:sp>
    </p:spTree>
    <p:extLst>
      <p:ext uri="{BB962C8B-B14F-4D97-AF65-F5344CB8AC3E}">
        <p14:creationId xmlns:p14="http://schemas.microsoft.com/office/powerpoint/2010/main" val="1994223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Customised 3C component</a:t>
            </a:r>
            <a:endParaRPr lang="en-ZA" dirty="0"/>
          </a:p>
        </p:txBody>
      </p:sp>
      <p:sp>
        <p:nvSpPr>
          <p:cNvPr id="4" name="Slide Number Placeholder 3"/>
          <p:cNvSpPr>
            <a:spLocks noGrp="1"/>
          </p:cNvSpPr>
          <p:nvPr>
            <p:ph type="sldNum" sz="quarter" idx="10"/>
          </p:nvPr>
        </p:nvSpPr>
        <p:spPr/>
        <p:txBody>
          <a:bodyPr/>
          <a:lstStyle/>
          <a:p>
            <a:fld id="{22164149-2C44-4029-BA5B-3E7ECA7C8CBF}" type="slidenum">
              <a:rPr lang="en-US" smtClean="0"/>
              <a:t>28</a:t>
            </a:fld>
            <a:endParaRPr lang="en-US"/>
          </a:p>
        </p:txBody>
      </p:sp>
    </p:spTree>
    <p:extLst>
      <p:ext uri="{BB962C8B-B14F-4D97-AF65-F5344CB8AC3E}">
        <p14:creationId xmlns:p14="http://schemas.microsoft.com/office/powerpoint/2010/main" val="2752998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2164149-2C44-4029-BA5B-3E7ECA7C8CBF}" type="slidenum">
              <a:rPr lang="en-US" smtClean="0"/>
              <a:t>34</a:t>
            </a:fld>
            <a:endParaRPr lang="en-US"/>
          </a:p>
        </p:txBody>
      </p:sp>
    </p:spTree>
    <p:extLst>
      <p:ext uri="{BB962C8B-B14F-4D97-AF65-F5344CB8AC3E}">
        <p14:creationId xmlns:p14="http://schemas.microsoft.com/office/powerpoint/2010/main" val="427045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Data stored in staging tables –</a:t>
            </a:r>
            <a:r>
              <a:rPr lang="en-ZA" baseline="0" dirty="0" smtClean="0"/>
              <a:t> undergoes stringent validations before the application can be submitted, so that only clean data makes it to PSFT delivered tables. </a:t>
            </a:r>
          </a:p>
          <a:p>
            <a:r>
              <a:rPr lang="en-ZA" baseline="0" dirty="0" smtClean="0"/>
              <a:t>The original development for online study app was completed within six months, including user acceptance testing (which formed the bulk of the effort)</a:t>
            </a:r>
            <a:endParaRPr lang="en-ZA" dirty="0"/>
          </a:p>
        </p:txBody>
      </p:sp>
      <p:sp>
        <p:nvSpPr>
          <p:cNvPr id="4" name="Slide Number Placeholder 3"/>
          <p:cNvSpPr>
            <a:spLocks noGrp="1"/>
          </p:cNvSpPr>
          <p:nvPr>
            <p:ph type="sldNum" sz="quarter" idx="10"/>
          </p:nvPr>
        </p:nvSpPr>
        <p:spPr/>
        <p:txBody>
          <a:bodyPr/>
          <a:lstStyle/>
          <a:p>
            <a:fld id="{22164149-2C44-4029-BA5B-3E7ECA7C8CBF}" type="slidenum">
              <a:rPr lang="en-US" smtClean="0"/>
              <a:t>36</a:t>
            </a:fld>
            <a:endParaRPr lang="en-US"/>
          </a:p>
        </p:txBody>
      </p:sp>
    </p:spTree>
    <p:extLst>
      <p:ext uri="{BB962C8B-B14F-4D97-AF65-F5344CB8AC3E}">
        <p14:creationId xmlns:p14="http://schemas.microsoft.com/office/powerpoint/2010/main" val="2787533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 little</a:t>
            </a:r>
            <a:r>
              <a:rPr lang="en-ZA" baseline="0" dirty="0" smtClean="0"/>
              <a:t> bit of information regarding the University of Pretoria</a:t>
            </a:r>
            <a:endParaRPr lang="en-ZA" dirty="0"/>
          </a:p>
        </p:txBody>
      </p:sp>
      <p:sp>
        <p:nvSpPr>
          <p:cNvPr id="4" name="Slide Number Placeholder 3"/>
          <p:cNvSpPr>
            <a:spLocks noGrp="1"/>
          </p:cNvSpPr>
          <p:nvPr>
            <p:ph type="sldNum" sz="quarter" idx="10"/>
          </p:nvPr>
        </p:nvSpPr>
        <p:spPr/>
        <p:txBody>
          <a:bodyPr/>
          <a:lstStyle/>
          <a:p>
            <a:fld id="{22164149-2C44-4029-BA5B-3E7ECA7C8CBF}" type="slidenum">
              <a:rPr lang="en-US" smtClean="0"/>
              <a:t>3</a:t>
            </a:fld>
            <a:endParaRPr lang="en-US"/>
          </a:p>
        </p:txBody>
      </p:sp>
    </p:spTree>
    <p:extLst>
      <p:ext uri="{BB962C8B-B14F-4D97-AF65-F5344CB8AC3E}">
        <p14:creationId xmlns:p14="http://schemas.microsoft.com/office/powerpoint/2010/main" val="3167270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How</a:t>
            </a:r>
            <a:r>
              <a:rPr lang="en-ZA" baseline="0" dirty="0" smtClean="0"/>
              <a:t> the rest of the world think we drive to work</a:t>
            </a:r>
            <a:endParaRPr lang="en-ZA" dirty="0"/>
          </a:p>
        </p:txBody>
      </p:sp>
      <p:sp>
        <p:nvSpPr>
          <p:cNvPr id="4" name="Slide Number Placeholder 3"/>
          <p:cNvSpPr>
            <a:spLocks noGrp="1"/>
          </p:cNvSpPr>
          <p:nvPr>
            <p:ph type="sldNum" sz="quarter" idx="10"/>
          </p:nvPr>
        </p:nvSpPr>
        <p:spPr/>
        <p:txBody>
          <a:bodyPr/>
          <a:lstStyle/>
          <a:p>
            <a:fld id="{22164149-2C44-4029-BA5B-3E7ECA7C8CBF}" type="slidenum">
              <a:rPr lang="en-US" smtClean="0"/>
              <a:t>6</a:t>
            </a:fld>
            <a:endParaRPr lang="en-US"/>
          </a:p>
        </p:txBody>
      </p:sp>
    </p:spTree>
    <p:extLst>
      <p:ext uri="{BB962C8B-B14F-4D97-AF65-F5344CB8AC3E}">
        <p14:creationId xmlns:p14="http://schemas.microsoft.com/office/powerpoint/2010/main" val="2578178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reality</a:t>
            </a:r>
            <a:endParaRPr lang="en-ZA" dirty="0"/>
          </a:p>
        </p:txBody>
      </p:sp>
      <p:sp>
        <p:nvSpPr>
          <p:cNvPr id="4" name="Slide Number Placeholder 3"/>
          <p:cNvSpPr>
            <a:spLocks noGrp="1"/>
          </p:cNvSpPr>
          <p:nvPr>
            <p:ph type="sldNum" sz="quarter" idx="10"/>
          </p:nvPr>
        </p:nvSpPr>
        <p:spPr/>
        <p:txBody>
          <a:bodyPr/>
          <a:lstStyle/>
          <a:p>
            <a:fld id="{22164149-2C44-4029-BA5B-3E7ECA7C8CBF}" type="slidenum">
              <a:rPr lang="en-US" smtClean="0"/>
              <a:t>7</a:t>
            </a:fld>
            <a:endParaRPr lang="en-US"/>
          </a:p>
        </p:txBody>
      </p:sp>
    </p:spTree>
    <p:extLst>
      <p:ext uri="{BB962C8B-B14F-4D97-AF65-F5344CB8AC3E}">
        <p14:creationId xmlns:p14="http://schemas.microsoft.com/office/powerpoint/2010/main" val="2249023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2164149-2C44-4029-BA5B-3E7ECA7C8CBF}" type="slidenum">
              <a:rPr lang="en-US" smtClean="0"/>
              <a:t>9</a:t>
            </a:fld>
            <a:endParaRPr lang="en-US"/>
          </a:p>
        </p:txBody>
      </p:sp>
    </p:spTree>
    <p:extLst>
      <p:ext uri="{BB962C8B-B14F-4D97-AF65-F5344CB8AC3E}">
        <p14:creationId xmlns:p14="http://schemas.microsoft.com/office/powerpoint/2010/main" val="2721122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Executive</a:t>
            </a:r>
          </a:p>
          <a:p>
            <a:r>
              <a:rPr lang="en-ZA" dirty="0" smtClean="0"/>
              <a:t>Previously</a:t>
            </a:r>
            <a:r>
              <a:rPr lang="en-ZA" baseline="0" dirty="0" smtClean="0"/>
              <a:t> we had approximately </a:t>
            </a:r>
            <a:r>
              <a:rPr lang="en-ZA" dirty="0" smtClean="0"/>
              <a:t>45</a:t>
            </a:r>
            <a:r>
              <a:rPr lang="en-ZA" baseline="0" dirty="0" smtClean="0"/>
              <a:t> 000 applicants (each with 2 study choices) of which we immediately deny at least 17 000 of them, because they do not meet the requirements for university. </a:t>
            </a:r>
            <a:endParaRPr lang="en-ZA" dirty="0"/>
          </a:p>
        </p:txBody>
      </p:sp>
      <p:sp>
        <p:nvSpPr>
          <p:cNvPr id="4" name="Slide Number Placeholder 3"/>
          <p:cNvSpPr>
            <a:spLocks noGrp="1"/>
          </p:cNvSpPr>
          <p:nvPr>
            <p:ph type="sldNum" sz="quarter" idx="10"/>
          </p:nvPr>
        </p:nvSpPr>
        <p:spPr/>
        <p:txBody>
          <a:bodyPr/>
          <a:lstStyle/>
          <a:p>
            <a:fld id="{22164149-2C44-4029-BA5B-3E7ECA7C8CBF}" type="slidenum">
              <a:rPr lang="en-US" smtClean="0"/>
              <a:t>10</a:t>
            </a:fld>
            <a:endParaRPr lang="en-US"/>
          </a:p>
        </p:txBody>
      </p:sp>
    </p:spTree>
    <p:extLst>
      <p:ext uri="{BB962C8B-B14F-4D97-AF65-F5344CB8AC3E}">
        <p14:creationId xmlns:p14="http://schemas.microsoft.com/office/powerpoint/2010/main" val="3745167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4</a:t>
            </a:r>
            <a:r>
              <a:rPr lang="en-ZA" baseline="0" dirty="0" smtClean="0"/>
              <a:t> step process</a:t>
            </a:r>
            <a:endParaRPr lang="en-ZA" dirty="0" smtClean="0"/>
          </a:p>
          <a:p>
            <a:endParaRPr lang="en-ZA" dirty="0"/>
          </a:p>
        </p:txBody>
      </p:sp>
      <p:sp>
        <p:nvSpPr>
          <p:cNvPr id="4" name="Slide Number Placeholder 3"/>
          <p:cNvSpPr>
            <a:spLocks noGrp="1"/>
          </p:cNvSpPr>
          <p:nvPr>
            <p:ph type="sldNum" sz="quarter" idx="10"/>
          </p:nvPr>
        </p:nvSpPr>
        <p:spPr/>
        <p:txBody>
          <a:bodyPr/>
          <a:lstStyle/>
          <a:p>
            <a:fld id="{22164149-2C44-4029-BA5B-3E7ECA7C8CBF}" type="slidenum">
              <a:rPr lang="en-US" smtClean="0"/>
              <a:t>11</a:t>
            </a:fld>
            <a:endParaRPr lang="en-US"/>
          </a:p>
        </p:txBody>
      </p:sp>
    </p:spTree>
    <p:extLst>
      <p:ext uri="{BB962C8B-B14F-4D97-AF65-F5344CB8AC3E}">
        <p14:creationId xmlns:p14="http://schemas.microsoft.com/office/powerpoint/2010/main" val="2822612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14 step</a:t>
            </a:r>
            <a:r>
              <a:rPr lang="en-ZA" baseline="0" dirty="0" smtClean="0"/>
              <a:t> process, quit </a:t>
            </a:r>
            <a:r>
              <a:rPr lang="en-ZA" dirty="0" smtClean="0"/>
              <a:t>Comprehensive, but easy 2 navigate.</a:t>
            </a:r>
            <a:r>
              <a:rPr lang="en-ZA" baseline="0" dirty="0" smtClean="0"/>
              <a:t> This data is stored in staging tables in PeopleSoft</a:t>
            </a:r>
            <a:endParaRPr lang="en-ZA" dirty="0" smtClean="0"/>
          </a:p>
          <a:p>
            <a:endParaRPr lang="en-ZA" dirty="0"/>
          </a:p>
        </p:txBody>
      </p:sp>
      <p:sp>
        <p:nvSpPr>
          <p:cNvPr id="4" name="Slide Number Placeholder 3"/>
          <p:cNvSpPr>
            <a:spLocks noGrp="1"/>
          </p:cNvSpPr>
          <p:nvPr>
            <p:ph type="sldNum" sz="quarter" idx="10"/>
          </p:nvPr>
        </p:nvSpPr>
        <p:spPr/>
        <p:txBody>
          <a:bodyPr/>
          <a:lstStyle/>
          <a:p>
            <a:fld id="{22164149-2C44-4029-BA5B-3E7ECA7C8CBF}" type="slidenum">
              <a:rPr lang="en-US" smtClean="0"/>
              <a:t>13</a:t>
            </a:fld>
            <a:endParaRPr lang="en-US"/>
          </a:p>
        </p:txBody>
      </p:sp>
    </p:spTree>
    <p:extLst>
      <p:ext uri="{BB962C8B-B14F-4D97-AF65-F5344CB8AC3E}">
        <p14:creationId xmlns:p14="http://schemas.microsoft.com/office/powerpoint/2010/main" val="289162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9FF71E-BF8D-4FE7-B58C-A1EF7993D733}" type="datetime1">
              <a:rPr lang="en-US" smtClean="0"/>
              <a:t>10/17/2017</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3CB32-8852-4B36-B205-27922D7C9A21}" type="datetime1">
              <a:rPr lang="en-US" smtClean="0"/>
              <a:t>10/17/2017</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D34DA-B030-4B3F-A1D3-A735E0604342}" type="datetime1">
              <a:rPr lang="en-US" smtClean="0"/>
              <a:t>10/17/2017</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4D2E0-1EA0-4E5D-B227-151C82F645C5}" type="datetime1">
              <a:rPr lang="en-US" smtClean="0"/>
              <a:t>10/17/2017</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9B4E0-C19E-46DF-96CD-ED609C9E4C4F}" type="datetime1">
              <a:rPr lang="en-US" smtClean="0"/>
              <a:t>10/17/2017</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48F53-2059-4644-A16C-22F91FCD4BC2}" type="datetime1">
              <a:rPr lang="en-US" smtClean="0"/>
              <a:t>10/17/2017</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83179-5096-4C0A-ADBE-747E3A7BD9E5}" type="datetime1">
              <a:rPr lang="en-US" smtClean="0"/>
              <a:t>10/17/2017</a:t>
            </a:fld>
            <a:endParaRPr lang="en-US"/>
          </a:p>
        </p:txBody>
      </p:sp>
      <p:sp>
        <p:nvSpPr>
          <p:cNvPr id="8" name="Footer Placeholder 7"/>
          <p:cNvSpPr>
            <a:spLocks noGrp="1"/>
          </p:cNvSpPr>
          <p:nvPr>
            <p:ph type="ftr" sz="quarter" idx="11"/>
          </p:nvPr>
        </p:nvSpPr>
        <p:spPr/>
        <p:txBody>
          <a:bodyPr/>
          <a:lstStyle/>
          <a:p>
            <a:r>
              <a:rPr lang="en-US"/>
              <a:t>EMEA Alliance   11-12 October 2016</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CAA83-DA8F-4EBA-9B64-328F4C5F0E6F}" type="datetime1">
              <a:rPr lang="en-US" smtClean="0"/>
              <a:t>10/17/2017</a:t>
            </a:fld>
            <a:endParaRPr lang="en-US"/>
          </a:p>
        </p:txBody>
      </p:sp>
      <p:sp>
        <p:nvSpPr>
          <p:cNvPr id="4" name="Footer Placeholder 3"/>
          <p:cNvSpPr>
            <a:spLocks noGrp="1"/>
          </p:cNvSpPr>
          <p:nvPr>
            <p:ph type="ftr" sz="quarter" idx="11"/>
          </p:nvPr>
        </p:nvSpPr>
        <p:spPr/>
        <p:txBody>
          <a:bodyPr/>
          <a:lstStyle/>
          <a:p>
            <a:r>
              <a:rPr lang="en-US"/>
              <a:t>EMEA Alliance   11-12 October 2016</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C89D-B047-46A3-8769-0A3F82242EA7}" type="datetime1">
              <a:rPr lang="en-US" smtClean="0"/>
              <a:t>10/17/2017</a:t>
            </a:fld>
            <a:endParaRPr lang="en-US"/>
          </a:p>
        </p:txBody>
      </p:sp>
      <p:sp>
        <p:nvSpPr>
          <p:cNvPr id="3" name="Footer Placeholder 2"/>
          <p:cNvSpPr>
            <a:spLocks noGrp="1"/>
          </p:cNvSpPr>
          <p:nvPr>
            <p:ph type="ftr" sz="quarter" idx="11"/>
          </p:nvPr>
        </p:nvSpPr>
        <p:spPr/>
        <p:txBody>
          <a:bodyPr/>
          <a:lstStyle/>
          <a:p>
            <a:r>
              <a:rPr lang="en-US"/>
              <a:t>EMEA Alliance   11-12 October 2016</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D5B0A-F680-40C0-9861-9349C75600E3}" type="datetime1">
              <a:rPr lang="en-US" smtClean="0"/>
              <a:t>10/17/2017</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B8CAD8-B1D4-46FB-88BA-BCC58048783E}" type="datetime1">
              <a:rPr lang="en-US" smtClean="0"/>
              <a:t>10/17/2017</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177AAE-44FF-497A-81DD-75D90C54B430}" type="datetime1">
              <a:rPr lang="en-US" smtClean="0"/>
              <a:t>10/17/2017</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t>EMEA Alliance   11-12 October 2016</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2.png"/><Relationship Id="rId7" Type="http://schemas.openxmlformats.org/officeDocument/2006/relationships/diagramColors" Target="../diagrams/colors6.xml"/><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g"/><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Automated Admissions </a:t>
            </a:r>
            <a:r>
              <a:rPr lang="en-ZA" dirty="0" smtClean="0"/>
              <a:t> </a:t>
            </a:r>
            <a:r>
              <a:rPr lang="en-ZA" sz="3600" dirty="0"/>
              <a:t>Zero to Hero in a day</a:t>
            </a:r>
            <a:endParaRPr lang="en-US" sz="3600" dirty="0"/>
          </a:p>
        </p:txBody>
      </p:sp>
      <p:sp>
        <p:nvSpPr>
          <p:cNvPr id="4" name="Text Placeholder 3"/>
          <p:cNvSpPr>
            <a:spLocks noGrp="1"/>
          </p:cNvSpPr>
          <p:nvPr>
            <p:ph type="body" sz="half" idx="2"/>
          </p:nvPr>
        </p:nvSpPr>
        <p:spPr/>
        <p:txBody>
          <a:bodyPr/>
          <a:lstStyle/>
          <a:p>
            <a:r>
              <a:rPr lang="en-US" dirty="0"/>
              <a:t>SESSION </a:t>
            </a:r>
            <a:r>
              <a:rPr lang="en-US" dirty="0" smtClean="0"/>
              <a:t>2004</a:t>
            </a:r>
            <a:endParaRPr lang="en-US" dirty="0"/>
          </a:p>
          <a:p>
            <a:r>
              <a:rPr lang="en-US" dirty="0" smtClean="0"/>
              <a:t>17 October 2017</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359983"/>
            <a:ext cx="3800475" cy="3705225"/>
          </a:xfrm>
          <a:prstGeom prst="rect">
            <a:avLst/>
          </a:prstGeom>
        </p:spPr>
      </p:pic>
      <p:sp>
        <p:nvSpPr>
          <p:cNvPr id="3" name="Footer Placeholder 2"/>
          <p:cNvSpPr>
            <a:spLocks noGrp="1"/>
          </p:cNvSpPr>
          <p:nvPr>
            <p:ph type="ftr" sz="quarter" idx="11"/>
          </p:nvPr>
        </p:nvSpPr>
        <p:spPr/>
        <p:txBody>
          <a:bodyPr/>
          <a:lstStyle/>
          <a:p>
            <a:r>
              <a:rPr lang="en-US" dirty="0"/>
              <a:t>EMEA Alliance   16-17 October 2017</a:t>
            </a:r>
          </a:p>
        </p:txBody>
      </p:sp>
      <p:pic>
        <p:nvPicPr>
          <p:cNvPr id="12" name="Picture Placeholder 11"/>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t="12493" b="12493"/>
          <a:stretch>
            <a:fillRect/>
          </a:stretch>
        </p:blipFill>
        <p:spPr>
          <a:xfrm>
            <a:off x="2286" y="-11502"/>
            <a:ext cx="9141714" cy="4572000"/>
          </a:xfr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282" y="634273"/>
            <a:ext cx="3237790" cy="3156643"/>
          </a:xfrm>
          <a:prstGeom prst="rect">
            <a:avLst/>
          </a:prstGeom>
        </p:spPr>
      </p:pic>
    </p:spTree>
    <p:extLst>
      <p:ext uri="{BB962C8B-B14F-4D97-AF65-F5344CB8AC3E}">
        <p14:creationId xmlns:p14="http://schemas.microsoft.com/office/powerpoint/2010/main" val="3876221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Online application and automated admissions system</a:t>
            </a:r>
            <a:endParaRPr lang="en-US" dirty="0"/>
          </a:p>
        </p:txBody>
      </p:sp>
      <p:sp>
        <p:nvSpPr>
          <p:cNvPr id="3" name="Content Placeholder 2"/>
          <p:cNvSpPr>
            <a:spLocks noGrp="1"/>
          </p:cNvSpPr>
          <p:nvPr>
            <p:ph idx="1"/>
          </p:nvPr>
        </p:nvSpPr>
        <p:spPr>
          <a:xfrm>
            <a:off x="738990" y="1988208"/>
            <a:ext cx="7704190" cy="4657541"/>
          </a:xfrm>
        </p:spPr>
        <p:txBody>
          <a:bodyPr>
            <a:normAutofit/>
          </a:bodyPr>
          <a:lstStyle/>
          <a:p>
            <a:pPr marL="0" indent="0">
              <a:buNone/>
            </a:pPr>
            <a:r>
              <a:rPr lang="en-US" dirty="0" smtClean="0">
                <a:solidFill>
                  <a:schemeClr val="accent3"/>
                </a:solidFill>
              </a:rPr>
              <a:t> WHY?</a:t>
            </a:r>
          </a:p>
          <a:p>
            <a:pPr lvl="1">
              <a:buFont typeface="Arial" pitchFamily="34" charset="0"/>
              <a:buChar char="•"/>
            </a:pPr>
            <a:r>
              <a:rPr lang="en-ZA" dirty="0" smtClean="0">
                <a:solidFill>
                  <a:schemeClr val="accent3"/>
                </a:solidFill>
              </a:rPr>
              <a:t>Identify </a:t>
            </a:r>
            <a:r>
              <a:rPr lang="en-ZA" dirty="0">
                <a:solidFill>
                  <a:schemeClr val="accent3"/>
                </a:solidFill>
              </a:rPr>
              <a:t>and process TOP ACHIEVERS, giving them admissions,  </a:t>
            </a:r>
            <a:r>
              <a:rPr lang="en-ZA" dirty="0" smtClean="0">
                <a:solidFill>
                  <a:schemeClr val="accent3"/>
                </a:solidFill>
              </a:rPr>
              <a:t>housing and </a:t>
            </a:r>
            <a:r>
              <a:rPr lang="en-ZA" dirty="0">
                <a:solidFill>
                  <a:schemeClr val="accent3"/>
                </a:solidFill>
              </a:rPr>
              <a:t>bursary offer </a:t>
            </a:r>
            <a:r>
              <a:rPr lang="en-ZA" dirty="0" smtClean="0">
                <a:solidFill>
                  <a:schemeClr val="accent3"/>
                </a:solidFill>
              </a:rPr>
              <a:t>all-in-one</a:t>
            </a:r>
          </a:p>
          <a:p>
            <a:pPr lvl="1">
              <a:buFont typeface="Arial" pitchFamily="34" charset="0"/>
              <a:buChar char="•"/>
            </a:pPr>
            <a:r>
              <a:rPr lang="en-ZA" dirty="0" smtClean="0">
                <a:solidFill>
                  <a:schemeClr val="accent3"/>
                </a:solidFill>
              </a:rPr>
              <a:t>Minimise </a:t>
            </a:r>
            <a:r>
              <a:rPr lang="en-ZA" dirty="0">
                <a:solidFill>
                  <a:schemeClr val="accent3"/>
                </a:solidFill>
              </a:rPr>
              <a:t>admin processing on applicants that don’t meet </a:t>
            </a:r>
            <a:r>
              <a:rPr lang="en-ZA" dirty="0" smtClean="0">
                <a:solidFill>
                  <a:schemeClr val="accent3"/>
                </a:solidFill>
              </a:rPr>
              <a:t>requirements</a:t>
            </a:r>
          </a:p>
          <a:p>
            <a:pPr marL="128019" lvl="1" indent="0">
              <a:buNone/>
            </a:pPr>
            <a:endParaRPr lang="en-ZA" dirty="0">
              <a:solidFill>
                <a:schemeClr val="accent3"/>
              </a:solidFill>
            </a:endParaRPr>
          </a:p>
          <a:p>
            <a:pPr marL="128019" lvl="1" indent="0">
              <a:buNone/>
            </a:pPr>
            <a:r>
              <a:rPr lang="en-US" sz="2000" dirty="0" smtClean="0">
                <a:solidFill>
                  <a:schemeClr val="accent3"/>
                </a:solidFill>
              </a:rPr>
              <a:t>HOW?</a:t>
            </a:r>
            <a:endParaRPr lang="en-US" sz="2000" dirty="0">
              <a:solidFill>
                <a:schemeClr val="accent3"/>
              </a:solidFill>
            </a:endParaRPr>
          </a:p>
          <a:p>
            <a:pPr lvl="1">
              <a:buFont typeface="Arial" pitchFamily="34" charset="0"/>
              <a:buChar char="•"/>
            </a:pPr>
            <a:r>
              <a:rPr lang="en-ZA" dirty="0" smtClean="0">
                <a:solidFill>
                  <a:schemeClr val="accent3"/>
                </a:solidFill>
              </a:rPr>
              <a:t>Program </a:t>
            </a:r>
            <a:r>
              <a:rPr lang="en-ZA" dirty="0">
                <a:solidFill>
                  <a:schemeClr val="accent3"/>
                </a:solidFill>
              </a:rPr>
              <a:t>plan requirements built into online application </a:t>
            </a:r>
            <a:r>
              <a:rPr lang="en-ZA" dirty="0" smtClean="0">
                <a:solidFill>
                  <a:schemeClr val="accent3"/>
                </a:solidFill>
              </a:rPr>
              <a:t>process</a:t>
            </a:r>
          </a:p>
          <a:p>
            <a:pPr lvl="1">
              <a:buFont typeface="Arial" pitchFamily="34" charset="0"/>
              <a:buChar char="•"/>
            </a:pPr>
            <a:r>
              <a:rPr lang="en-ZA" dirty="0" smtClean="0">
                <a:solidFill>
                  <a:schemeClr val="accent3"/>
                </a:solidFill>
              </a:rPr>
              <a:t>Auto </a:t>
            </a:r>
            <a:r>
              <a:rPr lang="en-ZA" dirty="0">
                <a:solidFill>
                  <a:schemeClr val="accent3"/>
                </a:solidFill>
              </a:rPr>
              <a:t>admit applicants that meet </a:t>
            </a:r>
            <a:r>
              <a:rPr lang="en-ZA" dirty="0" smtClean="0">
                <a:solidFill>
                  <a:schemeClr val="accent3"/>
                </a:solidFill>
              </a:rPr>
              <a:t>requirements</a:t>
            </a:r>
          </a:p>
          <a:p>
            <a:pPr lvl="1">
              <a:buFont typeface="Arial" pitchFamily="34" charset="0"/>
              <a:buChar char="•"/>
            </a:pPr>
            <a:r>
              <a:rPr lang="en-ZA" dirty="0" smtClean="0">
                <a:solidFill>
                  <a:schemeClr val="accent3"/>
                </a:solidFill>
              </a:rPr>
              <a:t>Auto </a:t>
            </a:r>
            <a:r>
              <a:rPr lang="en-ZA" dirty="0">
                <a:solidFill>
                  <a:schemeClr val="accent3"/>
                </a:solidFill>
              </a:rPr>
              <a:t>placement of top achievers in </a:t>
            </a:r>
            <a:r>
              <a:rPr lang="en-ZA" dirty="0" smtClean="0">
                <a:solidFill>
                  <a:schemeClr val="accent3"/>
                </a:solidFill>
              </a:rPr>
              <a:t>residence (housing)</a:t>
            </a:r>
          </a:p>
          <a:p>
            <a:pPr marL="128019" lvl="1" indent="0">
              <a:buNone/>
            </a:pPr>
            <a:endParaRPr lang="en-ZA" dirty="0">
              <a:solidFill>
                <a:schemeClr val="accent3"/>
              </a:solidFill>
            </a:endParaRPr>
          </a:p>
          <a:p>
            <a:pPr marL="128019" lvl="1" indent="0">
              <a:buNone/>
            </a:pPr>
            <a:r>
              <a:rPr lang="en-ZA" dirty="0" smtClean="0">
                <a:solidFill>
                  <a:schemeClr val="accent3"/>
                </a:solidFill>
              </a:rPr>
              <a:t>OUTCOME</a:t>
            </a:r>
            <a:endParaRPr lang="en-ZA" dirty="0">
              <a:solidFill>
                <a:schemeClr val="accent3"/>
              </a:solidFill>
            </a:endParaRPr>
          </a:p>
          <a:p>
            <a:pPr lvl="1">
              <a:buFont typeface="Arial" pitchFamily="34" charset="0"/>
              <a:buChar char="•"/>
            </a:pPr>
            <a:r>
              <a:rPr lang="en-ZA" sz="1600" dirty="0" smtClean="0">
                <a:solidFill>
                  <a:schemeClr val="accent3"/>
                </a:solidFill>
              </a:rPr>
              <a:t>Average processing time decreased from 32 days to 3.8 days </a:t>
            </a:r>
          </a:p>
          <a:p>
            <a:pPr marL="128019" lvl="1" indent="0">
              <a:buNone/>
            </a:pPr>
            <a:r>
              <a:rPr lang="en-ZA" sz="1400" dirty="0" smtClean="0">
                <a:solidFill>
                  <a:schemeClr val="accent3"/>
                </a:solidFill>
              </a:rPr>
              <a:t>(</a:t>
            </a:r>
            <a:r>
              <a:rPr lang="en-ZA" sz="1400" dirty="0" err="1" smtClean="0">
                <a:solidFill>
                  <a:schemeClr val="accent3"/>
                </a:solidFill>
              </a:rPr>
              <a:t>emplid</a:t>
            </a:r>
            <a:r>
              <a:rPr lang="en-ZA" sz="1400" dirty="0" smtClean="0">
                <a:solidFill>
                  <a:schemeClr val="accent3"/>
                </a:solidFill>
              </a:rPr>
              <a:t> id allocated date – admission date)</a:t>
            </a:r>
          </a:p>
          <a:p>
            <a:pPr lvl="1">
              <a:buFont typeface="Arial" pitchFamily="34" charset="0"/>
              <a:buChar char="•"/>
            </a:pPr>
            <a:r>
              <a:rPr lang="en-ZA" sz="1600" dirty="0" smtClean="0">
                <a:solidFill>
                  <a:schemeClr val="accent3"/>
                </a:solidFill>
              </a:rPr>
              <a:t>Communication generated to admitted student</a:t>
            </a:r>
            <a:endParaRPr lang="en-ZA" sz="1600" dirty="0">
              <a:solidFill>
                <a:schemeClr val="accent3"/>
              </a:solidFill>
            </a:endParaRPr>
          </a:p>
        </p:txBody>
      </p:sp>
      <p:sp>
        <p:nvSpPr>
          <p:cNvPr id="4" name="Footer Placeholder 3"/>
          <p:cNvSpPr>
            <a:spLocks noGrp="1"/>
          </p:cNvSpPr>
          <p:nvPr>
            <p:ph type="ftr" sz="quarter" idx="11"/>
          </p:nvPr>
        </p:nvSpPr>
        <p:spPr/>
        <p:txBody>
          <a:bodyPr/>
          <a:lstStyle/>
          <a:p>
            <a:r>
              <a:rPr lang="en-US" dirty="0"/>
              <a:t>EMEA Alliance   16-17 October 2017</a:t>
            </a:r>
          </a:p>
        </p:txBody>
      </p:sp>
    </p:spTree>
    <p:extLst>
      <p:ext uri="{BB962C8B-B14F-4D97-AF65-F5344CB8AC3E}">
        <p14:creationId xmlns:p14="http://schemas.microsoft.com/office/powerpoint/2010/main" val="56921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EMEA Alliance   16-17 October 2017</a:t>
            </a:r>
          </a:p>
        </p:txBody>
      </p:sp>
      <p:graphicFrame>
        <p:nvGraphicFramePr>
          <p:cNvPr id="16" name="Diagram 15"/>
          <p:cNvGraphicFramePr/>
          <p:nvPr>
            <p:extLst>
              <p:ext uri="{D42A27DB-BD31-4B8C-83A1-F6EECF244321}">
                <p14:modId xmlns:p14="http://schemas.microsoft.com/office/powerpoint/2010/main" val="4045680581"/>
              </p:ext>
            </p:extLst>
          </p:nvPr>
        </p:nvGraphicFramePr>
        <p:xfrm>
          <a:off x="228600" y="822960"/>
          <a:ext cx="8915400" cy="58855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 name="Title 1"/>
          <p:cNvSpPr>
            <a:spLocks noGrp="1"/>
          </p:cNvSpPr>
          <p:nvPr>
            <p:ph type="title"/>
          </p:nvPr>
        </p:nvSpPr>
        <p:spPr>
          <a:xfrm>
            <a:off x="768096" y="585216"/>
            <a:ext cx="7290054" cy="1499616"/>
          </a:xfrm>
        </p:spPr>
        <p:txBody>
          <a:bodyPr/>
          <a:lstStyle/>
          <a:p>
            <a:r>
              <a:rPr lang="en-US" dirty="0" smtClean="0"/>
              <a:t>Process</a:t>
            </a:r>
            <a:endParaRPr lang="en-US" dirty="0"/>
          </a:p>
        </p:txBody>
      </p:sp>
    </p:spTree>
    <p:extLst>
      <p:ext uri="{BB962C8B-B14F-4D97-AF65-F5344CB8AC3E}">
        <p14:creationId xmlns:p14="http://schemas.microsoft.com/office/powerpoint/2010/main" val="24106636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a:t>
            </a:r>
            <a:endParaRPr lang="en-US" dirty="0"/>
          </a:p>
        </p:txBody>
      </p:sp>
      <p:sp>
        <p:nvSpPr>
          <p:cNvPr id="3" name="Subtitle 2"/>
          <p:cNvSpPr>
            <a:spLocks noGrp="1"/>
          </p:cNvSpPr>
          <p:nvPr>
            <p:ph type="subTitle" idx="1"/>
          </p:nvPr>
        </p:nvSpPr>
        <p:spPr/>
        <p:txBody>
          <a:bodyPr/>
          <a:lstStyle/>
          <a:p>
            <a:r>
              <a:rPr lang="en-US" dirty="0" smtClean="0"/>
              <a:t>Student applies for a </a:t>
            </a:r>
            <a:r>
              <a:rPr lang="en-US" dirty="0" err="1" smtClean="0"/>
              <a:t>programme</a:t>
            </a:r>
            <a:r>
              <a:rPr lang="en-US" dirty="0" smtClean="0"/>
              <a:t> at the University </a:t>
            </a:r>
            <a:endParaRPr lang="en-US" dirty="0"/>
          </a:p>
        </p:txBody>
      </p:sp>
      <p:sp>
        <p:nvSpPr>
          <p:cNvPr id="4" name="Footer Placeholder 3"/>
          <p:cNvSpPr>
            <a:spLocks noGrp="1"/>
          </p:cNvSpPr>
          <p:nvPr>
            <p:ph type="ftr" sz="quarter" idx="11"/>
          </p:nvPr>
        </p:nvSpPr>
        <p:spPr/>
        <p:txBody>
          <a:bodyPr/>
          <a:lstStyle/>
          <a:p>
            <a:r>
              <a:rPr lang="en-US" dirty="0"/>
              <a:t>EMEA Alliance   16-17 October 2017</a:t>
            </a:r>
          </a:p>
        </p:txBody>
      </p:sp>
      <p:graphicFrame>
        <p:nvGraphicFramePr>
          <p:cNvPr id="6" name="Diagram 5"/>
          <p:cNvGraphicFramePr/>
          <p:nvPr>
            <p:extLst>
              <p:ext uri="{D42A27DB-BD31-4B8C-83A1-F6EECF244321}">
                <p14:modId xmlns:p14="http://schemas.microsoft.com/office/powerpoint/2010/main" val="1251061120"/>
              </p:ext>
            </p:extLst>
          </p:nvPr>
        </p:nvGraphicFramePr>
        <p:xfrm>
          <a:off x="1670627" y="519546"/>
          <a:ext cx="6132945" cy="3579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4758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application</a:t>
            </a:r>
            <a:endParaRPr lang="en-US" sz="3200"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EMEA Alliance   16-17 October 2017</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9" y="832987"/>
            <a:ext cx="9019310" cy="421778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entagon 5"/>
          <p:cNvSpPr/>
          <p:nvPr/>
        </p:nvSpPr>
        <p:spPr>
          <a:xfrm rot="10800000">
            <a:off x="7128164" y="124691"/>
            <a:ext cx="2015836" cy="33250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p:cNvSpPr txBox="1"/>
          <p:nvPr/>
        </p:nvSpPr>
        <p:spPr>
          <a:xfrm>
            <a:off x="7658100" y="87868"/>
            <a:ext cx="1475509" cy="369332"/>
          </a:xfrm>
          <a:prstGeom prst="rect">
            <a:avLst/>
          </a:prstGeom>
          <a:noFill/>
        </p:spPr>
        <p:txBody>
          <a:bodyPr wrap="square" rtlCol="0">
            <a:spAutoFit/>
          </a:bodyPr>
          <a:lstStyle/>
          <a:p>
            <a:r>
              <a:rPr lang="en-ZA" dirty="0" smtClean="0">
                <a:solidFill>
                  <a:schemeClr val="bg1"/>
                </a:solidFill>
              </a:rPr>
              <a:t>APPLICATION</a:t>
            </a:r>
            <a:endParaRPr lang="en-ZA" dirty="0">
              <a:solidFill>
                <a:schemeClr val="bg1"/>
              </a:solidFill>
            </a:endParaRPr>
          </a:p>
        </p:txBody>
      </p:sp>
    </p:spTree>
    <p:extLst>
      <p:ext uri="{BB962C8B-B14F-4D97-AF65-F5344CB8AC3E}">
        <p14:creationId xmlns:p14="http://schemas.microsoft.com/office/powerpoint/2010/main" val="2285978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EMEA Alliance   16-17 October 2017</a:t>
            </a:r>
          </a:p>
        </p:txBody>
      </p:sp>
      <p:graphicFrame>
        <p:nvGraphicFramePr>
          <p:cNvPr id="7" name="Diagram 6"/>
          <p:cNvGraphicFramePr/>
          <p:nvPr>
            <p:extLst>
              <p:ext uri="{D42A27DB-BD31-4B8C-83A1-F6EECF244321}">
                <p14:modId xmlns:p14="http://schemas.microsoft.com/office/powerpoint/2010/main" val="3668275366"/>
              </p:ext>
            </p:extLst>
          </p:nvPr>
        </p:nvGraphicFramePr>
        <p:xfrm>
          <a:off x="0" y="452547"/>
          <a:ext cx="8906366" cy="5683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p:cNvSpPr>
            <a:spLocks noGrp="1"/>
          </p:cNvSpPr>
          <p:nvPr>
            <p:ph sz="half" idx="1"/>
          </p:nvPr>
        </p:nvSpPr>
        <p:spPr>
          <a:xfrm>
            <a:off x="2960578" y="571499"/>
            <a:ext cx="2016668" cy="1392382"/>
          </a:xfrm>
        </p:spPr>
        <p:txBody>
          <a:bodyPr>
            <a:normAutofit/>
          </a:bodyPr>
          <a:lstStyle/>
          <a:p>
            <a:r>
              <a:rPr lang="en-ZA" sz="1700" dirty="0" smtClean="0"/>
              <a:t>English = 50%</a:t>
            </a:r>
          </a:p>
          <a:p>
            <a:r>
              <a:rPr lang="en-ZA" sz="1700" dirty="0" smtClean="0"/>
              <a:t>Maths = 50%</a:t>
            </a:r>
          </a:p>
          <a:p>
            <a:r>
              <a:rPr lang="en-ZA" sz="1700" dirty="0" smtClean="0"/>
              <a:t>APS = 30</a:t>
            </a:r>
            <a:endParaRPr lang="en-ZA" sz="1700" dirty="0"/>
          </a:p>
        </p:txBody>
      </p:sp>
      <p:sp>
        <p:nvSpPr>
          <p:cNvPr id="10" name="Content Placeholder 4"/>
          <p:cNvSpPr>
            <a:spLocks noGrp="1"/>
          </p:cNvSpPr>
          <p:nvPr>
            <p:ph sz="half" idx="1"/>
          </p:nvPr>
        </p:nvSpPr>
        <p:spPr>
          <a:xfrm>
            <a:off x="5097641" y="2573482"/>
            <a:ext cx="2016668" cy="1392382"/>
          </a:xfrm>
        </p:spPr>
        <p:txBody>
          <a:bodyPr>
            <a:normAutofit/>
          </a:bodyPr>
          <a:lstStyle/>
          <a:p>
            <a:r>
              <a:rPr lang="en-ZA" sz="1700" dirty="0" smtClean="0"/>
              <a:t>English = 60%</a:t>
            </a:r>
          </a:p>
          <a:p>
            <a:r>
              <a:rPr lang="en-ZA" sz="1700" dirty="0" smtClean="0"/>
              <a:t>Maths = 60%</a:t>
            </a:r>
          </a:p>
          <a:p>
            <a:r>
              <a:rPr lang="en-ZA" sz="1700" dirty="0" smtClean="0"/>
              <a:t>APS = 32</a:t>
            </a:r>
            <a:endParaRPr lang="en-ZA" sz="1700" dirty="0"/>
          </a:p>
        </p:txBody>
      </p:sp>
      <p:sp>
        <p:nvSpPr>
          <p:cNvPr id="11" name="Content Placeholder 4"/>
          <p:cNvSpPr>
            <a:spLocks noGrp="1"/>
          </p:cNvSpPr>
          <p:nvPr>
            <p:ph sz="half" idx="1"/>
          </p:nvPr>
        </p:nvSpPr>
        <p:spPr>
          <a:xfrm>
            <a:off x="7127332" y="4565072"/>
            <a:ext cx="2016668" cy="1392382"/>
          </a:xfrm>
        </p:spPr>
        <p:txBody>
          <a:bodyPr>
            <a:normAutofit fontScale="85000" lnSpcReduction="20000"/>
          </a:bodyPr>
          <a:lstStyle/>
          <a:p>
            <a:r>
              <a:rPr lang="en-ZA" dirty="0" smtClean="0"/>
              <a:t>English = 60%</a:t>
            </a:r>
          </a:p>
          <a:p>
            <a:r>
              <a:rPr lang="en-ZA" dirty="0" smtClean="0"/>
              <a:t>Maths = 60%</a:t>
            </a:r>
          </a:p>
          <a:p>
            <a:r>
              <a:rPr lang="en-ZA" dirty="0" smtClean="0"/>
              <a:t>APS = 32</a:t>
            </a:r>
          </a:p>
          <a:p>
            <a:r>
              <a:rPr lang="en-ZA" dirty="0" smtClean="0"/>
              <a:t>Exemption</a:t>
            </a:r>
            <a:endParaRPr lang="en-ZA" dirty="0"/>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10425" y="119063"/>
            <a:ext cx="193357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1196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EMEA Alliance   16-17 October 2017</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0425" y="119063"/>
            <a:ext cx="193357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half" idx="1"/>
          </p:nvPr>
        </p:nvSpPr>
        <p:spPr/>
        <p:txBody>
          <a:bodyPr/>
          <a:lstStyle/>
          <a:p>
            <a:endParaRPr lang="en-ZA"/>
          </a:p>
        </p:txBody>
      </p:sp>
      <p:sp>
        <p:nvSpPr>
          <p:cNvPr id="4" name="Content Placeholder 3"/>
          <p:cNvSpPr>
            <a:spLocks noGrp="1"/>
          </p:cNvSpPr>
          <p:nvPr>
            <p:ph sz="half" idx="1"/>
          </p:nvPr>
        </p:nvSpPr>
        <p:spPr/>
        <p:txBody>
          <a:bodyPr/>
          <a:lstStyle/>
          <a:p>
            <a:endParaRPr lang="en-ZA"/>
          </a:p>
        </p:txBody>
      </p:sp>
      <p:sp>
        <p:nvSpPr>
          <p:cNvPr id="6" name="Content Placeholder 5"/>
          <p:cNvSpPr>
            <a:spLocks noGrp="1"/>
          </p:cNvSpPr>
          <p:nvPr>
            <p:ph sz="half" idx="1"/>
          </p:nvPr>
        </p:nvSpPr>
        <p:spPr/>
        <p:txBody>
          <a:bodyPr/>
          <a:lstStyle/>
          <a:p>
            <a:endParaRPr lang="en-ZA"/>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70" y="119063"/>
            <a:ext cx="6455475" cy="625828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56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EMEA Alliance   16-17 October 2017</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0425" y="119063"/>
            <a:ext cx="193357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half" idx="1"/>
          </p:nvPr>
        </p:nvSpPr>
        <p:spPr/>
        <p:txBody>
          <a:bodyPr/>
          <a:lstStyle/>
          <a:p>
            <a:endParaRPr lang="en-ZA"/>
          </a:p>
        </p:txBody>
      </p:sp>
      <p:sp>
        <p:nvSpPr>
          <p:cNvPr id="4" name="Content Placeholder 3"/>
          <p:cNvSpPr>
            <a:spLocks noGrp="1"/>
          </p:cNvSpPr>
          <p:nvPr>
            <p:ph sz="half" idx="1"/>
          </p:nvPr>
        </p:nvSpPr>
        <p:spPr/>
        <p:txBody>
          <a:bodyPr/>
          <a:lstStyle/>
          <a:p>
            <a:endParaRPr lang="en-ZA"/>
          </a:p>
        </p:txBody>
      </p:sp>
      <p:sp>
        <p:nvSpPr>
          <p:cNvPr id="6" name="Content Placeholder 5"/>
          <p:cNvSpPr>
            <a:spLocks noGrp="1"/>
          </p:cNvSpPr>
          <p:nvPr>
            <p:ph sz="half" idx="1"/>
          </p:nvPr>
        </p:nvSpPr>
        <p:spPr/>
        <p:txBody>
          <a:bodyPr/>
          <a:lstStyle/>
          <a:p>
            <a:endParaRPr lang="en-ZA"/>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20" y="119063"/>
            <a:ext cx="6943725" cy="64198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279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EMEA Alliance   16-17 October 2017</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0425" y="119063"/>
            <a:ext cx="193357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half" idx="1"/>
          </p:nvPr>
        </p:nvSpPr>
        <p:spPr/>
        <p:txBody>
          <a:bodyPr/>
          <a:lstStyle/>
          <a:p>
            <a:endParaRPr lang="en-ZA"/>
          </a:p>
        </p:txBody>
      </p:sp>
      <p:sp>
        <p:nvSpPr>
          <p:cNvPr id="4" name="Content Placeholder 3"/>
          <p:cNvSpPr>
            <a:spLocks noGrp="1"/>
          </p:cNvSpPr>
          <p:nvPr>
            <p:ph sz="half" idx="1"/>
          </p:nvPr>
        </p:nvSpPr>
        <p:spPr/>
        <p:txBody>
          <a:bodyPr/>
          <a:lstStyle/>
          <a:p>
            <a:endParaRPr lang="en-ZA"/>
          </a:p>
        </p:txBody>
      </p:sp>
      <p:sp>
        <p:nvSpPr>
          <p:cNvPr id="6" name="Content Placeholder 5"/>
          <p:cNvSpPr>
            <a:spLocks noGrp="1"/>
          </p:cNvSpPr>
          <p:nvPr>
            <p:ph sz="half" idx="1"/>
          </p:nvPr>
        </p:nvSpPr>
        <p:spPr/>
        <p:txBody>
          <a:bodyPr/>
          <a:lstStyle/>
          <a:p>
            <a:endParaRPr lang="en-ZA"/>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57" y="733425"/>
            <a:ext cx="8803323" cy="501780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2204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EMEA Alliance   16-17 October 2017</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0425" y="119063"/>
            <a:ext cx="193357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half" idx="1"/>
          </p:nvPr>
        </p:nvSpPr>
        <p:spPr/>
        <p:txBody>
          <a:bodyPr/>
          <a:lstStyle/>
          <a:p>
            <a:endParaRPr lang="en-ZA"/>
          </a:p>
        </p:txBody>
      </p:sp>
      <p:sp>
        <p:nvSpPr>
          <p:cNvPr id="4" name="Content Placeholder 3"/>
          <p:cNvSpPr>
            <a:spLocks noGrp="1"/>
          </p:cNvSpPr>
          <p:nvPr>
            <p:ph sz="half" idx="1"/>
          </p:nvPr>
        </p:nvSpPr>
        <p:spPr/>
        <p:txBody>
          <a:bodyPr/>
          <a:lstStyle/>
          <a:p>
            <a:endParaRPr lang="en-ZA"/>
          </a:p>
        </p:txBody>
      </p:sp>
      <p:sp>
        <p:nvSpPr>
          <p:cNvPr id="6" name="Content Placeholder 5"/>
          <p:cNvSpPr>
            <a:spLocks noGrp="1"/>
          </p:cNvSpPr>
          <p:nvPr>
            <p:ph sz="half" idx="1"/>
          </p:nvPr>
        </p:nvSpPr>
        <p:spPr/>
        <p:txBody>
          <a:bodyPr/>
          <a:lstStyle/>
          <a:p>
            <a:endParaRPr lang="en-ZA"/>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94" y="77788"/>
            <a:ext cx="653415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60764"/>
            <a:ext cx="651510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1921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Review </a:t>
            </a:r>
            <a:endParaRPr lang="en-US" dirty="0"/>
          </a:p>
        </p:txBody>
      </p:sp>
      <p:sp>
        <p:nvSpPr>
          <p:cNvPr id="3" name="Subtitle 2"/>
          <p:cNvSpPr>
            <a:spLocks noGrp="1"/>
          </p:cNvSpPr>
          <p:nvPr>
            <p:ph type="subTitle" idx="1"/>
          </p:nvPr>
        </p:nvSpPr>
        <p:spPr/>
        <p:txBody>
          <a:bodyPr/>
          <a:lstStyle/>
          <a:p>
            <a:r>
              <a:rPr lang="en-US" dirty="0" smtClean="0"/>
              <a:t>The data an applicant enters is verified against uploaded documentation and then a student number (</a:t>
            </a:r>
            <a:r>
              <a:rPr lang="en-US" dirty="0" err="1" smtClean="0"/>
              <a:t>Emplid</a:t>
            </a:r>
            <a:r>
              <a:rPr lang="en-US" dirty="0" smtClean="0"/>
              <a:t>) is allocated</a:t>
            </a:r>
            <a:endParaRPr lang="en-US" dirty="0"/>
          </a:p>
        </p:txBody>
      </p:sp>
      <p:sp>
        <p:nvSpPr>
          <p:cNvPr id="4" name="Footer Placeholder 3"/>
          <p:cNvSpPr>
            <a:spLocks noGrp="1"/>
          </p:cNvSpPr>
          <p:nvPr>
            <p:ph type="ftr" sz="quarter" idx="11"/>
          </p:nvPr>
        </p:nvSpPr>
        <p:spPr/>
        <p:txBody>
          <a:bodyPr/>
          <a:lstStyle/>
          <a:p>
            <a:r>
              <a:rPr lang="en-US" dirty="0"/>
              <a:t>EMEA Alliance   16-17 October 2017</a:t>
            </a:r>
          </a:p>
        </p:txBody>
      </p:sp>
      <p:graphicFrame>
        <p:nvGraphicFramePr>
          <p:cNvPr id="6" name="Diagram 5"/>
          <p:cNvGraphicFramePr/>
          <p:nvPr>
            <p:extLst>
              <p:ext uri="{D42A27DB-BD31-4B8C-83A1-F6EECF244321}">
                <p14:modId xmlns:p14="http://schemas.microsoft.com/office/powerpoint/2010/main" val="3485653880"/>
              </p:ext>
            </p:extLst>
          </p:nvPr>
        </p:nvGraphicFramePr>
        <p:xfrm>
          <a:off x="1400464" y="441038"/>
          <a:ext cx="6517409" cy="3736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7945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smtClean="0"/>
              <a:t>Alison Dell	</a:t>
            </a:r>
            <a:endParaRPr lang="en-US" dirty="0"/>
          </a:p>
        </p:txBody>
      </p:sp>
      <p:sp>
        <p:nvSpPr>
          <p:cNvPr id="4" name="Content Placeholder 3"/>
          <p:cNvSpPr>
            <a:spLocks noGrp="1"/>
          </p:cNvSpPr>
          <p:nvPr>
            <p:ph sz="half" idx="2"/>
          </p:nvPr>
        </p:nvSpPr>
        <p:spPr>
          <a:xfrm>
            <a:off x="768096" y="2967788"/>
            <a:ext cx="3566160" cy="1446168"/>
          </a:xfrm>
        </p:spPr>
        <p:txBody>
          <a:bodyPr>
            <a:normAutofit lnSpcReduction="10000"/>
          </a:bodyPr>
          <a:lstStyle/>
          <a:p>
            <a:r>
              <a:rPr lang="en-US" dirty="0" smtClean="0"/>
              <a:t>Senior PeopleSoft Analyst Developer</a:t>
            </a:r>
            <a:endParaRPr lang="en-US" dirty="0"/>
          </a:p>
          <a:p>
            <a:r>
              <a:rPr lang="en-US" dirty="0" smtClean="0"/>
              <a:t>University of Pretoria</a:t>
            </a:r>
            <a:endParaRPr lang="en-US" dirty="0"/>
          </a:p>
          <a:p>
            <a:r>
              <a:rPr lang="en-US" dirty="0" smtClean="0"/>
              <a:t>Alison.dell@up.ac.za</a:t>
            </a:r>
            <a:endParaRPr lang="en-US" dirty="0"/>
          </a:p>
        </p:txBody>
      </p:sp>
      <p:sp>
        <p:nvSpPr>
          <p:cNvPr id="5" name="Text Placeholder 4"/>
          <p:cNvSpPr>
            <a:spLocks noGrp="1"/>
          </p:cNvSpPr>
          <p:nvPr>
            <p:ph type="body" sz="quarter" idx="3"/>
          </p:nvPr>
        </p:nvSpPr>
        <p:spPr/>
        <p:txBody>
          <a:bodyPr/>
          <a:lstStyle/>
          <a:p>
            <a:r>
              <a:rPr lang="en-US" dirty="0" err="1" smtClean="0"/>
              <a:t>Tanja</a:t>
            </a:r>
            <a:r>
              <a:rPr lang="en-US" dirty="0" smtClean="0"/>
              <a:t> </a:t>
            </a:r>
            <a:r>
              <a:rPr lang="en-US" dirty="0" err="1" smtClean="0"/>
              <a:t>Oosthuysen</a:t>
            </a:r>
            <a:r>
              <a:rPr lang="en-US" dirty="0" smtClean="0"/>
              <a:t>	</a:t>
            </a:r>
            <a:endParaRPr lang="en-US" dirty="0"/>
          </a:p>
        </p:txBody>
      </p:sp>
      <p:sp>
        <p:nvSpPr>
          <p:cNvPr id="6" name="Content Placeholder 5"/>
          <p:cNvSpPr>
            <a:spLocks noGrp="1"/>
          </p:cNvSpPr>
          <p:nvPr>
            <p:ph sz="quarter" idx="4"/>
          </p:nvPr>
        </p:nvSpPr>
        <p:spPr>
          <a:xfrm>
            <a:off x="4491990" y="2967788"/>
            <a:ext cx="3566160" cy="1446168"/>
          </a:xfrm>
        </p:spPr>
        <p:txBody>
          <a:bodyPr>
            <a:normAutofit fontScale="92500"/>
          </a:bodyPr>
          <a:lstStyle/>
          <a:p>
            <a:r>
              <a:rPr lang="en-US" dirty="0" smtClean="0"/>
              <a:t>Manager: Enrolment	</a:t>
            </a:r>
            <a:endParaRPr lang="en-US" dirty="0"/>
          </a:p>
          <a:p>
            <a:r>
              <a:rPr lang="en-US" dirty="0" smtClean="0"/>
              <a:t>University of Pretoria</a:t>
            </a:r>
            <a:endParaRPr lang="en-US" dirty="0"/>
          </a:p>
          <a:p>
            <a:r>
              <a:rPr lang="en-US" dirty="0" smtClean="0"/>
              <a:t>Tanja.oosthuysen@up.ac.za	</a:t>
            </a:r>
            <a:endParaRPr lang="en-US" dirty="0"/>
          </a:p>
          <a:p>
            <a:endParaRPr lang="en-US" dirty="0"/>
          </a:p>
        </p:txBody>
      </p:sp>
      <p:sp>
        <p:nvSpPr>
          <p:cNvPr id="7" name="Content Placeholder 3"/>
          <p:cNvSpPr txBox="1">
            <a:spLocks/>
          </p:cNvSpPr>
          <p:nvPr/>
        </p:nvSpPr>
        <p:spPr>
          <a:xfrm>
            <a:off x="768096"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endParaRPr lang="en-US" sz="1600" dirty="0"/>
          </a:p>
        </p:txBody>
      </p:sp>
      <p:sp>
        <p:nvSpPr>
          <p:cNvPr id="8" name="Content Placeholder 3"/>
          <p:cNvSpPr txBox="1">
            <a:spLocks/>
          </p:cNvSpPr>
          <p:nvPr/>
        </p:nvSpPr>
        <p:spPr>
          <a:xfrm>
            <a:off x="4491990"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endParaRPr lang="en-US" sz="1600" dirty="0"/>
          </a:p>
        </p:txBody>
      </p:sp>
      <p:sp>
        <p:nvSpPr>
          <p:cNvPr id="10" name="Footer Placeholder 9"/>
          <p:cNvSpPr>
            <a:spLocks noGrp="1"/>
          </p:cNvSpPr>
          <p:nvPr>
            <p:ph type="ftr" sz="quarter" idx="11"/>
          </p:nvPr>
        </p:nvSpPr>
        <p:spPr/>
        <p:txBody>
          <a:bodyPr/>
          <a:lstStyle/>
          <a:p>
            <a:r>
              <a:rPr lang="en-US" dirty="0"/>
              <a:t>EMEA Alliance   16-17 October 2017</a:t>
            </a:r>
          </a:p>
        </p:txBody>
      </p:sp>
      <p:sp>
        <p:nvSpPr>
          <p:cNvPr id="11" name="Text Placeholder 2"/>
          <p:cNvSpPr txBox="1">
            <a:spLocks/>
          </p:cNvSpPr>
          <p:nvPr/>
        </p:nvSpPr>
        <p:spPr>
          <a:xfrm>
            <a:off x="768096" y="4413956"/>
            <a:ext cx="3566160" cy="822960"/>
          </a:xfrm>
          <a:prstGeom prst="rect">
            <a:avLst/>
          </a:prstGeom>
        </p:spPr>
        <p:txBody>
          <a:bodyPr vert="horz" lIns="137160" tIns="45720" rIns="137160" bIns="45720" rtlCol="0" anchor="ctr">
            <a:normAutofit/>
          </a:bodyPr>
          <a:lstStyle>
            <a:lvl1pPr marL="0" indent="0" algn="l" defTabSz="914377" rtl="0" eaLnBrk="1" latinLnBrk="0" hangingPunct="1">
              <a:lnSpc>
                <a:spcPct val="90000"/>
              </a:lnSpc>
              <a:spcBef>
                <a:spcPts val="0"/>
              </a:spcBef>
              <a:spcAft>
                <a:spcPts val="0"/>
              </a:spcAft>
              <a:buClr>
                <a:schemeClr val="accent2"/>
              </a:buClr>
              <a:buSzPct val="100000"/>
              <a:buFont typeface="Tw Cen MT" panose="020B0602020104020603" pitchFamily="34" charset="0"/>
              <a:buNone/>
              <a:defRPr sz="2200" b="0" kern="1200" cap="none" baseline="0">
                <a:solidFill>
                  <a:schemeClr val="accent2">
                    <a:lumMod val="75000"/>
                  </a:schemeClr>
                </a:solidFill>
                <a:latin typeface="+mn-lt"/>
                <a:ea typeface="+mn-ea"/>
                <a:cs typeface="+mn-cs"/>
              </a:defRPr>
            </a:lvl1pPr>
            <a:lvl2pPr marL="457189" indent="0" algn="l" defTabSz="914377" rtl="0" eaLnBrk="1" latinLnBrk="0" hangingPunct="1">
              <a:lnSpc>
                <a:spcPct val="90000"/>
              </a:lnSpc>
              <a:spcBef>
                <a:spcPts val="200"/>
              </a:spcBef>
              <a:spcAft>
                <a:spcPts val="400"/>
              </a:spcAft>
              <a:buClr>
                <a:schemeClr val="accent2"/>
              </a:buClr>
              <a:buFont typeface="Wingdings 3" pitchFamily="18" charset="2"/>
              <a:buNone/>
              <a:defRPr sz="2000" b="1" kern="1200">
                <a:solidFill>
                  <a:schemeClr val="tx1"/>
                </a:solidFill>
                <a:latin typeface="+mn-lt"/>
                <a:ea typeface="+mn-ea"/>
                <a:cs typeface="+mn-cs"/>
              </a:defRPr>
            </a:lvl2pPr>
            <a:lvl3pPr marL="914377" indent="0" algn="l" defTabSz="914377" rtl="0" eaLnBrk="1" latinLnBrk="0" hangingPunct="1">
              <a:lnSpc>
                <a:spcPct val="90000"/>
              </a:lnSpc>
              <a:spcBef>
                <a:spcPts val="200"/>
              </a:spcBef>
              <a:spcAft>
                <a:spcPts val="400"/>
              </a:spcAft>
              <a:buClr>
                <a:schemeClr val="accent2"/>
              </a:buClr>
              <a:buFont typeface="Wingdings 3" pitchFamily="18" charset="2"/>
              <a:buNone/>
              <a:defRPr sz="1800" b="1" kern="1200">
                <a:solidFill>
                  <a:schemeClr val="tx1"/>
                </a:solidFill>
                <a:latin typeface="+mn-lt"/>
                <a:ea typeface="+mn-ea"/>
                <a:cs typeface="+mn-cs"/>
              </a:defRPr>
            </a:lvl3pPr>
            <a:lvl4pPr marL="1371566"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4pPr>
            <a:lvl5pPr marL="1828754"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5pPr>
            <a:lvl6pPr marL="2285943"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9pPr>
          </a:lstStyle>
          <a:p>
            <a:r>
              <a:rPr lang="en-US" dirty="0" err="1" smtClean="0"/>
              <a:t>Elmien</a:t>
            </a:r>
            <a:r>
              <a:rPr lang="en-US" dirty="0" smtClean="0"/>
              <a:t> </a:t>
            </a:r>
            <a:r>
              <a:rPr lang="en-US" dirty="0" err="1" smtClean="0"/>
              <a:t>Dippenaar</a:t>
            </a:r>
            <a:r>
              <a:rPr lang="en-US" dirty="0" smtClean="0"/>
              <a:t>	</a:t>
            </a:r>
            <a:endParaRPr lang="en-US" dirty="0"/>
          </a:p>
        </p:txBody>
      </p:sp>
      <p:sp>
        <p:nvSpPr>
          <p:cNvPr id="12" name="Content Placeholder 3"/>
          <p:cNvSpPr txBox="1">
            <a:spLocks/>
          </p:cNvSpPr>
          <p:nvPr/>
        </p:nvSpPr>
        <p:spPr>
          <a:xfrm>
            <a:off x="768096" y="5137040"/>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dirty="0" smtClean="0"/>
              <a:t>Senior System Analyst</a:t>
            </a:r>
          </a:p>
          <a:p>
            <a:r>
              <a:rPr lang="en-US" dirty="0" smtClean="0"/>
              <a:t>University of Pretoria</a:t>
            </a:r>
          </a:p>
          <a:p>
            <a:r>
              <a:rPr lang="en-US" dirty="0" smtClean="0"/>
              <a:t>Elmien.dippenaar@up.ac.za</a:t>
            </a:r>
            <a:endParaRPr lang="en-US" dirty="0"/>
          </a:p>
        </p:txBody>
      </p:sp>
    </p:spTree>
    <p:extLst>
      <p:ext uri="{BB962C8B-B14F-4D97-AF65-F5344CB8AC3E}">
        <p14:creationId xmlns:p14="http://schemas.microsoft.com/office/powerpoint/2010/main" val="829274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TITLE</a:t>
            </a:r>
          </a:p>
        </p:txBody>
      </p:sp>
      <p:sp>
        <p:nvSpPr>
          <p:cNvPr id="3" name="Content Placeholder 2"/>
          <p:cNvSpPr>
            <a:spLocks noGrp="1"/>
          </p:cNvSpPr>
          <p:nvPr>
            <p:ph sz="half" idx="1"/>
          </p:nvPr>
        </p:nvSpPr>
        <p:spPr/>
        <p:txBody>
          <a:bodyPr>
            <a:normAutofit fontScale="77500" lnSpcReduction="20000"/>
          </a:bodyPr>
          <a:lstStyle/>
          <a:p>
            <a:r>
              <a:rPr lang="en-US" sz="2400" dirty="0"/>
              <a:t>Remember to limit your bullet points and text, they should highlight the important details of your presentation, but they are meant to support the speaker(s).</a:t>
            </a:r>
          </a:p>
        </p:txBody>
      </p:sp>
      <p:sp>
        <p:nvSpPr>
          <p:cNvPr id="4" name="Content Placeholder 3"/>
          <p:cNvSpPr>
            <a:spLocks noGrp="1"/>
          </p:cNvSpPr>
          <p:nvPr>
            <p:ph sz="half" idx="2"/>
          </p:nvPr>
        </p:nvSpPr>
        <p:spPr>
          <a:xfrm>
            <a:off x="5188181" y="1071879"/>
            <a:ext cx="3566160" cy="4023360"/>
          </a:xfrm>
        </p:spPr>
        <p:txBody>
          <a:bodyPr>
            <a:normAutofit fontScale="77500" lnSpcReduction="20000"/>
          </a:bodyPr>
          <a:lstStyle/>
          <a:p>
            <a:pPr>
              <a:buFont typeface="Arial" pitchFamily="34" charset="0"/>
              <a:buChar char="•"/>
            </a:pPr>
            <a:r>
              <a:rPr lang="en-ZA" sz="2400" dirty="0">
                <a:solidFill>
                  <a:schemeClr val="accent2"/>
                </a:solidFill>
              </a:rPr>
              <a:t>Top Achievers are identified and reviewed 1</a:t>
            </a:r>
            <a:r>
              <a:rPr lang="en-ZA" sz="2400" baseline="30000" dirty="0">
                <a:solidFill>
                  <a:schemeClr val="accent2"/>
                </a:solidFill>
              </a:rPr>
              <a:t>st</a:t>
            </a:r>
            <a:r>
              <a:rPr lang="en-ZA" sz="2400" dirty="0">
                <a:solidFill>
                  <a:schemeClr val="accent2"/>
                </a:solidFill>
              </a:rPr>
              <a:t> </a:t>
            </a:r>
            <a:r>
              <a:rPr lang="en-ZA" sz="2400" dirty="0" smtClean="0">
                <a:solidFill>
                  <a:schemeClr val="accent2"/>
                </a:solidFill>
              </a:rPr>
              <a:t>daily (setup)</a:t>
            </a:r>
            <a:endParaRPr lang="en-ZA" sz="2400" dirty="0">
              <a:solidFill>
                <a:schemeClr val="accent2"/>
              </a:solidFill>
            </a:endParaRPr>
          </a:p>
          <a:p>
            <a:endParaRPr lang="en-ZA" sz="2400" dirty="0">
              <a:solidFill>
                <a:schemeClr val="accent2"/>
              </a:solidFill>
            </a:endParaRPr>
          </a:p>
          <a:p>
            <a:pPr>
              <a:buFont typeface="Arial" pitchFamily="34" charset="0"/>
              <a:buChar char="•"/>
            </a:pPr>
            <a:r>
              <a:rPr lang="en-ZA" sz="2400" dirty="0">
                <a:solidFill>
                  <a:schemeClr val="accent2"/>
                </a:solidFill>
              </a:rPr>
              <a:t>Data Management Centre ensures the school results correspond with the uploaded documentation</a:t>
            </a:r>
          </a:p>
          <a:p>
            <a:pPr marL="0" indent="0">
              <a:buNone/>
            </a:pPr>
            <a:endParaRPr lang="en-ZA" sz="2400" dirty="0">
              <a:solidFill>
                <a:schemeClr val="accent2"/>
              </a:solidFill>
            </a:endParaRPr>
          </a:p>
          <a:p>
            <a:pPr>
              <a:buFont typeface="Arial" pitchFamily="34" charset="0"/>
              <a:buChar char="•"/>
            </a:pPr>
            <a:r>
              <a:rPr lang="en-ZA" sz="2400" dirty="0">
                <a:solidFill>
                  <a:schemeClr val="accent2"/>
                </a:solidFill>
              </a:rPr>
              <a:t>After review a student number is allocated</a:t>
            </a:r>
          </a:p>
          <a:p>
            <a:endParaRPr lang="en-ZA" sz="2400" dirty="0">
              <a:solidFill>
                <a:schemeClr val="accent2"/>
              </a:solidFill>
            </a:endParaRPr>
          </a:p>
          <a:p>
            <a:pPr>
              <a:buFont typeface="Arial" pitchFamily="34" charset="0"/>
              <a:buChar char="•"/>
            </a:pPr>
            <a:r>
              <a:rPr lang="en-ZA" sz="2400" dirty="0">
                <a:solidFill>
                  <a:schemeClr val="accent2"/>
                </a:solidFill>
              </a:rPr>
              <a:t>Email generated with student number and access information to UP Student Centre</a:t>
            </a:r>
          </a:p>
          <a:p>
            <a:pPr marL="0" indent="0">
              <a:buNone/>
            </a:pPr>
            <a:endParaRPr lang="en-US" sz="2400" dirty="0"/>
          </a:p>
        </p:txBody>
      </p:sp>
      <p:sp>
        <p:nvSpPr>
          <p:cNvPr id="5" name="Footer Placeholder 4"/>
          <p:cNvSpPr>
            <a:spLocks noGrp="1"/>
          </p:cNvSpPr>
          <p:nvPr>
            <p:ph type="ftr" sz="quarter" idx="11"/>
          </p:nvPr>
        </p:nvSpPr>
        <p:spPr/>
        <p:txBody>
          <a:bodyPr/>
          <a:lstStyle/>
          <a:p>
            <a:r>
              <a:rPr lang="en-US" dirty="0"/>
              <a:t>EMEA Alliance   16-17 October 2017</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 y="735647"/>
            <a:ext cx="4638675" cy="4695825"/>
          </a:xfrm>
          <a:prstGeom prst="rect">
            <a:avLst/>
          </a:prstGeom>
          <a:noFill/>
          <a:ln w="9525">
            <a:solidFill>
              <a:srgbClr val="005BA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entagon 6"/>
          <p:cNvSpPr/>
          <p:nvPr/>
        </p:nvSpPr>
        <p:spPr>
          <a:xfrm rot="10800000">
            <a:off x="7128164" y="124691"/>
            <a:ext cx="2015836" cy="33250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Box 7"/>
          <p:cNvSpPr txBox="1"/>
          <p:nvPr/>
        </p:nvSpPr>
        <p:spPr>
          <a:xfrm>
            <a:off x="7938655" y="87868"/>
            <a:ext cx="1205346" cy="369332"/>
          </a:xfrm>
          <a:prstGeom prst="rect">
            <a:avLst/>
          </a:prstGeom>
          <a:noFill/>
        </p:spPr>
        <p:txBody>
          <a:bodyPr wrap="square" rtlCol="0">
            <a:spAutoFit/>
          </a:bodyPr>
          <a:lstStyle/>
          <a:p>
            <a:r>
              <a:rPr lang="en-ZA" dirty="0" smtClean="0">
                <a:solidFill>
                  <a:schemeClr val="bg1"/>
                </a:solidFill>
              </a:rPr>
              <a:t>REVIEW</a:t>
            </a:r>
            <a:endParaRPr lang="en-ZA" dirty="0">
              <a:solidFill>
                <a:schemeClr val="bg1"/>
              </a:solidFill>
            </a:endParaRPr>
          </a:p>
        </p:txBody>
      </p:sp>
    </p:spTree>
    <p:extLst>
      <p:ext uri="{BB962C8B-B14F-4D97-AF65-F5344CB8AC3E}">
        <p14:creationId xmlns:p14="http://schemas.microsoft.com/office/powerpoint/2010/main" val="2114239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TITLE</a:t>
            </a:r>
          </a:p>
        </p:txBody>
      </p:sp>
      <p:sp>
        <p:nvSpPr>
          <p:cNvPr id="3" name="Content Placeholder 2"/>
          <p:cNvSpPr>
            <a:spLocks noGrp="1"/>
          </p:cNvSpPr>
          <p:nvPr>
            <p:ph sz="half" idx="1"/>
          </p:nvPr>
        </p:nvSpPr>
        <p:spPr/>
        <p:txBody>
          <a:bodyPr>
            <a:normAutofit/>
          </a:bodyPr>
          <a:lstStyle/>
          <a:p>
            <a:r>
              <a:rPr lang="en-US" sz="2400" dirty="0" smtClean="0"/>
              <a:t>Review screen</a:t>
            </a:r>
            <a:endParaRPr lang="en-US" sz="2400" dirty="0"/>
          </a:p>
        </p:txBody>
      </p:sp>
      <p:sp>
        <p:nvSpPr>
          <p:cNvPr id="4" name="Content Placeholder 3"/>
          <p:cNvSpPr>
            <a:spLocks noGrp="1"/>
          </p:cNvSpPr>
          <p:nvPr>
            <p:ph sz="half" idx="2"/>
          </p:nvPr>
        </p:nvSpPr>
        <p:spPr>
          <a:xfrm>
            <a:off x="5188181" y="1071879"/>
            <a:ext cx="3566160" cy="4023360"/>
          </a:xfrm>
        </p:spPr>
        <p:txBody>
          <a:bodyPr>
            <a:normAutofit/>
          </a:bodyPr>
          <a:lstStyle/>
          <a:p>
            <a:pPr marL="0" indent="0">
              <a:buNone/>
            </a:pPr>
            <a:endParaRPr lang="en-US" sz="2400" dirty="0"/>
          </a:p>
        </p:txBody>
      </p:sp>
      <p:sp>
        <p:nvSpPr>
          <p:cNvPr id="5" name="Footer Placeholder 4"/>
          <p:cNvSpPr>
            <a:spLocks noGrp="1"/>
          </p:cNvSpPr>
          <p:nvPr>
            <p:ph type="ftr" sz="quarter" idx="11"/>
          </p:nvPr>
        </p:nvSpPr>
        <p:spPr/>
        <p:txBody>
          <a:bodyPr/>
          <a:lstStyle/>
          <a:p>
            <a:r>
              <a:rPr lang="en-US" dirty="0"/>
              <a:t>EMEA Alliance   16-17 October 2017</a:t>
            </a:r>
          </a:p>
        </p:txBody>
      </p:sp>
      <p:sp>
        <p:nvSpPr>
          <p:cNvPr id="7" name="Pentagon 6"/>
          <p:cNvSpPr/>
          <p:nvPr/>
        </p:nvSpPr>
        <p:spPr>
          <a:xfrm rot="10800000">
            <a:off x="7128164" y="124691"/>
            <a:ext cx="2015836" cy="33250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Box 7"/>
          <p:cNvSpPr txBox="1"/>
          <p:nvPr/>
        </p:nvSpPr>
        <p:spPr>
          <a:xfrm>
            <a:off x="7938655" y="87868"/>
            <a:ext cx="1205346" cy="369332"/>
          </a:xfrm>
          <a:prstGeom prst="rect">
            <a:avLst/>
          </a:prstGeom>
          <a:noFill/>
        </p:spPr>
        <p:txBody>
          <a:bodyPr wrap="square" rtlCol="0">
            <a:spAutoFit/>
          </a:bodyPr>
          <a:lstStyle/>
          <a:p>
            <a:r>
              <a:rPr lang="en-ZA" dirty="0" smtClean="0">
                <a:solidFill>
                  <a:schemeClr val="bg1"/>
                </a:solidFill>
              </a:rPr>
              <a:t>REVIEW</a:t>
            </a:r>
            <a:endParaRPr lang="en-ZA" dirty="0">
              <a:solidFill>
                <a:schemeClr val="bg1"/>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83" y="557234"/>
            <a:ext cx="8917384" cy="3517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387" y="4177858"/>
            <a:ext cx="70104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6633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Auto admission</a:t>
            </a:r>
            <a:endParaRPr lang="en-US" dirty="0"/>
          </a:p>
        </p:txBody>
      </p:sp>
      <p:sp>
        <p:nvSpPr>
          <p:cNvPr id="3" name="Subtitle 2"/>
          <p:cNvSpPr>
            <a:spLocks noGrp="1"/>
          </p:cNvSpPr>
          <p:nvPr>
            <p:ph type="subTitle" idx="1"/>
          </p:nvPr>
        </p:nvSpPr>
        <p:spPr/>
        <p:txBody>
          <a:bodyPr/>
          <a:lstStyle/>
          <a:p>
            <a:r>
              <a:rPr lang="en-US" dirty="0" smtClean="0"/>
              <a:t>Process where an applicant is admitted automatically to non-selection </a:t>
            </a:r>
            <a:r>
              <a:rPr lang="en-US" dirty="0" err="1" smtClean="0"/>
              <a:t>programmes</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a:t>EMEA Alliance   16-17 October 2017</a:t>
            </a:r>
          </a:p>
        </p:txBody>
      </p:sp>
      <p:graphicFrame>
        <p:nvGraphicFramePr>
          <p:cNvPr id="5" name="Diagram 4"/>
          <p:cNvGraphicFramePr/>
          <p:nvPr>
            <p:extLst>
              <p:ext uri="{D42A27DB-BD31-4B8C-83A1-F6EECF244321}">
                <p14:modId xmlns:p14="http://schemas.microsoft.com/office/powerpoint/2010/main" val="797902528"/>
              </p:ext>
            </p:extLst>
          </p:nvPr>
        </p:nvGraphicFramePr>
        <p:xfrm>
          <a:off x="1390073" y="249381"/>
          <a:ext cx="6600536" cy="3818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50809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example</a:t>
            </a:r>
          </a:p>
        </p:txBody>
      </p:sp>
      <p:sp>
        <p:nvSpPr>
          <p:cNvPr id="3" name="Footer Placeholder 2"/>
          <p:cNvSpPr>
            <a:spLocks noGrp="1"/>
          </p:cNvSpPr>
          <p:nvPr>
            <p:ph type="ftr" sz="quarter" idx="11"/>
          </p:nvPr>
        </p:nvSpPr>
        <p:spPr/>
        <p:txBody>
          <a:bodyPr/>
          <a:lstStyle/>
          <a:p>
            <a:r>
              <a:rPr lang="en-US" dirty="0"/>
              <a:t>EMEA Alliance   16-17 October 2017</a:t>
            </a:r>
          </a:p>
        </p:txBody>
      </p:sp>
      <p:sp>
        <p:nvSpPr>
          <p:cNvPr id="7" name="Text Placeholder 6"/>
          <p:cNvSpPr>
            <a:spLocks noGrp="1"/>
          </p:cNvSpPr>
          <p:nvPr>
            <p:ph type="body" sz="half" idx="2"/>
          </p:nvPr>
        </p:nvSpPr>
        <p:spPr/>
        <p:txBody>
          <a:bodyPr/>
          <a:lstStyle/>
          <a:p>
            <a:endParaRPr lang="en-ZA"/>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59778"/>
            <a:ext cx="7937679" cy="5053193"/>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Pentagon 8"/>
          <p:cNvSpPr/>
          <p:nvPr/>
        </p:nvSpPr>
        <p:spPr>
          <a:xfrm rot="10800000">
            <a:off x="7128164" y="124691"/>
            <a:ext cx="2015836" cy="33250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p:cNvSpPr txBox="1"/>
          <p:nvPr/>
        </p:nvSpPr>
        <p:spPr>
          <a:xfrm>
            <a:off x="7626927" y="87868"/>
            <a:ext cx="1517074" cy="369332"/>
          </a:xfrm>
          <a:prstGeom prst="rect">
            <a:avLst/>
          </a:prstGeom>
          <a:noFill/>
        </p:spPr>
        <p:txBody>
          <a:bodyPr wrap="square" rtlCol="0">
            <a:spAutoFit/>
          </a:bodyPr>
          <a:lstStyle/>
          <a:p>
            <a:r>
              <a:rPr lang="en-ZA" dirty="0" smtClean="0">
                <a:solidFill>
                  <a:schemeClr val="bg1"/>
                </a:solidFill>
              </a:rPr>
              <a:t> ADMISSIONS</a:t>
            </a:r>
            <a:endParaRPr lang="en-ZA" dirty="0">
              <a:solidFill>
                <a:schemeClr val="bg1"/>
              </a:solidFill>
            </a:endParaRPr>
          </a:p>
        </p:txBody>
      </p:sp>
      <p:cxnSp>
        <p:nvCxnSpPr>
          <p:cNvPr id="11" name="Straight Arrow Connector 10"/>
          <p:cNvCxnSpPr/>
          <p:nvPr/>
        </p:nvCxnSpPr>
        <p:spPr>
          <a:xfrm flipH="1">
            <a:off x="3344091" y="3034211"/>
            <a:ext cx="2661920"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061062" y="3294357"/>
            <a:ext cx="2661920"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107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768096" y="2286000"/>
            <a:ext cx="1907371" cy="4023360"/>
          </a:xfrm>
        </p:spPr>
        <p:txBody>
          <a:bodyPr>
            <a:normAutofit/>
          </a:bodyPr>
          <a:lstStyle/>
          <a:p>
            <a:r>
              <a:rPr lang="en-US" sz="1600" dirty="0"/>
              <a:t>Utilize the Slide Sorter view while setting up your slides to see how the flow is progressing on your presentation</a:t>
            </a:r>
          </a:p>
          <a:p>
            <a:pPr marL="0" indent="0">
              <a:buNone/>
            </a:pPr>
            <a:endParaRPr lang="en-US" sz="1600" dirty="0"/>
          </a:p>
        </p:txBody>
      </p:sp>
      <p:sp>
        <p:nvSpPr>
          <p:cNvPr id="3" name="Footer Placeholder 2"/>
          <p:cNvSpPr>
            <a:spLocks noGrp="1"/>
          </p:cNvSpPr>
          <p:nvPr>
            <p:ph type="ftr" sz="quarter" idx="11"/>
          </p:nvPr>
        </p:nvSpPr>
        <p:spPr/>
        <p:txBody>
          <a:bodyPr/>
          <a:lstStyle/>
          <a:p>
            <a:r>
              <a:rPr lang="en-US" dirty="0"/>
              <a:t>EMEA Alliance   16-17 October 2017</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91786"/>
            <a:ext cx="19526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89" y="4435792"/>
            <a:ext cx="5879161" cy="170107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90" y="283204"/>
            <a:ext cx="4476504" cy="1797384"/>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90" y="2302194"/>
            <a:ext cx="4476504" cy="1766756"/>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834963" y="4274691"/>
            <a:ext cx="4049957" cy="1600438"/>
          </a:xfrm>
          <a:prstGeom prst="rect">
            <a:avLst/>
          </a:prstGeom>
          <a:solidFill>
            <a:schemeClr val="accent2"/>
          </a:solidFill>
          <a:ln>
            <a:solidFill>
              <a:schemeClr val="bg2"/>
            </a:solidFill>
          </a:ln>
        </p:spPr>
        <p:txBody>
          <a:bodyPr wrap="square" rtlCol="0">
            <a:spAutoFit/>
          </a:bodyPr>
          <a:lstStyle/>
          <a:p>
            <a:pPr marL="285750" indent="-285750">
              <a:buFont typeface="Arial" pitchFamily="34" charset="0"/>
              <a:buChar char="•"/>
            </a:pPr>
            <a:r>
              <a:rPr lang="en-ZA" sz="1400" dirty="0" smtClean="0">
                <a:solidFill>
                  <a:schemeClr val="bg1"/>
                </a:solidFill>
              </a:rPr>
              <a:t>If a 1</a:t>
            </a:r>
            <a:r>
              <a:rPr lang="en-ZA" sz="1400" baseline="30000" dirty="0" smtClean="0">
                <a:solidFill>
                  <a:schemeClr val="bg1"/>
                </a:solidFill>
              </a:rPr>
              <a:t>st</a:t>
            </a:r>
            <a:r>
              <a:rPr lang="en-ZA" sz="1400" dirty="0" smtClean="0">
                <a:solidFill>
                  <a:schemeClr val="bg1"/>
                </a:solidFill>
              </a:rPr>
              <a:t> choice is admitted, the 2</a:t>
            </a:r>
            <a:r>
              <a:rPr lang="en-ZA" sz="1400" baseline="30000" dirty="0" smtClean="0">
                <a:solidFill>
                  <a:schemeClr val="bg1"/>
                </a:solidFill>
              </a:rPr>
              <a:t>nd</a:t>
            </a:r>
            <a:r>
              <a:rPr lang="en-ZA" sz="1400" dirty="0" smtClean="0">
                <a:solidFill>
                  <a:schemeClr val="bg1"/>
                </a:solidFill>
              </a:rPr>
              <a:t> choice is not processed and automatically cancelled.</a:t>
            </a:r>
          </a:p>
          <a:p>
            <a:pPr marL="285750" indent="-285750">
              <a:buFont typeface="Arial" pitchFamily="34" charset="0"/>
              <a:buChar char="•"/>
            </a:pPr>
            <a:r>
              <a:rPr lang="en-ZA" sz="1400" dirty="0">
                <a:solidFill>
                  <a:schemeClr val="bg1"/>
                </a:solidFill>
              </a:rPr>
              <a:t>Program Action = </a:t>
            </a:r>
            <a:r>
              <a:rPr lang="en-ZA" sz="1400" dirty="0" smtClean="0">
                <a:solidFill>
                  <a:schemeClr val="bg1"/>
                </a:solidFill>
              </a:rPr>
              <a:t>(WADM) Administrative Withdrawal </a:t>
            </a:r>
            <a:endParaRPr lang="en-ZA" sz="1400" dirty="0">
              <a:solidFill>
                <a:schemeClr val="bg1"/>
              </a:solidFill>
            </a:endParaRPr>
          </a:p>
          <a:p>
            <a:pPr marL="285750" indent="-285750">
              <a:buFont typeface="Arial" pitchFamily="34" charset="0"/>
              <a:buChar char="•"/>
            </a:pPr>
            <a:r>
              <a:rPr lang="en-ZA" sz="1400" dirty="0">
                <a:solidFill>
                  <a:schemeClr val="bg1"/>
                </a:solidFill>
              </a:rPr>
              <a:t>Action Reason = </a:t>
            </a:r>
            <a:r>
              <a:rPr lang="en-ZA" sz="1400" dirty="0" smtClean="0">
                <a:solidFill>
                  <a:schemeClr val="bg1"/>
                </a:solidFill>
              </a:rPr>
              <a:t>2 (Admitted for 1</a:t>
            </a:r>
            <a:r>
              <a:rPr lang="en-ZA" sz="1400" baseline="30000" dirty="0" smtClean="0">
                <a:solidFill>
                  <a:schemeClr val="bg1"/>
                </a:solidFill>
              </a:rPr>
              <a:t>st</a:t>
            </a:r>
            <a:r>
              <a:rPr lang="en-ZA" sz="1400" dirty="0" smtClean="0">
                <a:solidFill>
                  <a:schemeClr val="bg1"/>
                </a:solidFill>
              </a:rPr>
              <a:t> choice)</a:t>
            </a:r>
          </a:p>
          <a:p>
            <a:pPr marL="285750" indent="-285750">
              <a:buFont typeface="Arial" pitchFamily="34" charset="0"/>
              <a:buChar char="•"/>
            </a:pPr>
            <a:r>
              <a:rPr lang="en-ZA" sz="1400" dirty="0" smtClean="0">
                <a:solidFill>
                  <a:schemeClr val="bg1"/>
                </a:solidFill>
              </a:rPr>
              <a:t>If a top achiever is processed an automatic email is generated to a designated person (setup)</a:t>
            </a:r>
          </a:p>
        </p:txBody>
      </p:sp>
      <p:sp>
        <p:nvSpPr>
          <p:cNvPr id="20" name="TextBox 19"/>
          <p:cNvSpPr txBox="1"/>
          <p:nvPr/>
        </p:nvSpPr>
        <p:spPr>
          <a:xfrm>
            <a:off x="4834962" y="489398"/>
            <a:ext cx="3112697" cy="1384995"/>
          </a:xfrm>
          <a:prstGeom prst="rect">
            <a:avLst/>
          </a:prstGeom>
          <a:solidFill>
            <a:schemeClr val="accent2"/>
          </a:solidFill>
          <a:ln>
            <a:solidFill>
              <a:schemeClr val="bg2"/>
            </a:solidFill>
          </a:ln>
        </p:spPr>
        <p:txBody>
          <a:bodyPr wrap="square" rtlCol="0">
            <a:spAutoFit/>
          </a:bodyPr>
          <a:lstStyle/>
          <a:p>
            <a:pPr marL="285750" indent="-285750">
              <a:buFont typeface="Arial" pitchFamily="34" charset="0"/>
              <a:buChar char="•"/>
            </a:pPr>
            <a:r>
              <a:rPr lang="en-ZA" sz="1400" dirty="0" smtClean="0">
                <a:solidFill>
                  <a:schemeClr val="bg1"/>
                </a:solidFill>
              </a:rPr>
              <a:t>Currently in Gr 12 applicants test against Admission Requirements</a:t>
            </a:r>
          </a:p>
          <a:p>
            <a:pPr marL="285750" indent="-285750">
              <a:buFont typeface="Arial" pitchFamily="34" charset="0"/>
              <a:buChar char="•"/>
            </a:pPr>
            <a:r>
              <a:rPr lang="en-ZA" sz="1400" dirty="0" smtClean="0">
                <a:solidFill>
                  <a:schemeClr val="bg1"/>
                </a:solidFill>
              </a:rPr>
              <a:t>Program Action = </a:t>
            </a:r>
            <a:r>
              <a:rPr lang="en-ZA" sz="1400" dirty="0">
                <a:solidFill>
                  <a:schemeClr val="bg1"/>
                </a:solidFill>
              </a:rPr>
              <a:t>(COND)</a:t>
            </a:r>
          </a:p>
          <a:p>
            <a:pPr marL="285750" indent="-285750">
              <a:buFont typeface="Arial" pitchFamily="34" charset="0"/>
              <a:buChar char="•"/>
            </a:pPr>
            <a:r>
              <a:rPr lang="en-ZA" sz="1400" dirty="0" smtClean="0">
                <a:solidFill>
                  <a:schemeClr val="bg1"/>
                </a:solidFill>
              </a:rPr>
              <a:t>Conditional Admission </a:t>
            </a:r>
          </a:p>
          <a:p>
            <a:pPr marL="285750" indent="-285750">
              <a:buFont typeface="Arial" pitchFamily="34" charset="0"/>
              <a:buChar char="•"/>
            </a:pPr>
            <a:r>
              <a:rPr lang="en-ZA" sz="1400" dirty="0" smtClean="0">
                <a:solidFill>
                  <a:schemeClr val="bg1"/>
                </a:solidFill>
              </a:rPr>
              <a:t>Action Reason = 10 (Based on Gr 11 results)</a:t>
            </a:r>
            <a:endParaRPr lang="en-ZA" sz="1400" dirty="0">
              <a:solidFill>
                <a:schemeClr val="bg1"/>
              </a:solidFill>
            </a:endParaRPr>
          </a:p>
        </p:txBody>
      </p:sp>
      <p:sp>
        <p:nvSpPr>
          <p:cNvPr id="22" name="TextBox 21"/>
          <p:cNvSpPr txBox="1"/>
          <p:nvPr/>
        </p:nvSpPr>
        <p:spPr>
          <a:xfrm>
            <a:off x="4834963" y="2385353"/>
            <a:ext cx="3112697" cy="1600438"/>
          </a:xfrm>
          <a:prstGeom prst="rect">
            <a:avLst/>
          </a:prstGeom>
          <a:solidFill>
            <a:schemeClr val="accent2"/>
          </a:solidFill>
          <a:ln>
            <a:solidFill>
              <a:schemeClr val="bg2"/>
            </a:solidFill>
          </a:ln>
        </p:spPr>
        <p:txBody>
          <a:bodyPr wrap="square" rtlCol="0">
            <a:spAutoFit/>
          </a:bodyPr>
          <a:lstStyle/>
          <a:p>
            <a:pPr marL="285750" indent="-285750">
              <a:buFont typeface="Arial" pitchFamily="34" charset="0"/>
              <a:buChar char="•"/>
            </a:pPr>
            <a:r>
              <a:rPr lang="en-ZA" sz="1400" dirty="0">
                <a:solidFill>
                  <a:schemeClr val="bg1"/>
                </a:solidFill>
              </a:rPr>
              <a:t>Selection programmes are ‘skipped’ in the process</a:t>
            </a:r>
          </a:p>
          <a:p>
            <a:pPr marL="285750" indent="-285750">
              <a:buFont typeface="Arial" pitchFamily="34" charset="0"/>
              <a:buChar char="•"/>
            </a:pPr>
            <a:r>
              <a:rPr lang="en-ZA" sz="1400" dirty="0" smtClean="0">
                <a:solidFill>
                  <a:schemeClr val="bg1"/>
                </a:solidFill>
              </a:rPr>
              <a:t>Completed Gr </a:t>
            </a:r>
            <a:r>
              <a:rPr lang="en-ZA" sz="1400" dirty="0">
                <a:solidFill>
                  <a:schemeClr val="bg1"/>
                </a:solidFill>
              </a:rPr>
              <a:t>12 applicants test against </a:t>
            </a:r>
            <a:r>
              <a:rPr lang="en-ZA" sz="1400" dirty="0" smtClean="0">
                <a:solidFill>
                  <a:schemeClr val="bg1"/>
                </a:solidFill>
              </a:rPr>
              <a:t>Entrance Requirements</a:t>
            </a:r>
          </a:p>
          <a:p>
            <a:pPr marL="285750" indent="-285750">
              <a:buFont typeface="Arial" pitchFamily="34" charset="0"/>
              <a:buChar char="•"/>
            </a:pPr>
            <a:r>
              <a:rPr lang="en-ZA" sz="1400" dirty="0" smtClean="0">
                <a:solidFill>
                  <a:schemeClr val="bg1"/>
                </a:solidFill>
              </a:rPr>
              <a:t>Program Action = </a:t>
            </a:r>
            <a:r>
              <a:rPr lang="en-ZA" sz="1400" dirty="0">
                <a:solidFill>
                  <a:schemeClr val="bg1"/>
                </a:solidFill>
              </a:rPr>
              <a:t>(ADMT</a:t>
            </a:r>
            <a:r>
              <a:rPr lang="en-ZA" sz="1400" dirty="0" smtClean="0">
                <a:solidFill>
                  <a:schemeClr val="bg1"/>
                </a:solidFill>
              </a:rPr>
              <a:t>)</a:t>
            </a:r>
            <a:r>
              <a:rPr lang="en-ZA" sz="1400" dirty="0">
                <a:solidFill>
                  <a:schemeClr val="bg1"/>
                </a:solidFill>
              </a:rPr>
              <a:t> Unconditional Admission </a:t>
            </a:r>
          </a:p>
          <a:p>
            <a:pPr marL="285750" indent="-285750">
              <a:buFont typeface="Arial" pitchFamily="34" charset="0"/>
              <a:buChar char="•"/>
            </a:pPr>
            <a:r>
              <a:rPr lang="en-ZA" sz="1400" dirty="0">
                <a:solidFill>
                  <a:schemeClr val="bg1"/>
                </a:solidFill>
              </a:rPr>
              <a:t>Action Reason = </a:t>
            </a:r>
            <a:r>
              <a:rPr lang="en-ZA" sz="1400" dirty="0" smtClean="0">
                <a:solidFill>
                  <a:schemeClr val="bg1"/>
                </a:solidFill>
              </a:rPr>
              <a:t>1 (Admitted)</a:t>
            </a:r>
          </a:p>
        </p:txBody>
      </p:sp>
    </p:spTree>
    <p:extLst>
      <p:ext uri="{BB962C8B-B14F-4D97-AF65-F5344CB8AC3E}">
        <p14:creationId xmlns:p14="http://schemas.microsoft.com/office/powerpoint/2010/main" val="8845733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EMEA Alliance   16-17 October 2017</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75" y="91786"/>
            <a:ext cx="19526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57" y="338247"/>
            <a:ext cx="6323536" cy="173042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6596743" y="726406"/>
            <a:ext cx="2444706" cy="954107"/>
          </a:xfrm>
          <a:prstGeom prst="rect">
            <a:avLst/>
          </a:prstGeom>
          <a:solidFill>
            <a:schemeClr val="accent2"/>
          </a:solidFill>
          <a:ln>
            <a:solidFill>
              <a:schemeClr val="bg2"/>
            </a:solidFill>
          </a:ln>
        </p:spPr>
        <p:txBody>
          <a:bodyPr wrap="square" rtlCol="0">
            <a:spAutoFit/>
          </a:bodyPr>
          <a:lstStyle/>
          <a:p>
            <a:pPr marL="285750" indent="-285750">
              <a:buFont typeface="Arial" pitchFamily="34" charset="0"/>
              <a:buChar char="•"/>
            </a:pPr>
            <a:r>
              <a:rPr lang="en-ZA" sz="1400" dirty="0" smtClean="0">
                <a:solidFill>
                  <a:schemeClr val="bg1"/>
                </a:solidFill>
              </a:rPr>
              <a:t>If a student completed Gr 12 longer than 2 years from Admit term – it is also not processed.</a:t>
            </a:r>
            <a:endParaRPr lang="en-ZA" sz="1400" dirty="0">
              <a:solidFill>
                <a:schemeClr val="bg1"/>
              </a:solidFill>
            </a:endParaRPr>
          </a:p>
        </p:txBody>
      </p:sp>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57" y="2245859"/>
            <a:ext cx="8386302" cy="1672998"/>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779" y="4171270"/>
            <a:ext cx="4495800" cy="71437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1001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EMEA Alliance   16-17 October 2017</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91786"/>
            <a:ext cx="19526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05" y="1865200"/>
            <a:ext cx="6477000" cy="287655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768096" y="585216"/>
            <a:ext cx="7290054" cy="1499616"/>
          </a:xfrm>
        </p:spPr>
        <p:txBody>
          <a:bodyPr/>
          <a:lstStyle/>
          <a:p>
            <a:r>
              <a:rPr lang="en-US" dirty="0" err="1" smtClean="0"/>
              <a:t>qUOTAS</a:t>
            </a:r>
            <a:endParaRPr lang="en-US" dirty="0"/>
          </a:p>
        </p:txBody>
      </p:sp>
      <p:sp>
        <p:nvSpPr>
          <p:cNvPr id="10" name="TextBox 9"/>
          <p:cNvSpPr txBox="1"/>
          <p:nvPr/>
        </p:nvSpPr>
        <p:spPr>
          <a:xfrm>
            <a:off x="447386" y="5022304"/>
            <a:ext cx="7865836" cy="1077218"/>
          </a:xfrm>
          <a:prstGeom prst="rect">
            <a:avLst/>
          </a:prstGeom>
          <a:noFill/>
          <a:ln>
            <a:noFill/>
          </a:ln>
        </p:spPr>
        <p:txBody>
          <a:bodyPr wrap="square" rtlCol="0">
            <a:spAutoFit/>
          </a:bodyPr>
          <a:lstStyle/>
          <a:p>
            <a:pPr marL="285750" indent="-285750">
              <a:buFont typeface="Arial" pitchFamily="34" charset="0"/>
              <a:buChar char="•"/>
            </a:pPr>
            <a:r>
              <a:rPr lang="en-ZA" sz="1600" dirty="0" smtClean="0">
                <a:solidFill>
                  <a:schemeClr val="accent2"/>
                </a:solidFill>
              </a:rPr>
              <a:t>At least 5 different quota </a:t>
            </a:r>
            <a:r>
              <a:rPr lang="en-ZA" sz="1600" dirty="0">
                <a:solidFill>
                  <a:schemeClr val="accent2"/>
                </a:solidFill>
              </a:rPr>
              <a:t>setups </a:t>
            </a:r>
            <a:r>
              <a:rPr lang="en-ZA" sz="1600" dirty="0" smtClean="0">
                <a:solidFill>
                  <a:schemeClr val="accent2"/>
                </a:solidFill>
              </a:rPr>
              <a:t>exist per plan.</a:t>
            </a:r>
          </a:p>
          <a:p>
            <a:pPr marL="285750" indent="-285750">
              <a:buFont typeface="Arial" pitchFamily="34" charset="0"/>
              <a:buChar char="•"/>
            </a:pPr>
            <a:r>
              <a:rPr lang="en-ZA" sz="1600" dirty="0" smtClean="0">
                <a:solidFill>
                  <a:schemeClr val="accent2"/>
                </a:solidFill>
              </a:rPr>
              <a:t>Student is placed in a quota according to Top Achiever or not, and then based on his/her population group.</a:t>
            </a:r>
          </a:p>
          <a:p>
            <a:pPr marL="285750" indent="-285750">
              <a:buFont typeface="Arial" pitchFamily="34" charset="0"/>
              <a:buChar char="•"/>
            </a:pPr>
            <a:r>
              <a:rPr lang="en-ZA" sz="1600" dirty="0" smtClean="0">
                <a:solidFill>
                  <a:schemeClr val="accent2"/>
                </a:solidFill>
              </a:rPr>
              <a:t>Top Achiever quotas are usually set high to ensure top achievers are admitted daily.</a:t>
            </a:r>
            <a:endParaRPr lang="en-ZA" sz="1600" dirty="0">
              <a:solidFill>
                <a:schemeClr val="accent2"/>
              </a:solidFill>
            </a:endParaRPr>
          </a:p>
        </p:txBody>
      </p:sp>
    </p:spTree>
    <p:extLst>
      <p:ext uri="{BB962C8B-B14F-4D97-AF65-F5344CB8AC3E}">
        <p14:creationId xmlns:p14="http://schemas.microsoft.com/office/powerpoint/2010/main" val="1409135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EMEA Alliance   16-17 October 2017</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75" y="91786"/>
            <a:ext cx="19526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768095" y="585216"/>
            <a:ext cx="7652979" cy="1499616"/>
          </a:xfrm>
        </p:spPr>
        <p:txBody>
          <a:bodyPr/>
          <a:lstStyle/>
          <a:p>
            <a:r>
              <a:rPr lang="en-US" dirty="0" smtClean="0"/>
              <a:t>TOP ACHIEVER AND Residence (HOUSING)</a:t>
            </a:r>
            <a:endParaRPr lang="en-US" dirty="0"/>
          </a:p>
        </p:txBody>
      </p:sp>
      <p:sp>
        <p:nvSpPr>
          <p:cNvPr id="10" name="TextBox 9"/>
          <p:cNvSpPr txBox="1"/>
          <p:nvPr/>
        </p:nvSpPr>
        <p:spPr>
          <a:xfrm>
            <a:off x="555239" y="4437529"/>
            <a:ext cx="7865836" cy="584775"/>
          </a:xfrm>
          <a:prstGeom prst="rect">
            <a:avLst/>
          </a:prstGeom>
          <a:noFill/>
          <a:ln>
            <a:noFill/>
          </a:ln>
        </p:spPr>
        <p:txBody>
          <a:bodyPr wrap="square" rtlCol="0">
            <a:spAutoFit/>
          </a:bodyPr>
          <a:lstStyle/>
          <a:p>
            <a:pPr marL="285750" indent="-285750">
              <a:buFont typeface="Arial" pitchFamily="34" charset="0"/>
              <a:buChar char="•"/>
            </a:pPr>
            <a:r>
              <a:rPr lang="en-ZA" sz="1600" dirty="0" smtClean="0">
                <a:solidFill>
                  <a:schemeClr val="accent2"/>
                </a:solidFill>
              </a:rPr>
              <a:t>If a student is identified as a Top Achiever, Admitted and applied for housing – he/she is automatically placed.</a:t>
            </a:r>
            <a:endParaRPr lang="en-ZA" sz="1600" dirty="0">
              <a:solidFill>
                <a:schemeClr val="accent2"/>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94" y="1908428"/>
            <a:ext cx="8767763" cy="216465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Diagram 10"/>
          <p:cNvGraphicFramePr/>
          <p:nvPr>
            <p:extLst>
              <p:ext uri="{D42A27DB-BD31-4B8C-83A1-F6EECF244321}">
                <p14:modId xmlns:p14="http://schemas.microsoft.com/office/powerpoint/2010/main" val="1834119435"/>
              </p:ext>
            </p:extLst>
          </p:nvPr>
        </p:nvGraphicFramePr>
        <p:xfrm>
          <a:off x="104276" y="3991841"/>
          <a:ext cx="8633223" cy="35617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29137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Letter generation</a:t>
            </a:r>
            <a:endParaRPr lang="en-US" dirty="0"/>
          </a:p>
        </p:txBody>
      </p:sp>
      <p:sp>
        <p:nvSpPr>
          <p:cNvPr id="3" name="Subtitle 2"/>
          <p:cNvSpPr>
            <a:spLocks noGrp="1"/>
          </p:cNvSpPr>
          <p:nvPr>
            <p:ph type="subTitle" idx="1"/>
          </p:nvPr>
        </p:nvSpPr>
        <p:spPr/>
        <p:txBody>
          <a:bodyPr/>
          <a:lstStyle/>
          <a:p>
            <a:r>
              <a:rPr lang="en-US" dirty="0" smtClean="0"/>
              <a:t>Communication is sent to students automatically using the 3C’s component and BI Publisher</a:t>
            </a:r>
            <a:endParaRPr lang="en-US" dirty="0"/>
          </a:p>
        </p:txBody>
      </p:sp>
      <p:sp>
        <p:nvSpPr>
          <p:cNvPr id="4" name="Footer Placeholder 3"/>
          <p:cNvSpPr>
            <a:spLocks noGrp="1"/>
          </p:cNvSpPr>
          <p:nvPr>
            <p:ph type="ftr" sz="quarter" idx="11"/>
          </p:nvPr>
        </p:nvSpPr>
        <p:spPr/>
        <p:txBody>
          <a:bodyPr/>
          <a:lstStyle/>
          <a:p>
            <a:r>
              <a:rPr lang="en-US" dirty="0"/>
              <a:t>EMEA Alliance   16-17 October 2017</a:t>
            </a:r>
          </a:p>
        </p:txBody>
      </p:sp>
      <p:graphicFrame>
        <p:nvGraphicFramePr>
          <p:cNvPr id="5" name="Diagram 4"/>
          <p:cNvGraphicFramePr/>
          <p:nvPr>
            <p:extLst>
              <p:ext uri="{D42A27DB-BD31-4B8C-83A1-F6EECF244321}">
                <p14:modId xmlns:p14="http://schemas.microsoft.com/office/powerpoint/2010/main" val="946123871"/>
              </p:ext>
            </p:extLst>
          </p:nvPr>
        </p:nvGraphicFramePr>
        <p:xfrm>
          <a:off x="1442027" y="436418"/>
          <a:ext cx="6039427" cy="3699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46133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EMEA Alliance   16-17 October 2017</a:t>
            </a:r>
          </a:p>
        </p:txBody>
      </p:sp>
      <p:sp>
        <p:nvSpPr>
          <p:cNvPr id="9" name="Title 1"/>
          <p:cNvSpPr>
            <a:spLocks noGrp="1"/>
          </p:cNvSpPr>
          <p:nvPr>
            <p:ph type="title"/>
          </p:nvPr>
        </p:nvSpPr>
        <p:spPr>
          <a:xfrm>
            <a:off x="674578" y="91786"/>
            <a:ext cx="7290054" cy="1499616"/>
          </a:xfrm>
        </p:spPr>
        <p:txBody>
          <a:bodyPr/>
          <a:lstStyle/>
          <a:p>
            <a:r>
              <a:rPr lang="en-US" dirty="0" smtClean="0"/>
              <a:t>Letter setup</a:t>
            </a:r>
            <a:endParaRPr lang="en-US" dirty="0"/>
          </a:p>
        </p:txBody>
      </p:sp>
      <p:sp>
        <p:nvSpPr>
          <p:cNvPr id="10" name="TextBox 9"/>
          <p:cNvSpPr txBox="1"/>
          <p:nvPr/>
        </p:nvSpPr>
        <p:spPr>
          <a:xfrm>
            <a:off x="6255327" y="1695813"/>
            <a:ext cx="2743200" cy="4031873"/>
          </a:xfrm>
          <a:prstGeom prst="rect">
            <a:avLst/>
          </a:prstGeom>
          <a:noFill/>
          <a:ln>
            <a:noFill/>
          </a:ln>
        </p:spPr>
        <p:txBody>
          <a:bodyPr wrap="square" rtlCol="0">
            <a:spAutoFit/>
          </a:bodyPr>
          <a:lstStyle/>
          <a:p>
            <a:pPr marL="285750" indent="-285750">
              <a:buFont typeface="Arial" pitchFamily="34" charset="0"/>
              <a:buChar char="•"/>
            </a:pPr>
            <a:r>
              <a:rPr lang="en-ZA" sz="1600" dirty="0">
                <a:solidFill>
                  <a:schemeClr val="accent2"/>
                </a:solidFill>
              </a:rPr>
              <a:t>Letters are setup in communication component (3C’s)</a:t>
            </a:r>
          </a:p>
          <a:p>
            <a:pPr marL="285750" indent="-285750">
              <a:buFont typeface="Arial" pitchFamily="34" charset="0"/>
              <a:buChar char="•"/>
            </a:pPr>
            <a:endParaRPr lang="en-ZA" sz="1600" dirty="0">
              <a:solidFill>
                <a:schemeClr val="accent2"/>
              </a:solidFill>
            </a:endParaRPr>
          </a:p>
          <a:p>
            <a:pPr marL="285750" indent="-285750">
              <a:buFont typeface="Arial" pitchFamily="34" charset="0"/>
              <a:buChar char="•"/>
            </a:pPr>
            <a:r>
              <a:rPr lang="en-ZA" sz="1600" dirty="0">
                <a:solidFill>
                  <a:schemeClr val="accent2"/>
                </a:solidFill>
              </a:rPr>
              <a:t>Setup available to have different letters for different faculties</a:t>
            </a:r>
          </a:p>
          <a:p>
            <a:endParaRPr lang="en-ZA" sz="1600" dirty="0">
              <a:solidFill>
                <a:schemeClr val="accent2"/>
              </a:solidFill>
            </a:endParaRPr>
          </a:p>
          <a:p>
            <a:pPr marL="285750" indent="-285750">
              <a:buFont typeface="Arial" pitchFamily="34" charset="0"/>
              <a:buChar char="•"/>
            </a:pPr>
            <a:r>
              <a:rPr lang="en-ZA" sz="1600" dirty="0">
                <a:solidFill>
                  <a:schemeClr val="accent2"/>
                </a:solidFill>
              </a:rPr>
              <a:t>Letters are then processed to all admitted students based on the quota</a:t>
            </a:r>
          </a:p>
          <a:p>
            <a:pPr marL="285750" indent="-285750">
              <a:buFont typeface="Arial" pitchFamily="34" charset="0"/>
              <a:buChar char="•"/>
            </a:pPr>
            <a:endParaRPr lang="en-ZA" sz="1600" dirty="0">
              <a:solidFill>
                <a:schemeClr val="accent2"/>
              </a:solidFill>
            </a:endParaRPr>
          </a:p>
          <a:p>
            <a:pPr marL="285750" indent="-285750">
              <a:buFont typeface="Arial" pitchFamily="34" charset="0"/>
              <a:buChar char="•"/>
            </a:pPr>
            <a:r>
              <a:rPr lang="en-ZA" sz="1600" dirty="0">
                <a:solidFill>
                  <a:schemeClr val="accent2"/>
                </a:solidFill>
              </a:rPr>
              <a:t>Different letters are generated to the top achievers</a:t>
            </a:r>
          </a:p>
          <a:p>
            <a:pPr marL="285750" indent="-285750">
              <a:buFont typeface="Arial" pitchFamily="34" charset="0"/>
              <a:buChar char="•"/>
            </a:pPr>
            <a:endParaRPr lang="en-ZA" sz="1600" dirty="0">
              <a:solidFill>
                <a:schemeClr val="accent2"/>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196" y="1125713"/>
            <a:ext cx="5915025" cy="51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Pentagon 10"/>
          <p:cNvSpPr/>
          <p:nvPr/>
        </p:nvSpPr>
        <p:spPr>
          <a:xfrm rot="10800000">
            <a:off x="7128164" y="124691"/>
            <a:ext cx="2015836" cy="33250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p:cNvSpPr txBox="1"/>
          <p:nvPr/>
        </p:nvSpPr>
        <p:spPr>
          <a:xfrm>
            <a:off x="7128164" y="87868"/>
            <a:ext cx="2005446" cy="369332"/>
          </a:xfrm>
          <a:prstGeom prst="rect">
            <a:avLst/>
          </a:prstGeom>
          <a:noFill/>
        </p:spPr>
        <p:txBody>
          <a:bodyPr wrap="square" rtlCol="0">
            <a:spAutoFit/>
          </a:bodyPr>
          <a:lstStyle/>
          <a:p>
            <a:r>
              <a:rPr lang="en-ZA" dirty="0" smtClean="0">
                <a:solidFill>
                  <a:schemeClr val="bg1"/>
                </a:solidFill>
              </a:rPr>
              <a:t>COMMUNICATION</a:t>
            </a:r>
            <a:endParaRPr lang="en-ZA" dirty="0">
              <a:solidFill>
                <a:schemeClr val="bg1"/>
              </a:solidFill>
            </a:endParaRPr>
          </a:p>
        </p:txBody>
      </p:sp>
    </p:spTree>
    <p:extLst>
      <p:ext uri="{BB962C8B-B14F-4D97-AF65-F5344CB8AC3E}">
        <p14:creationId xmlns:p14="http://schemas.microsoft.com/office/powerpoint/2010/main" val="3147292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of Pretoria</a:t>
            </a:r>
            <a:br>
              <a:rPr lang="en-US" dirty="0" smtClean="0"/>
            </a:br>
            <a:r>
              <a:rPr lang="en-US" sz="3600" dirty="0" smtClean="0"/>
              <a:t>south Africa</a:t>
            </a:r>
            <a:endParaRPr lang="en-US" dirty="0"/>
          </a:p>
        </p:txBody>
      </p:sp>
      <p:sp>
        <p:nvSpPr>
          <p:cNvPr id="4" name="Text Placeholder 3"/>
          <p:cNvSpPr>
            <a:spLocks noGrp="1"/>
          </p:cNvSpPr>
          <p:nvPr>
            <p:ph type="body" sz="half" idx="2"/>
          </p:nvPr>
        </p:nvSpPr>
        <p:spPr>
          <a:xfrm>
            <a:off x="6371304" y="4645743"/>
            <a:ext cx="2920180" cy="2042906"/>
          </a:xfrm>
        </p:spPr>
        <p:txBody>
          <a:bodyPr>
            <a:normAutofit/>
          </a:bodyPr>
          <a:lstStyle/>
          <a:p>
            <a:r>
              <a:rPr lang="en-US" sz="1800" dirty="0" smtClean="0"/>
              <a:t>109 years old</a:t>
            </a:r>
          </a:p>
          <a:p>
            <a:r>
              <a:rPr lang="en-US" sz="1800" dirty="0" smtClean="0"/>
              <a:t>60 000 students</a:t>
            </a:r>
          </a:p>
          <a:p>
            <a:r>
              <a:rPr lang="en-US" sz="1800" dirty="0" smtClean="0"/>
              <a:t>9 faculties</a:t>
            </a:r>
          </a:p>
          <a:p>
            <a:r>
              <a:rPr lang="en-US" sz="1800" dirty="0" smtClean="0"/>
              <a:t>137 academic departments</a:t>
            </a:r>
          </a:p>
          <a:p>
            <a:r>
              <a:rPr lang="en-US" sz="1800" dirty="0" smtClean="0"/>
              <a:t>5300 staff members</a:t>
            </a:r>
          </a:p>
          <a:p>
            <a:endParaRPr lang="en-US" dirty="0"/>
          </a:p>
        </p:txBody>
      </p:sp>
      <p:sp>
        <p:nvSpPr>
          <p:cNvPr id="3" name="Footer Placeholder 2"/>
          <p:cNvSpPr>
            <a:spLocks noGrp="1"/>
          </p:cNvSpPr>
          <p:nvPr>
            <p:ph type="ftr" sz="quarter" idx="11"/>
          </p:nvPr>
        </p:nvSpPr>
        <p:spPr/>
        <p:txBody>
          <a:bodyPr/>
          <a:lstStyle/>
          <a:p>
            <a:r>
              <a:rPr lang="en-US" dirty="0"/>
              <a:t>EMEA Alliance   16-17 October 2017</a:t>
            </a:r>
          </a:p>
        </p:txBody>
      </p:sp>
      <p:pic>
        <p:nvPicPr>
          <p:cNvPr id="7" name="Picture Placeholder 6"/>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2442" b="12442"/>
          <a:stretch>
            <a:fillRect/>
          </a:stretch>
        </p:blipFill>
        <p:spPr>
          <a:xfrm>
            <a:off x="1588" y="0"/>
            <a:ext cx="9142412" cy="4572000"/>
          </a:xfrm>
          <a:prstGeom prst="rect">
            <a:avLst/>
          </a:prstGeom>
        </p:spPr>
      </p:pic>
    </p:spTree>
    <p:extLst>
      <p:ext uri="{BB962C8B-B14F-4D97-AF65-F5344CB8AC3E}">
        <p14:creationId xmlns:p14="http://schemas.microsoft.com/office/powerpoint/2010/main" val="31089700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EMEA Alliance   16-17 October 2017</a:t>
            </a:r>
          </a:p>
        </p:txBody>
      </p:sp>
      <p:sp>
        <p:nvSpPr>
          <p:cNvPr id="9" name="Title 1"/>
          <p:cNvSpPr>
            <a:spLocks noGrp="1"/>
          </p:cNvSpPr>
          <p:nvPr>
            <p:ph type="title"/>
          </p:nvPr>
        </p:nvSpPr>
        <p:spPr>
          <a:xfrm>
            <a:off x="487542" y="-292608"/>
            <a:ext cx="7290054" cy="1499616"/>
          </a:xfrm>
        </p:spPr>
        <p:txBody>
          <a:bodyPr/>
          <a:lstStyle/>
          <a:p>
            <a:r>
              <a:rPr lang="en-US" dirty="0" smtClean="0"/>
              <a:t>EXAMPLE</a:t>
            </a:r>
            <a:endParaRPr lang="en-US" dirty="0"/>
          </a:p>
        </p:txBody>
      </p:sp>
      <p:sp>
        <p:nvSpPr>
          <p:cNvPr id="11" name="Pentagon 10"/>
          <p:cNvSpPr/>
          <p:nvPr/>
        </p:nvSpPr>
        <p:spPr>
          <a:xfrm rot="10800000">
            <a:off x="7128164" y="124691"/>
            <a:ext cx="2015836" cy="33250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p:cNvSpPr txBox="1"/>
          <p:nvPr/>
        </p:nvSpPr>
        <p:spPr>
          <a:xfrm>
            <a:off x="7128164" y="87868"/>
            <a:ext cx="2005446" cy="369332"/>
          </a:xfrm>
          <a:prstGeom prst="rect">
            <a:avLst/>
          </a:prstGeom>
          <a:noFill/>
        </p:spPr>
        <p:txBody>
          <a:bodyPr wrap="square" rtlCol="0">
            <a:spAutoFit/>
          </a:bodyPr>
          <a:lstStyle/>
          <a:p>
            <a:r>
              <a:rPr lang="en-ZA" dirty="0" smtClean="0">
                <a:solidFill>
                  <a:schemeClr val="bg1"/>
                </a:solidFill>
              </a:rPr>
              <a:t>COMMUNICATION</a:t>
            </a:r>
            <a:endParaRPr lang="en-ZA" dirty="0">
              <a:solidFill>
                <a:schemeClr val="bg1"/>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69" y="810491"/>
            <a:ext cx="7768195" cy="5471854"/>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19104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EMEA Alliance   16-17 October 2017</a:t>
            </a:r>
          </a:p>
        </p:txBody>
      </p:sp>
      <p:sp>
        <p:nvSpPr>
          <p:cNvPr id="9" name="Title 1"/>
          <p:cNvSpPr>
            <a:spLocks noGrp="1"/>
          </p:cNvSpPr>
          <p:nvPr>
            <p:ph type="title"/>
          </p:nvPr>
        </p:nvSpPr>
        <p:spPr>
          <a:xfrm>
            <a:off x="487542" y="-292608"/>
            <a:ext cx="7290054" cy="1499616"/>
          </a:xfrm>
        </p:spPr>
        <p:txBody>
          <a:bodyPr/>
          <a:lstStyle/>
          <a:p>
            <a:r>
              <a:rPr lang="en-US" dirty="0" smtClean="0"/>
              <a:t>EXAMPLE</a:t>
            </a:r>
            <a:endParaRPr lang="en-US" dirty="0"/>
          </a:p>
        </p:txBody>
      </p:sp>
      <p:sp>
        <p:nvSpPr>
          <p:cNvPr id="11" name="Pentagon 10"/>
          <p:cNvSpPr/>
          <p:nvPr/>
        </p:nvSpPr>
        <p:spPr>
          <a:xfrm rot="10800000">
            <a:off x="7128164" y="124691"/>
            <a:ext cx="2015836" cy="33250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p:cNvSpPr txBox="1"/>
          <p:nvPr/>
        </p:nvSpPr>
        <p:spPr>
          <a:xfrm>
            <a:off x="7128164" y="87868"/>
            <a:ext cx="2005446" cy="369332"/>
          </a:xfrm>
          <a:prstGeom prst="rect">
            <a:avLst/>
          </a:prstGeom>
          <a:noFill/>
        </p:spPr>
        <p:txBody>
          <a:bodyPr wrap="square" rtlCol="0">
            <a:spAutoFit/>
          </a:bodyPr>
          <a:lstStyle/>
          <a:p>
            <a:r>
              <a:rPr lang="en-ZA" dirty="0" smtClean="0">
                <a:solidFill>
                  <a:schemeClr val="bg1"/>
                </a:solidFill>
              </a:rPr>
              <a:t>COMMUNICATION</a:t>
            </a:r>
            <a:endParaRPr lang="en-ZA" dirty="0">
              <a:solidFill>
                <a:schemeClr val="bg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976" y="588819"/>
            <a:ext cx="6066560" cy="5929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25631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negatives</a:t>
            </a:r>
            <a:endParaRPr lang="en-US" dirty="0"/>
          </a:p>
        </p:txBody>
      </p:sp>
      <p:sp>
        <p:nvSpPr>
          <p:cNvPr id="4" name="Text Placeholder 3"/>
          <p:cNvSpPr>
            <a:spLocks noGrp="1"/>
          </p:cNvSpPr>
          <p:nvPr>
            <p:ph type="body" sz="half" idx="2"/>
          </p:nvPr>
        </p:nvSpPr>
        <p:spPr>
          <a:xfrm>
            <a:off x="695358" y="1810696"/>
            <a:ext cx="7908313" cy="4018603"/>
          </a:xfrm>
        </p:spPr>
        <p:txBody>
          <a:bodyPr>
            <a:normAutofit/>
          </a:bodyPr>
          <a:lstStyle/>
          <a:p>
            <a:pPr>
              <a:buFont typeface="Arial" pitchFamily="34" charset="0"/>
              <a:buChar char="•"/>
            </a:pPr>
            <a:r>
              <a:rPr lang="en-ZA" sz="1800" dirty="0" smtClean="0">
                <a:solidFill>
                  <a:schemeClr val="accent2"/>
                </a:solidFill>
              </a:rPr>
              <a:t>Higher </a:t>
            </a:r>
            <a:r>
              <a:rPr lang="en-ZA" sz="1800" dirty="0">
                <a:solidFill>
                  <a:schemeClr val="accent2"/>
                </a:solidFill>
              </a:rPr>
              <a:t>rejection rate where applicants do not </a:t>
            </a:r>
            <a:r>
              <a:rPr lang="en-ZA" sz="1800" dirty="0" smtClean="0">
                <a:solidFill>
                  <a:schemeClr val="accent2"/>
                </a:solidFill>
              </a:rPr>
              <a:t>comply – bad publicity</a:t>
            </a:r>
          </a:p>
          <a:p>
            <a:endParaRPr lang="en-ZA" sz="1800" dirty="0">
              <a:solidFill>
                <a:schemeClr val="accent2"/>
              </a:solidFill>
            </a:endParaRPr>
          </a:p>
          <a:p>
            <a:pPr>
              <a:buFont typeface="Arial" pitchFamily="34" charset="0"/>
              <a:buChar char="•"/>
            </a:pPr>
            <a:r>
              <a:rPr lang="en-ZA" sz="1800" dirty="0" smtClean="0">
                <a:solidFill>
                  <a:schemeClr val="accent2"/>
                </a:solidFill>
              </a:rPr>
              <a:t>No more paper applications – potentially disadvantages rural candidates who do not have internet access</a:t>
            </a:r>
          </a:p>
          <a:p>
            <a:endParaRPr lang="en-ZA" sz="1800" dirty="0">
              <a:solidFill>
                <a:schemeClr val="accent2"/>
              </a:solidFill>
            </a:endParaRPr>
          </a:p>
          <a:p>
            <a:pPr>
              <a:buFont typeface="Arial" pitchFamily="34" charset="0"/>
              <a:buChar char="•"/>
            </a:pPr>
            <a:r>
              <a:rPr lang="en-ZA" sz="1800" dirty="0">
                <a:solidFill>
                  <a:schemeClr val="accent2"/>
                </a:solidFill>
              </a:rPr>
              <a:t>Fewer applicants = Less application </a:t>
            </a:r>
            <a:r>
              <a:rPr lang="en-ZA" sz="1800" dirty="0" smtClean="0">
                <a:solidFill>
                  <a:schemeClr val="accent2"/>
                </a:solidFill>
              </a:rPr>
              <a:t>fees</a:t>
            </a:r>
            <a:endParaRPr lang="en-ZA" sz="1800" dirty="0">
              <a:solidFill>
                <a:schemeClr val="accent2"/>
              </a:solidFill>
            </a:endParaRPr>
          </a:p>
        </p:txBody>
      </p:sp>
      <p:sp>
        <p:nvSpPr>
          <p:cNvPr id="3" name="Footer Placeholder 2"/>
          <p:cNvSpPr>
            <a:spLocks noGrp="1"/>
          </p:cNvSpPr>
          <p:nvPr>
            <p:ph type="ftr" sz="quarter" idx="11"/>
          </p:nvPr>
        </p:nvSpPr>
        <p:spPr/>
        <p:txBody>
          <a:bodyPr/>
          <a:lstStyle/>
          <a:p>
            <a:r>
              <a:rPr lang="en-US" dirty="0"/>
              <a:t>EMEA Alliance   16-17 October 2017</a:t>
            </a:r>
          </a:p>
        </p:txBody>
      </p:sp>
    </p:spTree>
    <p:extLst>
      <p:ext uri="{BB962C8B-B14F-4D97-AF65-F5344CB8AC3E}">
        <p14:creationId xmlns:p14="http://schemas.microsoft.com/office/powerpoint/2010/main" val="15873077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positives</a:t>
            </a:r>
            <a:endParaRPr lang="en-US" dirty="0"/>
          </a:p>
        </p:txBody>
      </p:sp>
      <p:sp>
        <p:nvSpPr>
          <p:cNvPr id="4" name="Text Placeholder 3"/>
          <p:cNvSpPr>
            <a:spLocks noGrp="1"/>
          </p:cNvSpPr>
          <p:nvPr>
            <p:ph type="body" sz="half" idx="2"/>
          </p:nvPr>
        </p:nvSpPr>
        <p:spPr>
          <a:xfrm>
            <a:off x="695358" y="1810696"/>
            <a:ext cx="7908313" cy="4565390"/>
          </a:xfrm>
        </p:spPr>
        <p:txBody>
          <a:bodyPr>
            <a:normAutofit fontScale="77500" lnSpcReduction="20000"/>
          </a:bodyPr>
          <a:lstStyle/>
          <a:p>
            <a:pPr>
              <a:buFont typeface="Arial" pitchFamily="34" charset="0"/>
              <a:buChar char="•"/>
            </a:pPr>
            <a:r>
              <a:rPr lang="en-ZA" sz="2300" dirty="0" smtClean="0">
                <a:solidFill>
                  <a:schemeClr val="accent2"/>
                </a:solidFill>
              </a:rPr>
              <a:t>Shorter </a:t>
            </a:r>
            <a:r>
              <a:rPr lang="en-ZA" sz="2300" dirty="0">
                <a:solidFill>
                  <a:schemeClr val="accent2"/>
                </a:solidFill>
              </a:rPr>
              <a:t>processing time;  faster resolution; student receives communication  of admissions status, </a:t>
            </a:r>
            <a:r>
              <a:rPr lang="en-ZA" sz="2300" dirty="0" smtClean="0">
                <a:solidFill>
                  <a:schemeClr val="accent2"/>
                </a:solidFill>
              </a:rPr>
              <a:t>housing placement </a:t>
            </a:r>
            <a:r>
              <a:rPr lang="en-ZA" sz="2300" dirty="0">
                <a:solidFill>
                  <a:schemeClr val="accent2"/>
                </a:solidFill>
              </a:rPr>
              <a:t>and bursar </a:t>
            </a:r>
            <a:r>
              <a:rPr lang="en-ZA" sz="2300" dirty="0" smtClean="0">
                <a:solidFill>
                  <a:schemeClr val="accent2"/>
                </a:solidFill>
              </a:rPr>
              <a:t>offer.</a:t>
            </a:r>
            <a:endParaRPr lang="en-ZA" sz="2300" dirty="0">
              <a:solidFill>
                <a:schemeClr val="accent2"/>
              </a:solidFill>
            </a:endParaRPr>
          </a:p>
          <a:p>
            <a:pPr>
              <a:buFont typeface="Arial" pitchFamily="34" charset="0"/>
              <a:buChar char="•"/>
            </a:pPr>
            <a:endParaRPr lang="en-ZA" sz="2300" dirty="0">
              <a:solidFill>
                <a:schemeClr val="accent2"/>
              </a:solidFill>
            </a:endParaRPr>
          </a:p>
          <a:p>
            <a:pPr>
              <a:buFont typeface="Arial" pitchFamily="34" charset="0"/>
              <a:buChar char="•"/>
            </a:pPr>
            <a:r>
              <a:rPr lang="en-ZA" sz="2300" dirty="0" smtClean="0">
                <a:solidFill>
                  <a:schemeClr val="accent2"/>
                </a:solidFill>
              </a:rPr>
              <a:t>Establishment of the Centralised </a:t>
            </a:r>
            <a:r>
              <a:rPr lang="en-ZA" sz="2300" dirty="0">
                <a:solidFill>
                  <a:schemeClr val="accent2"/>
                </a:solidFill>
              </a:rPr>
              <a:t>Admissions Office </a:t>
            </a:r>
            <a:r>
              <a:rPr lang="en-ZA" sz="2300" dirty="0" smtClean="0">
                <a:solidFill>
                  <a:schemeClr val="accent2"/>
                </a:solidFill>
              </a:rPr>
              <a:t>frees up faculty </a:t>
            </a:r>
            <a:r>
              <a:rPr lang="en-ZA" sz="2300" dirty="0">
                <a:solidFill>
                  <a:schemeClr val="accent2"/>
                </a:solidFill>
              </a:rPr>
              <a:t>staff </a:t>
            </a:r>
            <a:r>
              <a:rPr lang="en-ZA" sz="2300" dirty="0" smtClean="0">
                <a:solidFill>
                  <a:schemeClr val="accent2"/>
                </a:solidFill>
              </a:rPr>
              <a:t>to </a:t>
            </a:r>
            <a:r>
              <a:rPr lang="en-ZA" sz="2300" dirty="0">
                <a:solidFill>
                  <a:schemeClr val="accent2"/>
                </a:solidFill>
              </a:rPr>
              <a:t>focus more on International applicants, transfers and </a:t>
            </a:r>
            <a:r>
              <a:rPr lang="en-ZA" sz="2300" dirty="0" smtClean="0">
                <a:solidFill>
                  <a:schemeClr val="accent2"/>
                </a:solidFill>
              </a:rPr>
              <a:t>applicants with other examination authorities.</a:t>
            </a:r>
            <a:endParaRPr lang="en-ZA" sz="2300" dirty="0">
              <a:solidFill>
                <a:schemeClr val="accent2"/>
              </a:solidFill>
            </a:endParaRPr>
          </a:p>
          <a:p>
            <a:pPr>
              <a:buFont typeface="Arial" pitchFamily="34" charset="0"/>
              <a:buChar char="•"/>
            </a:pPr>
            <a:endParaRPr lang="en-ZA" sz="2300" dirty="0">
              <a:solidFill>
                <a:schemeClr val="accent2"/>
              </a:solidFill>
            </a:endParaRPr>
          </a:p>
          <a:p>
            <a:pPr>
              <a:buFont typeface="Arial" pitchFamily="34" charset="0"/>
              <a:buChar char="•"/>
            </a:pPr>
            <a:r>
              <a:rPr lang="en-ZA" sz="2300" dirty="0">
                <a:solidFill>
                  <a:schemeClr val="accent2"/>
                </a:solidFill>
              </a:rPr>
              <a:t>Auto Admissions process enables Central Admissions Office to manage quotas and numbers more efficiently. </a:t>
            </a:r>
          </a:p>
          <a:p>
            <a:pPr>
              <a:buFont typeface="Arial" pitchFamily="34" charset="0"/>
              <a:buChar char="•"/>
            </a:pPr>
            <a:endParaRPr lang="en-ZA" sz="2300" dirty="0">
              <a:solidFill>
                <a:schemeClr val="accent2"/>
              </a:solidFill>
            </a:endParaRPr>
          </a:p>
          <a:p>
            <a:pPr>
              <a:buFont typeface="Arial" pitchFamily="34" charset="0"/>
              <a:buChar char="•"/>
            </a:pPr>
            <a:r>
              <a:rPr lang="en-ZA" sz="2300" dirty="0">
                <a:solidFill>
                  <a:schemeClr val="accent2"/>
                </a:solidFill>
              </a:rPr>
              <a:t>Admission targets met earlier, with clearer indication of shortfall in programmes.</a:t>
            </a:r>
          </a:p>
          <a:p>
            <a:endParaRPr lang="en-ZA" sz="2300" dirty="0">
              <a:solidFill>
                <a:schemeClr val="accent2"/>
              </a:solidFill>
            </a:endParaRPr>
          </a:p>
          <a:p>
            <a:pPr>
              <a:buFont typeface="Arial" pitchFamily="34" charset="0"/>
              <a:buChar char="•"/>
            </a:pPr>
            <a:r>
              <a:rPr lang="en-ZA" sz="2300" dirty="0">
                <a:solidFill>
                  <a:schemeClr val="accent2"/>
                </a:solidFill>
              </a:rPr>
              <a:t>Applicants make more realistic decisions.</a:t>
            </a:r>
          </a:p>
          <a:p>
            <a:endParaRPr lang="en-ZA" b="1" dirty="0"/>
          </a:p>
        </p:txBody>
      </p:sp>
      <p:sp>
        <p:nvSpPr>
          <p:cNvPr id="3" name="Footer Placeholder 2"/>
          <p:cNvSpPr>
            <a:spLocks noGrp="1"/>
          </p:cNvSpPr>
          <p:nvPr>
            <p:ph type="ftr" sz="quarter" idx="11"/>
          </p:nvPr>
        </p:nvSpPr>
        <p:spPr/>
        <p:txBody>
          <a:bodyPr/>
          <a:lstStyle/>
          <a:p>
            <a:r>
              <a:rPr lang="en-US" dirty="0"/>
              <a:t>EMEA Alliance   16-17 October 2017</a:t>
            </a:r>
          </a:p>
        </p:txBody>
      </p:sp>
    </p:spTree>
    <p:extLst>
      <p:ext uri="{BB962C8B-B14F-4D97-AF65-F5344CB8AC3E}">
        <p14:creationId xmlns:p14="http://schemas.microsoft.com/office/powerpoint/2010/main" val="25309196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86963" y="3831656"/>
            <a:ext cx="7982466" cy="1458097"/>
          </a:xfrm>
        </p:spPr>
        <p:txBody>
          <a:bodyPr>
            <a:noAutofit/>
          </a:bodyPr>
          <a:lstStyle/>
          <a:p>
            <a:pPr marL="285750" indent="-285750">
              <a:buFont typeface="Arial" pitchFamily="34" charset="0"/>
              <a:buChar char="•"/>
            </a:pPr>
            <a:r>
              <a:rPr lang="en-ZA" sz="1800" dirty="0" smtClean="0">
                <a:solidFill>
                  <a:schemeClr val="accent2"/>
                </a:solidFill>
              </a:rPr>
              <a:t>64% </a:t>
            </a:r>
            <a:r>
              <a:rPr lang="en-ZA" sz="1800" dirty="0">
                <a:solidFill>
                  <a:schemeClr val="accent2"/>
                </a:solidFill>
              </a:rPr>
              <a:t>of the total number of admissions were automatically </a:t>
            </a:r>
            <a:r>
              <a:rPr lang="en-ZA" sz="1800" dirty="0" smtClean="0">
                <a:solidFill>
                  <a:schemeClr val="accent2"/>
                </a:solidFill>
              </a:rPr>
              <a:t>admitted (end July)</a:t>
            </a:r>
            <a:endParaRPr lang="en-ZA" sz="1800" dirty="0">
              <a:solidFill>
                <a:schemeClr val="accent2"/>
              </a:solidFill>
            </a:endParaRPr>
          </a:p>
          <a:p>
            <a:endParaRPr lang="en-ZA" sz="1800" dirty="0">
              <a:solidFill>
                <a:schemeClr val="accent2"/>
              </a:solidFill>
            </a:endParaRPr>
          </a:p>
          <a:p>
            <a:pPr marL="285750" indent="-285750">
              <a:buFont typeface="Arial" pitchFamily="34" charset="0"/>
              <a:buChar char="•"/>
            </a:pPr>
            <a:r>
              <a:rPr lang="en-ZA" sz="1800" dirty="0" smtClean="0">
                <a:solidFill>
                  <a:schemeClr val="accent2"/>
                </a:solidFill>
              </a:rPr>
              <a:t>66% </a:t>
            </a:r>
            <a:r>
              <a:rPr lang="en-ZA" sz="1800" dirty="0">
                <a:solidFill>
                  <a:schemeClr val="accent2"/>
                </a:solidFill>
              </a:rPr>
              <a:t>of </a:t>
            </a:r>
            <a:r>
              <a:rPr lang="en-ZA" sz="1800" dirty="0" smtClean="0">
                <a:solidFill>
                  <a:schemeClr val="accent2"/>
                </a:solidFill>
              </a:rPr>
              <a:t>auto admitted </a:t>
            </a:r>
            <a:r>
              <a:rPr lang="en-ZA" sz="1800" dirty="0">
                <a:solidFill>
                  <a:schemeClr val="accent2"/>
                </a:solidFill>
              </a:rPr>
              <a:t>students were admitted within 1 day of them receiving their student </a:t>
            </a:r>
            <a:r>
              <a:rPr lang="en-ZA" sz="1800" dirty="0" smtClean="0">
                <a:solidFill>
                  <a:schemeClr val="accent2"/>
                </a:solidFill>
              </a:rPr>
              <a:t>number</a:t>
            </a:r>
          </a:p>
          <a:p>
            <a:endParaRPr lang="en-ZA" sz="1400" dirty="0">
              <a:solidFill>
                <a:schemeClr val="accent2"/>
              </a:solidFill>
            </a:endParaRPr>
          </a:p>
        </p:txBody>
      </p:sp>
      <p:sp>
        <p:nvSpPr>
          <p:cNvPr id="3" name="Footer Placeholder 2"/>
          <p:cNvSpPr>
            <a:spLocks noGrp="1"/>
          </p:cNvSpPr>
          <p:nvPr>
            <p:ph type="ftr" sz="quarter" idx="11"/>
          </p:nvPr>
        </p:nvSpPr>
        <p:spPr/>
        <p:txBody>
          <a:bodyPr/>
          <a:lstStyle/>
          <a:p>
            <a:r>
              <a:rPr lang="en-US" dirty="0"/>
              <a:t>EMEA Alliance   16-17 October 2017</a:t>
            </a:r>
          </a:p>
        </p:txBody>
      </p:sp>
      <p:graphicFrame>
        <p:nvGraphicFramePr>
          <p:cNvPr id="8" name="Table 7"/>
          <p:cNvGraphicFramePr>
            <a:graphicFrameLocks noGrp="1"/>
          </p:cNvGraphicFramePr>
          <p:nvPr>
            <p:extLst>
              <p:ext uri="{D42A27DB-BD31-4B8C-83A1-F6EECF244321}">
                <p14:modId xmlns:p14="http://schemas.microsoft.com/office/powerpoint/2010/main" val="329912143"/>
              </p:ext>
            </p:extLst>
          </p:nvPr>
        </p:nvGraphicFramePr>
        <p:xfrm>
          <a:off x="691845" y="1864127"/>
          <a:ext cx="7175157" cy="1865184"/>
        </p:xfrm>
        <a:graphic>
          <a:graphicData uri="http://schemas.openxmlformats.org/drawingml/2006/table">
            <a:tbl>
              <a:tblPr firstRow="1" bandRow="1">
                <a:tableStyleId>{5C22544A-7EE6-4342-B048-85BDC9FD1C3A}</a:tableStyleId>
              </a:tblPr>
              <a:tblGrid>
                <a:gridCol w="2391719">
                  <a:extLst>
                    <a:ext uri="{9D8B030D-6E8A-4147-A177-3AD203B41FA5}">
                      <a16:colId xmlns:a16="http://schemas.microsoft.com/office/drawing/2014/main" val="20000"/>
                    </a:ext>
                  </a:extLst>
                </a:gridCol>
                <a:gridCol w="2391719">
                  <a:extLst>
                    <a:ext uri="{9D8B030D-6E8A-4147-A177-3AD203B41FA5}">
                      <a16:colId xmlns:a16="http://schemas.microsoft.com/office/drawing/2014/main" val="20001"/>
                    </a:ext>
                  </a:extLst>
                </a:gridCol>
                <a:gridCol w="2391719">
                  <a:extLst>
                    <a:ext uri="{9D8B030D-6E8A-4147-A177-3AD203B41FA5}">
                      <a16:colId xmlns:a16="http://schemas.microsoft.com/office/drawing/2014/main" val="20002"/>
                    </a:ext>
                  </a:extLst>
                </a:gridCol>
              </a:tblGrid>
              <a:tr h="466296">
                <a:tc>
                  <a:txBody>
                    <a:bodyPr/>
                    <a:lstStyle/>
                    <a:p>
                      <a:endParaRPr lang="en-ZA" dirty="0"/>
                    </a:p>
                  </a:txBody>
                  <a:tcPr/>
                </a:tc>
                <a:tc>
                  <a:txBody>
                    <a:bodyPr/>
                    <a:lstStyle/>
                    <a:p>
                      <a:r>
                        <a:rPr lang="en-ZA" dirty="0" smtClean="0"/>
                        <a:t>2016</a:t>
                      </a:r>
                      <a:endParaRPr lang="en-ZA" dirty="0"/>
                    </a:p>
                  </a:txBody>
                  <a:tcPr/>
                </a:tc>
                <a:tc>
                  <a:txBody>
                    <a:bodyPr/>
                    <a:lstStyle/>
                    <a:p>
                      <a:r>
                        <a:rPr lang="en-ZA" dirty="0" smtClean="0"/>
                        <a:t>2017</a:t>
                      </a:r>
                      <a:endParaRPr lang="en-ZA" dirty="0"/>
                    </a:p>
                  </a:txBody>
                  <a:tcPr/>
                </a:tc>
                <a:extLst>
                  <a:ext uri="{0D108BD9-81ED-4DB2-BD59-A6C34878D82A}">
                    <a16:rowId xmlns:a16="http://schemas.microsoft.com/office/drawing/2014/main" val="10000"/>
                  </a:ext>
                </a:extLst>
              </a:tr>
              <a:tr h="466296">
                <a:tc>
                  <a:txBody>
                    <a:bodyPr/>
                    <a:lstStyle/>
                    <a:p>
                      <a:r>
                        <a:rPr lang="en-ZA" dirty="0" smtClean="0"/>
                        <a:t>Applications</a:t>
                      </a:r>
                      <a:endParaRPr lang="en-ZA" dirty="0"/>
                    </a:p>
                  </a:txBody>
                  <a:tcPr/>
                </a:tc>
                <a:tc>
                  <a:txBody>
                    <a:bodyPr/>
                    <a:lstStyle/>
                    <a:p>
                      <a:r>
                        <a:rPr lang="en-ZA" dirty="0" smtClean="0"/>
                        <a:t>34780</a:t>
                      </a:r>
                      <a:endParaRPr lang="en-ZA" dirty="0"/>
                    </a:p>
                  </a:txBody>
                  <a:tcPr/>
                </a:tc>
                <a:tc>
                  <a:txBody>
                    <a:bodyPr/>
                    <a:lstStyle/>
                    <a:p>
                      <a:r>
                        <a:rPr lang="en-ZA" dirty="0" smtClean="0"/>
                        <a:t>33578</a:t>
                      </a:r>
                      <a:endParaRPr lang="en-ZA" dirty="0"/>
                    </a:p>
                  </a:txBody>
                  <a:tcPr/>
                </a:tc>
                <a:extLst>
                  <a:ext uri="{0D108BD9-81ED-4DB2-BD59-A6C34878D82A}">
                    <a16:rowId xmlns:a16="http://schemas.microsoft.com/office/drawing/2014/main" val="10001"/>
                  </a:ext>
                </a:extLst>
              </a:tr>
              <a:tr h="466296">
                <a:tc>
                  <a:txBody>
                    <a:bodyPr/>
                    <a:lstStyle/>
                    <a:p>
                      <a:r>
                        <a:rPr lang="en-ZA" dirty="0" smtClean="0"/>
                        <a:t>Admissions</a:t>
                      </a:r>
                      <a:endParaRPr lang="en-ZA" dirty="0"/>
                    </a:p>
                  </a:txBody>
                  <a:tcPr/>
                </a:tc>
                <a:tc>
                  <a:txBody>
                    <a:bodyPr/>
                    <a:lstStyle/>
                    <a:p>
                      <a:r>
                        <a:rPr lang="en-ZA" dirty="0" smtClean="0"/>
                        <a:t>14442</a:t>
                      </a:r>
                      <a:endParaRPr lang="en-ZA" dirty="0"/>
                    </a:p>
                  </a:txBody>
                  <a:tcPr/>
                </a:tc>
                <a:tc>
                  <a:txBody>
                    <a:bodyPr/>
                    <a:lstStyle/>
                    <a:p>
                      <a:r>
                        <a:rPr lang="en-ZA" dirty="0" smtClean="0"/>
                        <a:t>16298</a:t>
                      </a:r>
                      <a:endParaRPr lang="en-ZA" dirty="0"/>
                    </a:p>
                  </a:txBody>
                  <a:tcPr/>
                </a:tc>
                <a:extLst>
                  <a:ext uri="{0D108BD9-81ED-4DB2-BD59-A6C34878D82A}">
                    <a16:rowId xmlns:a16="http://schemas.microsoft.com/office/drawing/2014/main" val="10002"/>
                  </a:ext>
                </a:extLst>
              </a:tr>
              <a:tr h="466296">
                <a:tc>
                  <a:txBody>
                    <a:bodyPr/>
                    <a:lstStyle/>
                    <a:p>
                      <a:r>
                        <a:rPr lang="en-ZA" dirty="0" smtClean="0"/>
                        <a:t>Admissions Target</a:t>
                      </a:r>
                      <a:endParaRPr lang="en-ZA" dirty="0"/>
                    </a:p>
                  </a:txBody>
                  <a:tcPr/>
                </a:tc>
                <a:tc>
                  <a:txBody>
                    <a:bodyPr/>
                    <a:lstStyle/>
                    <a:p>
                      <a:r>
                        <a:rPr lang="en-ZA" dirty="0" smtClean="0"/>
                        <a:t>82%</a:t>
                      </a:r>
                      <a:endParaRPr lang="en-ZA" dirty="0"/>
                    </a:p>
                  </a:txBody>
                  <a:tcPr/>
                </a:tc>
                <a:tc>
                  <a:txBody>
                    <a:bodyPr/>
                    <a:lstStyle/>
                    <a:p>
                      <a:r>
                        <a:rPr lang="en-ZA" dirty="0" smtClean="0"/>
                        <a:t>95%</a:t>
                      </a:r>
                      <a:endParaRPr lang="en-ZA" dirty="0"/>
                    </a:p>
                  </a:txBody>
                  <a:tcPr/>
                </a:tc>
                <a:extLst>
                  <a:ext uri="{0D108BD9-81ED-4DB2-BD59-A6C34878D82A}">
                    <a16:rowId xmlns:a16="http://schemas.microsoft.com/office/drawing/2014/main" val="10003"/>
                  </a:ext>
                </a:extLst>
              </a:tr>
            </a:tbl>
          </a:graphicData>
        </a:graphic>
      </p:graphicFrame>
      <p:sp>
        <p:nvSpPr>
          <p:cNvPr id="2" name="TextBox 1"/>
          <p:cNvSpPr txBox="1"/>
          <p:nvPr/>
        </p:nvSpPr>
        <p:spPr>
          <a:xfrm>
            <a:off x="904568" y="835742"/>
            <a:ext cx="2117887" cy="646331"/>
          </a:xfrm>
          <a:prstGeom prst="rect">
            <a:avLst/>
          </a:prstGeom>
          <a:noFill/>
        </p:spPr>
        <p:txBody>
          <a:bodyPr wrap="none" rtlCol="0">
            <a:spAutoFit/>
          </a:bodyPr>
          <a:lstStyle/>
          <a:p>
            <a:r>
              <a:rPr lang="en-US" sz="3600" dirty="0" smtClean="0"/>
              <a:t>POSITIVES</a:t>
            </a:r>
            <a:endParaRPr lang="en-ZA" sz="3600" dirty="0"/>
          </a:p>
        </p:txBody>
      </p:sp>
    </p:spTree>
    <p:extLst>
      <p:ext uri="{BB962C8B-B14F-4D97-AF65-F5344CB8AC3E}">
        <p14:creationId xmlns:p14="http://schemas.microsoft.com/office/powerpoint/2010/main" val="25624079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471509"/>
            <a:ext cx="4639646" cy="1737360"/>
          </a:xfrm>
        </p:spPr>
        <p:txBody>
          <a:bodyPr/>
          <a:lstStyle/>
          <a:p>
            <a:r>
              <a:rPr lang="en-US" dirty="0" smtClean="0"/>
              <a:t>TECHNICAL NUTS &amp; BOLTS</a:t>
            </a:r>
            <a:endParaRPr lang="en-US" dirty="0"/>
          </a:p>
        </p:txBody>
      </p:sp>
      <p:sp>
        <p:nvSpPr>
          <p:cNvPr id="4" name="Text Placeholder 3"/>
          <p:cNvSpPr>
            <a:spLocks noGrp="1"/>
          </p:cNvSpPr>
          <p:nvPr>
            <p:ph type="body" sz="half" idx="2"/>
          </p:nvPr>
        </p:nvSpPr>
        <p:spPr>
          <a:xfrm>
            <a:off x="695358" y="1671484"/>
            <a:ext cx="7908313" cy="4704602"/>
          </a:xfrm>
        </p:spPr>
        <p:txBody>
          <a:bodyPr>
            <a:normAutofit/>
          </a:bodyPr>
          <a:lstStyle/>
          <a:p>
            <a:pPr>
              <a:buFont typeface="Arial" pitchFamily="34" charset="0"/>
              <a:buChar char="•"/>
            </a:pPr>
            <a:r>
              <a:rPr lang="en-ZA" sz="2300" dirty="0">
                <a:solidFill>
                  <a:schemeClr val="accent2"/>
                </a:solidFill>
              </a:rPr>
              <a:t> </a:t>
            </a:r>
            <a:r>
              <a:rPr lang="en-ZA" sz="2300" dirty="0" smtClean="0">
                <a:solidFill>
                  <a:schemeClr val="accent2"/>
                </a:solidFill>
              </a:rPr>
              <a:t>This project was squeezed in at the end of last year in response to a growing focus at UP on maximizing efficiencies</a:t>
            </a:r>
          </a:p>
          <a:p>
            <a:endParaRPr lang="en-ZA" sz="2300" dirty="0" smtClean="0">
              <a:solidFill>
                <a:schemeClr val="accent2"/>
              </a:solidFill>
            </a:endParaRPr>
          </a:p>
          <a:p>
            <a:pPr>
              <a:buFont typeface="Arial" pitchFamily="34" charset="0"/>
              <a:buChar char="•"/>
            </a:pPr>
            <a:r>
              <a:rPr lang="en-ZA" sz="2300" dirty="0" smtClean="0">
                <a:solidFill>
                  <a:schemeClr val="accent2"/>
                </a:solidFill>
              </a:rPr>
              <a:t> Growing pressure on existing staff to manage increasing workloads – programmatic intervention required</a:t>
            </a:r>
          </a:p>
          <a:p>
            <a:endParaRPr lang="en-ZA" sz="2300" dirty="0" smtClean="0">
              <a:solidFill>
                <a:schemeClr val="accent2"/>
              </a:solidFill>
            </a:endParaRPr>
          </a:p>
          <a:p>
            <a:pPr>
              <a:buFont typeface="Arial" pitchFamily="34" charset="0"/>
              <a:buChar char="•"/>
            </a:pPr>
            <a:r>
              <a:rPr lang="en-ZA" sz="2300" dirty="0">
                <a:solidFill>
                  <a:schemeClr val="accent2"/>
                </a:solidFill>
              </a:rPr>
              <a:t> Two to three months development </a:t>
            </a:r>
            <a:r>
              <a:rPr lang="en-ZA" sz="2300" dirty="0" smtClean="0">
                <a:solidFill>
                  <a:schemeClr val="accent2"/>
                </a:solidFill>
              </a:rPr>
              <a:t>effort – development primarily done by a consultant with our implementation partner, Bruce Robinson from Visions Consulting</a:t>
            </a:r>
          </a:p>
          <a:p>
            <a:endParaRPr lang="en-ZA" sz="2300" dirty="0" smtClean="0">
              <a:solidFill>
                <a:schemeClr val="accent2"/>
              </a:solidFill>
            </a:endParaRPr>
          </a:p>
          <a:p>
            <a:pPr>
              <a:buFont typeface="Arial" pitchFamily="34" charset="0"/>
              <a:buChar char="•"/>
            </a:pPr>
            <a:endParaRPr lang="en-ZA" dirty="0"/>
          </a:p>
        </p:txBody>
      </p:sp>
      <p:sp>
        <p:nvSpPr>
          <p:cNvPr id="3" name="Footer Placeholder 2"/>
          <p:cNvSpPr>
            <a:spLocks noGrp="1"/>
          </p:cNvSpPr>
          <p:nvPr>
            <p:ph type="ftr" sz="quarter" idx="11"/>
          </p:nvPr>
        </p:nvSpPr>
        <p:spPr/>
        <p:txBody>
          <a:bodyPr/>
          <a:lstStyle/>
          <a:p>
            <a:r>
              <a:rPr lang="en-US" dirty="0"/>
              <a:t>EMEA Alliance   16-17 October 2017</a:t>
            </a:r>
          </a:p>
        </p:txBody>
      </p:sp>
    </p:spTree>
    <p:extLst>
      <p:ext uri="{BB962C8B-B14F-4D97-AF65-F5344CB8AC3E}">
        <p14:creationId xmlns:p14="http://schemas.microsoft.com/office/powerpoint/2010/main" val="36427550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471509"/>
            <a:ext cx="4639646" cy="1737360"/>
          </a:xfrm>
        </p:spPr>
        <p:txBody>
          <a:bodyPr/>
          <a:lstStyle/>
          <a:p>
            <a:r>
              <a:rPr lang="en-US" dirty="0" smtClean="0"/>
              <a:t>TECHNICAL NUTS &amp; BOLTS</a:t>
            </a:r>
            <a:endParaRPr lang="en-US" dirty="0"/>
          </a:p>
        </p:txBody>
      </p:sp>
      <p:sp>
        <p:nvSpPr>
          <p:cNvPr id="4" name="Text Placeholder 3"/>
          <p:cNvSpPr>
            <a:spLocks noGrp="1"/>
          </p:cNvSpPr>
          <p:nvPr>
            <p:ph type="body" sz="half" idx="2"/>
          </p:nvPr>
        </p:nvSpPr>
        <p:spPr>
          <a:xfrm>
            <a:off x="695358" y="1671484"/>
            <a:ext cx="7908313" cy="4704602"/>
          </a:xfrm>
        </p:spPr>
        <p:txBody>
          <a:bodyPr>
            <a:normAutofit lnSpcReduction="10000"/>
          </a:bodyPr>
          <a:lstStyle/>
          <a:p>
            <a:pPr>
              <a:buFont typeface="Arial" pitchFamily="34" charset="0"/>
              <a:buChar char="•"/>
            </a:pPr>
            <a:r>
              <a:rPr lang="en-ZA" sz="2300" dirty="0" smtClean="0">
                <a:solidFill>
                  <a:schemeClr val="accent2"/>
                </a:solidFill>
              </a:rPr>
              <a:t>Our bolt on Online Study Application process is an alternative to AAWS – we developed the Online Study Application in 2012, prior to AAWS being widely utilized – first went live 01 March 2013</a:t>
            </a:r>
          </a:p>
          <a:p>
            <a:pPr>
              <a:buFont typeface="Arial" pitchFamily="34" charset="0"/>
              <a:buChar char="•"/>
            </a:pPr>
            <a:r>
              <a:rPr lang="en-ZA" sz="2300" dirty="0" smtClean="0">
                <a:solidFill>
                  <a:schemeClr val="accent2"/>
                </a:solidFill>
              </a:rPr>
              <a:t> Uses custom staging tables as a temporary holding area for data, which, on application submission, write to delivered </a:t>
            </a:r>
            <a:r>
              <a:rPr lang="en-ZA" sz="2300" dirty="0" err="1" smtClean="0">
                <a:solidFill>
                  <a:schemeClr val="accent2"/>
                </a:solidFill>
              </a:rPr>
              <a:t>Peoplesoft</a:t>
            </a:r>
            <a:r>
              <a:rPr lang="en-ZA" sz="2300" dirty="0" smtClean="0">
                <a:solidFill>
                  <a:schemeClr val="accent2"/>
                </a:solidFill>
              </a:rPr>
              <a:t> admissions and biographical records </a:t>
            </a:r>
          </a:p>
          <a:p>
            <a:pPr>
              <a:buFont typeface="Arial" pitchFamily="34" charset="0"/>
              <a:buChar char="•"/>
            </a:pPr>
            <a:r>
              <a:rPr lang="en-ZA" sz="2300" dirty="0">
                <a:solidFill>
                  <a:schemeClr val="accent2"/>
                </a:solidFill>
              </a:rPr>
              <a:t> </a:t>
            </a:r>
            <a:r>
              <a:rPr lang="en-ZA" sz="2300" dirty="0" smtClean="0">
                <a:solidFill>
                  <a:schemeClr val="accent2"/>
                </a:solidFill>
              </a:rPr>
              <a:t>Nightly automated admit process, residence placement and letter generation accomplished using scheduled processes (three application engines)</a:t>
            </a:r>
          </a:p>
          <a:p>
            <a:pPr>
              <a:buFont typeface="Arial" pitchFamily="34" charset="0"/>
              <a:buChar char="•"/>
            </a:pPr>
            <a:r>
              <a:rPr lang="en-ZA" sz="2300" dirty="0" smtClean="0">
                <a:solidFill>
                  <a:schemeClr val="accent2"/>
                </a:solidFill>
              </a:rPr>
              <a:t> Letters sent via email using 3C engine, with a custom calling process hugely simplifying 3C processing – all managed by setup</a:t>
            </a:r>
            <a:endParaRPr lang="en-ZA" dirty="0"/>
          </a:p>
        </p:txBody>
      </p:sp>
      <p:sp>
        <p:nvSpPr>
          <p:cNvPr id="3" name="Footer Placeholder 2"/>
          <p:cNvSpPr>
            <a:spLocks noGrp="1"/>
          </p:cNvSpPr>
          <p:nvPr>
            <p:ph type="ftr" sz="quarter" idx="11"/>
          </p:nvPr>
        </p:nvSpPr>
        <p:spPr/>
        <p:txBody>
          <a:bodyPr/>
          <a:lstStyle/>
          <a:p>
            <a:r>
              <a:rPr lang="en-US" dirty="0"/>
              <a:t>EMEA Alliance   16-17 October 2017</a:t>
            </a:r>
          </a:p>
        </p:txBody>
      </p:sp>
    </p:spTree>
    <p:extLst>
      <p:ext uri="{BB962C8B-B14F-4D97-AF65-F5344CB8AC3E}">
        <p14:creationId xmlns:p14="http://schemas.microsoft.com/office/powerpoint/2010/main" val="1689946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800" b="1" dirty="0"/>
              <a:t>ANY QUESTIONS?</a:t>
            </a:r>
          </a:p>
        </p:txBody>
      </p:sp>
      <p:sp>
        <p:nvSpPr>
          <p:cNvPr id="4" name="Footer Placeholder 3"/>
          <p:cNvSpPr>
            <a:spLocks noGrp="1"/>
          </p:cNvSpPr>
          <p:nvPr>
            <p:ph type="ftr" sz="quarter" idx="11"/>
          </p:nvPr>
        </p:nvSpPr>
        <p:spPr/>
        <p:txBody>
          <a:bodyPr/>
          <a:lstStyle/>
          <a:p>
            <a:r>
              <a:rPr lang="en-US" dirty="0"/>
              <a:t>EMEA Alliance   16-17 October 2017</a:t>
            </a: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70999" cy="3860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64251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presenters</a:t>
            </a:r>
          </a:p>
        </p:txBody>
      </p:sp>
      <p:sp>
        <p:nvSpPr>
          <p:cNvPr id="4" name="Content Placeholder 3"/>
          <p:cNvSpPr>
            <a:spLocks noGrp="1"/>
          </p:cNvSpPr>
          <p:nvPr>
            <p:ph sz="half" idx="2"/>
          </p:nvPr>
        </p:nvSpPr>
        <p:spPr>
          <a:xfrm>
            <a:off x="0" y="2770677"/>
            <a:ext cx="3566160" cy="1446168"/>
          </a:xfrm>
        </p:spPr>
        <p:txBody>
          <a:bodyPr/>
          <a:lstStyle/>
          <a:p>
            <a:r>
              <a:rPr lang="en-US" dirty="0" smtClean="0"/>
              <a:t>Senior </a:t>
            </a:r>
            <a:r>
              <a:rPr lang="en-US" dirty="0"/>
              <a:t>PeopleSoft Analyst Developer</a:t>
            </a:r>
          </a:p>
          <a:p>
            <a:r>
              <a:rPr lang="en-US" dirty="0"/>
              <a:t>Alison.dell@up.ac.za</a:t>
            </a:r>
          </a:p>
          <a:p>
            <a:endParaRPr lang="en-US" dirty="0" smtClean="0"/>
          </a:p>
          <a:p>
            <a:endParaRPr lang="en-US" dirty="0"/>
          </a:p>
        </p:txBody>
      </p:sp>
      <p:sp>
        <p:nvSpPr>
          <p:cNvPr id="5" name="Text Placeholder 4"/>
          <p:cNvSpPr>
            <a:spLocks noGrp="1"/>
          </p:cNvSpPr>
          <p:nvPr>
            <p:ph type="body" sz="quarter" idx="3"/>
          </p:nvPr>
        </p:nvSpPr>
        <p:spPr>
          <a:xfrm>
            <a:off x="2969376" y="2177181"/>
            <a:ext cx="3566160" cy="822960"/>
          </a:xfrm>
        </p:spPr>
        <p:txBody>
          <a:bodyPr/>
          <a:lstStyle/>
          <a:p>
            <a:r>
              <a:rPr lang="en-US" dirty="0" err="1" smtClean="0"/>
              <a:t>Tanja</a:t>
            </a:r>
            <a:r>
              <a:rPr lang="en-US" dirty="0" smtClean="0"/>
              <a:t> </a:t>
            </a:r>
            <a:r>
              <a:rPr lang="en-US" dirty="0" err="1" smtClean="0"/>
              <a:t>Oosthuysen</a:t>
            </a:r>
            <a:endParaRPr lang="en-US" dirty="0"/>
          </a:p>
        </p:txBody>
      </p:sp>
      <p:sp>
        <p:nvSpPr>
          <p:cNvPr id="6" name="Content Placeholder 5"/>
          <p:cNvSpPr>
            <a:spLocks noGrp="1"/>
          </p:cNvSpPr>
          <p:nvPr>
            <p:ph sz="quarter" idx="4"/>
          </p:nvPr>
        </p:nvSpPr>
        <p:spPr>
          <a:xfrm>
            <a:off x="2969376" y="2811377"/>
            <a:ext cx="3566160" cy="1446168"/>
          </a:xfrm>
        </p:spPr>
        <p:txBody>
          <a:bodyPr/>
          <a:lstStyle/>
          <a:p>
            <a:r>
              <a:rPr lang="en-US" dirty="0" smtClean="0"/>
              <a:t>Enrolment Manager</a:t>
            </a:r>
            <a:endParaRPr lang="en-US" dirty="0"/>
          </a:p>
          <a:p>
            <a:r>
              <a:rPr lang="en-US" dirty="0" smtClean="0"/>
              <a:t>Tanja.oosthuysen@up.ac.za</a:t>
            </a:r>
            <a:endParaRPr lang="en-US" dirty="0"/>
          </a:p>
          <a:p>
            <a:endParaRPr lang="en-US" dirty="0"/>
          </a:p>
        </p:txBody>
      </p:sp>
      <p:sp>
        <p:nvSpPr>
          <p:cNvPr id="10"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will be available for download from the Conference Site</a:t>
            </a:r>
          </a:p>
        </p:txBody>
      </p:sp>
      <p:sp>
        <p:nvSpPr>
          <p:cNvPr id="7" name="Footer Placeholder 6"/>
          <p:cNvSpPr>
            <a:spLocks noGrp="1"/>
          </p:cNvSpPr>
          <p:nvPr>
            <p:ph type="ftr" sz="quarter" idx="11"/>
          </p:nvPr>
        </p:nvSpPr>
        <p:spPr/>
        <p:txBody>
          <a:bodyPr/>
          <a:lstStyle/>
          <a:p>
            <a:r>
              <a:rPr lang="en-US" dirty="0"/>
              <a:t>EMEA Alliance   16-17 October 2017</a:t>
            </a:r>
          </a:p>
        </p:txBody>
      </p:sp>
      <p:sp>
        <p:nvSpPr>
          <p:cNvPr id="8" name="Text Placeholder 7"/>
          <p:cNvSpPr>
            <a:spLocks noGrp="1"/>
          </p:cNvSpPr>
          <p:nvPr>
            <p:ph type="body" idx="1"/>
          </p:nvPr>
        </p:nvSpPr>
        <p:spPr>
          <a:xfrm>
            <a:off x="0" y="2179636"/>
            <a:ext cx="3566160" cy="822960"/>
          </a:xfrm>
        </p:spPr>
        <p:txBody>
          <a:bodyPr/>
          <a:lstStyle/>
          <a:p>
            <a:r>
              <a:rPr lang="en-ZA" dirty="0" smtClean="0"/>
              <a:t>Alison Dell</a:t>
            </a:r>
            <a:endParaRPr lang="en-ZA" dirty="0"/>
          </a:p>
        </p:txBody>
      </p:sp>
      <p:sp>
        <p:nvSpPr>
          <p:cNvPr id="15" name="Text Placeholder 4"/>
          <p:cNvSpPr txBox="1">
            <a:spLocks/>
          </p:cNvSpPr>
          <p:nvPr/>
        </p:nvSpPr>
        <p:spPr>
          <a:xfrm>
            <a:off x="6039861" y="2153944"/>
            <a:ext cx="3566160" cy="822960"/>
          </a:xfrm>
          <a:prstGeom prst="rect">
            <a:avLst/>
          </a:prstGeom>
        </p:spPr>
        <p:txBody>
          <a:bodyPr vert="horz" lIns="137160" tIns="45720" rIns="137160" bIns="45720" rtlCol="0" anchor="ctr">
            <a:normAutofit/>
          </a:bodyPr>
          <a:lstStyle>
            <a:lvl1pPr marL="0" indent="0" algn="l" defTabSz="914377" rtl="0" eaLnBrk="1" latinLnBrk="0" hangingPunct="1">
              <a:lnSpc>
                <a:spcPct val="90000"/>
              </a:lnSpc>
              <a:spcBef>
                <a:spcPts val="0"/>
              </a:spcBef>
              <a:spcAft>
                <a:spcPts val="0"/>
              </a:spcAft>
              <a:buClr>
                <a:schemeClr val="accent2"/>
              </a:buClr>
              <a:buSzPct val="100000"/>
              <a:buFont typeface="Tw Cen MT" panose="020B0602020104020603" pitchFamily="34" charset="0"/>
              <a:buNone/>
              <a:defRPr lang="en-US" sz="2200" b="0" kern="1200" cap="none" baseline="0" dirty="0">
                <a:solidFill>
                  <a:schemeClr val="accent2">
                    <a:lumMod val="75000"/>
                  </a:schemeClr>
                </a:solidFill>
                <a:latin typeface="+mn-lt"/>
                <a:ea typeface="+mn-ea"/>
                <a:cs typeface="+mn-cs"/>
              </a:defRPr>
            </a:lvl1pPr>
            <a:lvl2pPr marL="457189" indent="0" algn="l" defTabSz="914377" rtl="0" eaLnBrk="1" latinLnBrk="0" hangingPunct="1">
              <a:lnSpc>
                <a:spcPct val="90000"/>
              </a:lnSpc>
              <a:spcBef>
                <a:spcPts val="200"/>
              </a:spcBef>
              <a:spcAft>
                <a:spcPts val="400"/>
              </a:spcAft>
              <a:buClr>
                <a:schemeClr val="accent2"/>
              </a:buClr>
              <a:buFont typeface="Wingdings 3" pitchFamily="18" charset="2"/>
              <a:buNone/>
              <a:defRPr sz="2000" b="1" kern="1200">
                <a:solidFill>
                  <a:schemeClr val="tx1"/>
                </a:solidFill>
                <a:latin typeface="+mn-lt"/>
                <a:ea typeface="+mn-ea"/>
                <a:cs typeface="+mn-cs"/>
              </a:defRPr>
            </a:lvl2pPr>
            <a:lvl3pPr marL="914377" indent="0" algn="l" defTabSz="914377" rtl="0" eaLnBrk="1" latinLnBrk="0" hangingPunct="1">
              <a:lnSpc>
                <a:spcPct val="90000"/>
              </a:lnSpc>
              <a:spcBef>
                <a:spcPts val="200"/>
              </a:spcBef>
              <a:spcAft>
                <a:spcPts val="400"/>
              </a:spcAft>
              <a:buClr>
                <a:schemeClr val="accent2"/>
              </a:buClr>
              <a:buFont typeface="Wingdings 3" pitchFamily="18" charset="2"/>
              <a:buNone/>
              <a:defRPr sz="1800" b="1" kern="1200">
                <a:solidFill>
                  <a:schemeClr val="tx1"/>
                </a:solidFill>
                <a:latin typeface="+mn-lt"/>
                <a:ea typeface="+mn-ea"/>
                <a:cs typeface="+mn-cs"/>
              </a:defRPr>
            </a:lvl3pPr>
            <a:lvl4pPr marL="1371566"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4pPr>
            <a:lvl5pPr marL="1828754"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5pPr>
            <a:lvl6pPr marL="2285943"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200"/>
              </a:spcBef>
              <a:spcAft>
                <a:spcPts val="400"/>
              </a:spcAft>
              <a:buClr>
                <a:schemeClr val="accent2"/>
              </a:buClr>
              <a:buFont typeface="Wingdings 3" pitchFamily="18" charset="2"/>
              <a:buNone/>
              <a:defRPr sz="1600" b="1" kern="1200">
                <a:solidFill>
                  <a:schemeClr val="tx1"/>
                </a:solidFill>
                <a:latin typeface="+mn-lt"/>
                <a:ea typeface="+mn-ea"/>
                <a:cs typeface="+mn-cs"/>
              </a:defRPr>
            </a:lvl9pPr>
          </a:lstStyle>
          <a:p>
            <a:r>
              <a:rPr lang="en-ZA" dirty="0" err="1" smtClean="0"/>
              <a:t>Elmien</a:t>
            </a:r>
            <a:r>
              <a:rPr lang="en-ZA" dirty="0" smtClean="0"/>
              <a:t> </a:t>
            </a:r>
            <a:r>
              <a:rPr lang="en-ZA" dirty="0" err="1" smtClean="0"/>
              <a:t>Dippenaar</a:t>
            </a:r>
            <a:endParaRPr lang="en-ZA" dirty="0"/>
          </a:p>
        </p:txBody>
      </p:sp>
      <p:sp>
        <p:nvSpPr>
          <p:cNvPr id="16" name="Content Placeholder 3"/>
          <p:cNvSpPr txBox="1">
            <a:spLocks/>
          </p:cNvSpPr>
          <p:nvPr/>
        </p:nvSpPr>
        <p:spPr>
          <a:xfrm>
            <a:off x="6039861" y="280098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dirty="0" smtClean="0"/>
              <a:t>Senior System Analyst </a:t>
            </a:r>
          </a:p>
          <a:p>
            <a:r>
              <a:rPr lang="en-US" dirty="0" smtClean="0"/>
              <a:t>Elmien.dippenaar@up.ac.za</a:t>
            </a:r>
          </a:p>
          <a:p>
            <a:endParaRPr lang="en-US" dirty="0" smtClean="0"/>
          </a:p>
          <a:p>
            <a:endParaRPr lang="en-US" dirty="0"/>
          </a:p>
        </p:txBody>
      </p:sp>
    </p:spTree>
    <p:extLst>
      <p:ext uri="{BB962C8B-B14F-4D97-AF65-F5344CB8AC3E}">
        <p14:creationId xmlns:p14="http://schemas.microsoft.com/office/powerpoint/2010/main" val="28985795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078" y="4739158"/>
            <a:ext cx="1905000" cy="1905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359983"/>
            <a:ext cx="3800475" cy="3705225"/>
          </a:xfrm>
          <a:prstGeom prst="rect">
            <a:avLst/>
          </a:prstGeom>
        </p:spPr>
      </p:pic>
      <p:sp>
        <p:nvSpPr>
          <p:cNvPr id="3" name="Footer Placeholder 2"/>
          <p:cNvSpPr>
            <a:spLocks noGrp="1"/>
          </p:cNvSpPr>
          <p:nvPr>
            <p:ph type="ftr" sz="quarter" idx="11"/>
          </p:nvPr>
        </p:nvSpPr>
        <p:spPr/>
        <p:txBody>
          <a:bodyPr/>
          <a:lstStyle/>
          <a:p>
            <a:r>
              <a:rPr lang="en-US" dirty="0"/>
              <a:t>EMEA Alliance   16-17 October 2017</a:t>
            </a:r>
          </a:p>
        </p:txBody>
      </p:sp>
      <p:pic>
        <p:nvPicPr>
          <p:cNvPr id="8" name="Picture Placeholder 7"/>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t="12493" b="12493"/>
          <a:stretch>
            <a:fillRect/>
          </a:stretch>
        </p:blipFill>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282" y="634273"/>
            <a:ext cx="3237790" cy="3156643"/>
          </a:xfrm>
          <a:prstGeom prst="rect">
            <a:avLst/>
          </a:prstGeom>
        </p:spPr>
      </p:pic>
    </p:spTree>
    <p:extLst>
      <p:ext uri="{BB962C8B-B14F-4D97-AF65-F5344CB8AC3E}">
        <p14:creationId xmlns:p14="http://schemas.microsoft.com/office/powerpoint/2010/main" val="3684902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17542" y="6415544"/>
            <a:ext cx="4426094" cy="274320"/>
          </a:xfrm>
        </p:spPr>
        <p:txBody>
          <a:bodyPr/>
          <a:lstStyle/>
          <a:p>
            <a:r>
              <a:rPr lang="en-US" dirty="0"/>
              <a:t>EMEA Alliance   16-17 October 2017</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60" y="206473"/>
            <a:ext cx="5831128" cy="6209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6061588" y="4850032"/>
            <a:ext cx="3567930" cy="1596375"/>
          </a:xfrm>
          <a:prstGeom prst="rect">
            <a:avLst/>
          </a:prstGeom>
        </p:spPr>
        <p:txBody>
          <a:bodyPr vert="horz" lIns="91440" tIns="45720" rIns="91440" bIns="45720" rtlCol="0" anchor="ctr">
            <a:norm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dirty="0" smtClean="0">
                <a:solidFill>
                  <a:schemeClr val="accent3"/>
                </a:solidFill>
              </a:rPr>
              <a:t>…is here</a:t>
            </a:r>
            <a:endParaRPr lang="en-US" dirty="0">
              <a:solidFill>
                <a:schemeClr val="accent3"/>
              </a:solidFill>
            </a:endParaRPr>
          </a:p>
        </p:txBody>
      </p:sp>
      <p:sp>
        <p:nvSpPr>
          <p:cNvPr id="2" name="Title 1"/>
          <p:cNvSpPr>
            <a:spLocks noGrp="1"/>
          </p:cNvSpPr>
          <p:nvPr>
            <p:ph type="title"/>
          </p:nvPr>
        </p:nvSpPr>
        <p:spPr>
          <a:xfrm>
            <a:off x="5383162" y="206473"/>
            <a:ext cx="3567930" cy="1596375"/>
          </a:xfrm>
        </p:spPr>
        <p:txBody>
          <a:bodyPr/>
          <a:lstStyle/>
          <a:p>
            <a:r>
              <a:rPr lang="en-US" dirty="0" smtClean="0">
                <a:solidFill>
                  <a:schemeClr val="accent3"/>
                </a:solidFill>
              </a:rPr>
              <a:t>South Africa…</a:t>
            </a:r>
            <a:endParaRPr lang="en-US" dirty="0">
              <a:solidFill>
                <a:schemeClr val="accent3"/>
              </a:solidFill>
            </a:endParaRPr>
          </a:p>
        </p:txBody>
      </p:sp>
    </p:spTree>
    <p:extLst>
      <p:ext uri="{BB962C8B-B14F-4D97-AF65-F5344CB8AC3E}">
        <p14:creationId xmlns:p14="http://schemas.microsoft.com/office/powerpoint/2010/main" val="374409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170221" y="1177046"/>
            <a:ext cx="7461912" cy="4990152"/>
          </a:xfrm>
          <a:prstGeom prst="rect">
            <a:avLst/>
          </a:prstGeom>
        </p:spPr>
      </p:pic>
      <p:sp>
        <p:nvSpPr>
          <p:cNvPr id="4" name="Footer Placeholder 3"/>
          <p:cNvSpPr>
            <a:spLocks noGrp="1"/>
          </p:cNvSpPr>
          <p:nvPr>
            <p:ph type="ftr" sz="quarter" idx="11"/>
          </p:nvPr>
        </p:nvSpPr>
        <p:spPr>
          <a:xfrm>
            <a:off x="4192639" y="6548282"/>
            <a:ext cx="4426094" cy="274320"/>
          </a:xfrm>
        </p:spPr>
        <p:txBody>
          <a:bodyPr/>
          <a:lstStyle/>
          <a:p>
            <a:r>
              <a:rPr lang="en-US" dirty="0"/>
              <a:t>EMEA Alliance   16-17 October 2017</a:t>
            </a:r>
          </a:p>
        </p:txBody>
      </p:sp>
      <p:sp>
        <p:nvSpPr>
          <p:cNvPr id="11" name="Title 1"/>
          <p:cNvSpPr txBox="1">
            <a:spLocks/>
          </p:cNvSpPr>
          <p:nvPr/>
        </p:nvSpPr>
        <p:spPr>
          <a:xfrm>
            <a:off x="7632133" y="2032676"/>
            <a:ext cx="1297858" cy="2244356"/>
          </a:xfrm>
          <a:prstGeom prst="rect">
            <a:avLst/>
          </a:prstGeom>
        </p:spPr>
        <p:txBody>
          <a:bodyPr vert="horz" lIns="91440" tIns="45720" rIns="91440" bIns="45720" rtlCol="0" anchor="ctr">
            <a:norm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dirty="0" smtClean="0">
                <a:solidFill>
                  <a:srgbClr val="FF0000"/>
                </a:solidFill>
              </a:rPr>
              <a:t> </a:t>
            </a:r>
            <a:r>
              <a:rPr lang="en-US" b="1" dirty="0" smtClean="0">
                <a:solidFill>
                  <a:schemeClr val="accent3"/>
                </a:solidFill>
              </a:rPr>
              <a:t>not here</a:t>
            </a:r>
            <a:endParaRPr lang="en-US" b="1" dirty="0">
              <a:solidFill>
                <a:schemeClr val="accent3"/>
              </a:solidFill>
            </a:endParaRPr>
          </a:p>
        </p:txBody>
      </p:sp>
      <p:cxnSp>
        <p:nvCxnSpPr>
          <p:cNvPr id="7" name="Straight Arrow Connector 6"/>
          <p:cNvCxnSpPr/>
          <p:nvPr/>
        </p:nvCxnSpPr>
        <p:spPr>
          <a:xfrm flipH="1">
            <a:off x="6357144" y="2317198"/>
            <a:ext cx="1488998" cy="0"/>
          </a:xfrm>
          <a:prstGeom prst="straightConnector1">
            <a:avLst/>
          </a:prstGeom>
          <a:ln w="666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781978" y="0"/>
            <a:ext cx="3567930" cy="1596375"/>
          </a:xfrm>
        </p:spPr>
        <p:txBody>
          <a:bodyPr/>
          <a:lstStyle/>
          <a:p>
            <a:r>
              <a:rPr lang="en-US" dirty="0" smtClean="0">
                <a:solidFill>
                  <a:schemeClr val="accent3"/>
                </a:solidFill>
              </a:rPr>
              <a:t>South </a:t>
            </a:r>
            <a:r>
              <a:rPr lang="en-US" dirty="0" err="1" smtClean="0">
                <a:solidFill>
                  <a:schemeClr val="accent3"/>
                </a:solidFill>
              </a:rPr>
              <a:t>AfricA</a:t>
            </a:r>
            <a:r>
              <a:rPr lang="en-US" dirty="0" smtClean="0">
                <a:solidFill>
                  <a:schemeClr val="accent3"/>
                </a:solidFill>
              </a:rPr>
              <a:t>?</a:t>
            </a:r>
            <a:endParaRPr lang="en-US" dirty="0">
              <a:solidFill>
                <a:schemeClr val="accent3"/>
              </a:solidFill>
            </a:endParaRPr>
          </a:p>
        </p:txBody>
      </p:sp>
    </p:spTree>
    <p:extLst>
      <p:ext uri="{BB962C8B-B14F-4D97-AF65-F5344CB8AC3E}">
        <p14:creationId xmlns:p14="http://schemas.microsoft.com/office/powerpoint/2010/main" val="598733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192639" y="6548282"/>
            <a:ext cx="4426094" cy="274320"/>
          </a:xfrm>
        </p:spPr>
        <p:txBody>
          <a:bodyPr/>
          <a:lstStyle/>
          <a:p>
            <a:r>
              <a:rPr lang="en-US" dirty="0"/>
              <a:t>EMEA Alliance   16-17 October 2017</a:t>
            </a:r>
          </a:p>
        </p:txBody>
      </p:sp>
      <p:sp>
        <p:nvSpPr>
          <p:cNvPr id="11" name="Title 1"/>
          <p:cNvSpPr txBox="1">
            <a:spLocks/>
          </p:cNvSpPr>
          <p:nvPr/>
        </p:nvSpPr>
        <p:spPr>
          <a:xfrm>
            <a:off x="6061588" y="4850032"/>
            <a:ext cx="3567930" cy="1596375"/>
          </a:xfrm>
          <a:prstGeom prst="rect">
            <a:avLst/>
          </a:prstGeom>
        </p:spPr>
        <p:txBody>
          <a:bodyPr vert="horz" lIns="91440" tIns="45720" rIns="91440" bIns="45720" rtlCol="0" anchor="ctr">
            <a:norm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endParaRPr lang="en-US" dirty="0">
              <a:solidFill>
                <a:schemeClr val="accent3"/>
              </a:solidFill>
            </a:endParaRPr>
          </a:p>
        </p:txBody>
      </p:sp>
      <p:sp>
        <p:nvSpPr>
          <p:cNvPr id="2" name="Title 1"/>
          <p:cNvSpPr>
            <a:spLocks noGrp="1"/>
          </p:cNvSpPr>
          <p:nvPr>
            <p:ph type="title"/>
          </p:nvPr>
        </p:nvSpPr>
        <p:spPr>
          <a:xfrm>
            <a:off x="719847" y="469120"/>
            <a:ext cx="8036692" cy="1596375"/>
          </a:xfrm>
        </p:spPr>
        <p:txBody>
          <a:bodyPr/>
          <a:lstStyle/>
          <a:p>
            <a:r>
              <a:rPr lang="en-US" dirty="0" smtClean="0">
                <a:solidFill>
                  <a:schemeClr val="accent3"/>
                </a:solidFill>
              </a:rPr>
              <a:t>The rest of the world thinks…</a:t>
            </a:r>
            <a:endParaRPr lang="en-US" dirty="0">
              <a:solidFill>
                <a:schemeClr val="accent3"/>
              </a:solidFill>
            </a:endParaRPr>
          </a:p>
        </p:txBody>
      </p:sp>
      <p:pic>
        <p:nvPicPr>
          <p:cNvPr id="6" name="Content Placeholder 4"/>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964659" y="2047672"/>
            <a:ext cx="7024255" cy="4066672"/>
          </a:xfrm>
          <a:prstGeom prst="rect">
            <a:avLst/>
          </a:prstGeom>
        </p:spPr>
      </p:pic>
    </p:spTree>
    <p:extLst>
      <p:ext uri="{BB962C8B-B14F-4D97-AF65-F5344CB8AC3E}">
        <p14:creationId xmlns:p14="http://schemas.microsoft.com/office/powerpoint/2010/main" val="4186260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192639" y="6548282"/>
            <a:ext cx="4426094" cy="274320"/>
          </a:xfrm>
        </p:spPr>
        <p:txBody>
          <a:bodyPr/>
          <a:lstStyle/>
          <a:p>
            <a:r>
              <a:rPr lang="en-US" dirty="0"/>
              <a:t>EMEA Alliance   16-17 October 2017</a:t>
            </a:r>
          </a:p>
        </p:txBody>
      </p:sp>
      <p:sp>
        <p:nvSpPr>
          <p:cNvPr id="11" name="Title 1"/>
          <p:cNvSpPr txBox="1">
            <a:spLocks/>
          </p:cNvSpPr>
          <p:nvPr/>
        </p:nvSpPr>
        <p:spPr>
          <a:xfrm>
            <a:off x="6061588" y="4850032"/>
            <a:ext cx="3567930" cy="1596375"/>
          </a:xfrm>
          <a:prstGeom prst="rect">
            <a:avLst/>
          </a:prstGeom>
        </p:spPr>
        <p:txBody>
          <a:bodyPr vert="horz" lIns="91440" tIns="45720" rIns="91440" bIns="45720" rtlCol="0" anchor="ctr">
            <a:norm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endParaRPr lang="en-US" dirty="0">
              <a:solidFill>
                <a:schemeClr val="accent3"/>
              </a:solidFill>
            </a:endParaRPr>
          </a:p>
        </p:txBody>
      </p:sp>
      <p:sp>
        <p:nvSpPr>
          <p:cNvPr id="2" name="Title 1"/>
          <p:cNvSpPr>
            <a:spLocks noGrp="1"/>
          </p:cNvSpPr>
          <p:nvPr>
            <p:ph type="title"/>
          </p:nvPr>
        </p:nvSpPr>
        <p:spPr>
          <a:xfrm>
            <a:off x="719847" y="469120"/>
            <a:ext cx="8036692" cy="1596375"/>
          </a:xfrm>
        </p:spPr>
        <p:txBody>
          <a:bodyPr/>
          <a:lstStyle/>
          <a:p>
            <a:r>
              <a:rPr lang="en-US" dirty="0" smtClean="0">
                <a:solidFill>
                  <a:schemeClr val="accent3"/>
                </a:solidFill>
              </a:rPr>
              <a:t>The real deal</a:t>
            </a:r>
            <a:endParaRPr lang="en-US" dirty="0">
              <a:solidFill>
                <a:schemeClr val="accent3"/>
              </a:solidFill>
            </a:endParaRPr>
          </a:p>
        </p:txBody>
      </p:sp>
      <p:pic>
        <p:nvPicPr>
          <p:cNvPr id="7" name="Content Placeholder 4"/>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951689" y="1747153"/>
            <a:ext cx="5943600" cy="4132660"/>
          </a:xfrm>
          <a:prstGeom prst="rect">
            <a:avLst/>
          </a:prstGeom>
        </p:spPr>
      </p:pic>
    </p:spTree>
    <p:extLst>
      <p:ext uri="{BB962C8B-B14F-4D97-AF65-F5344CB8AC3E}">
        <p14:creationId xmlns:p14="http://schemas.microsoft.com/office/powerpoint/2010/main" val="3723702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a:t>
            </a:r>
            <a:endParaRPr lang="en-US" dirty="0"/>
          </a:p>
        </p:txBody>
      </p:sp>
      <p:sp>
        <p:nvSpPr>
          <p:cNvPr id="4" name="Text Placeholder 3"/>
          <p:cNvSpPr>
            <a:spLocks noGrp="1"/>
          </p:cNvSpPr>
          <p:nvPr>
            <p:ph type="body" sz="half" idx="2"/>
          </p:nvPr>
        </p:nvSpPr>
        <p:spPr/>
        <p:txBody>
          <a:bodyPr>
            <a:normAutofit/>
          </a:bodyPr>
          <a:lstStyle/>
          <a:p>
            <a:r>
              <a:rPr lang="en-US" sz="1800" dirty="0" err="1" smtClean="0"/>
              <a:t>PeopleTools</a:t>
            </a:r>
            <a:r>
              <a:rPr lang="en-US" sz="1800" dirty="0" smtClean="0"/>
              <a:t> 8.55</a:t>
            </a:r>
          </a:p>
          <a:p>
            <a:r>
              <a:rPr lang="en-US" sz="1800" dirty="0" smtClean="0"/>
              <a:t>PeopleSoft Campus 9.2</a:t>
            </a:r>
            <a:endParaRPr lang="en-US" sz="1800" dirty="0"/>
          </a:p>
        </p:txBody>
      </p:sp>
      <p:sp>
        <p:nvSpPr>
          <p:cNvPr id="3" name="Footer Placeholder 2"/>
          <p:cNvSpPr>
            <a:spLocks noGrp="1"/>
          </p:cNvSpPr>
          <p:nvPr>
            <p:ph type="ftr" sz="quarter" idx="11"/>
          </p:nvPr>
        </p:nvSpPr>
        <p:spPr/>
        <p:txBody>
          <a:bodyPr/>
          <a:lstStyle/>
          <a:p>
            <a:r>
              <a:rPr lang="en-US" dirty="0"/>
              <a:t>EMEA Alliance   16-17 October 2017</a:t>
            </a:r>
          </a:p>
        </p:txBody>
      </p:sp>
      <p:sp>
        <p:nvSpPr>
          <p:cNvPr id="5" name="Picture Placeholder 4"/>
          <p:cNvSpPr>
            <a:spLocks noGrp="1"/>
          </p:cNvSpPr>
          <p:nvPr>
            <p:ph type="pic" idx="1"/>
          </p:nvPr>
        </p:nvSpPr>
        <p:spPr/>
      </p:sp>
      <p:pic>
        <p:nvPicPr>
          <p:cNvPr id="7"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t="-8939" b="22542"/>
          <a:stretch/>
        </p:blipFill>
        <p:spPr>
          <a:xfrm>
            <a:off x="0" y="-619316"/>
            <a:ext cx="9144000" cy="5256000"/>
          </a:xfrm>
          <a:prstGeom prst="rect">
            <a:avLst/>
          </a:prstGeom>
        </p:spPr>
      </p:pic>
    </p:spTree>
    <p:extLst>
      <p:ext uri="{BB962C8B-B14F-4D97-AF65-F5344CB8AC3E}">
        <p14:creationId xmlns:p14="http://schemas.microsoft.com/office/powerpoint/2010/main" val="3348978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Background information</a:t>
            </a:r>
            <a:endParaRPr lang="en-ZA" dirty="0"/>
          </a:p>
        </p:txBody>
      </p:sp>
      <p:sp>
        <p:nvSpPr>
          <p:cNvPr id="3" name="Content Placeholder 2"/>
          <p:cNvSpPr>
            <a:spLocks noGrp="1"/>
          </p:cNvSpPr>
          <p:nvPr>
            <p:ph idx="1"/>
          </p:nvPr>
        </p:nvSpPr>
        <p:spPr>
          <a:xfrm>
            <a:off x="579121" y="1717104"/>
            <a:ext cx="7596624" cy="4241736"/>
          </a:xfrm>
        </p:spPr>
        <p:txBody>
          <a:bodyPr>
            <a:normAutofit/>
          </a:bodyPr>
          <a:lstStyle/>
          <a:p>
            <a:pPr>
              <a:buFont typeface="Arial" pitchFamily="34" charset="0"/>
              <a:buChar char="•"/>
            </a:pPr>
            <a:r>
              <a:rPr lang="en-ZA" sz="1800" dirty="0" smtClean="0">
                <a:solidFill>
                  <a:schemeClr val="accent3"/>
                </a:solidFill>
              </a:rPr>
              <a:t>Academic year runs from January – December (schools and universities)</a:t>
            </a:r>
          </a:p>
          <a:p>
            <a:pPr>
              <a:buFont typeface="Arial" pitchFamily="34" charset="0"/>
              <a:buChar char="•"/>
            </a:pPr>
            <a:r>
              <a:rPr lang="en-ZA" sz="1800" dirty="0" smtClean="0">
                <a:solidFill>
                  <a:schemeClr val="accent3"/>
                </a:solidFill>
              </a:rPr>
              <a:t>Government schooling system in South Africa is called the National Senior Certificate (NSC)</a:t>
            </a:r>
          </a:p>
          <a:p>
            <a:pPr>
              <a:buFont typeface="Arial" pitchFamily="34" charset="0"/>
              <a:buChar char="•"/>
            </a:pPr>
            <a:r>
              <a:rPr lang="en-ZA" sz="1800" dirty="0" smtClean="0">
                <a:solidFill>
                  <a:schemeClr val="accent3"/>
                </a:solidFill>
              </a:rPr>
              <a:t>Most applicants apply for Undergraduate studies while they are busy with their final school year, known as their Grade 12 year.</a:t>
            </a:r>
          </a:p>
          <a:p>
            <a:pPr>
              <a:buFont typeface="Arial" pitchFamily="34" charset="0"/>
              <a:buChar char="•"/>
            </a:pPr>
            <a:r>
              <a:rPr lang="en-ZA" sz="1800" dirty="0" smtClean="0">
                <a:solidFill>
                  <a:schemeClr val="accent3"/>
                </a:solidFill>
              </a:rPr>
              <a:t>They apply with their final Grade 11 results. (pre-final year)</a:t>
            </a:r>
          </a:p>
          <a:p>
            <a:pPr>
              <a:buFont typeface="Arial" pitchFamily="34" charset="0"/>
              <a:buChar char="•"/>
            </a:pPr>
            <a:r>
              <a:rPr lang="en-ZA" sz="1800" dirty="0" smtClean="0">
                <a:solidFill>
                  <a:schemeClr val="accent3"/>
                </a:solidFill>
              </a:rPr>
              <a:t>Selection programmes </a:t>
            </a:r>
            <a:r>
              <a:rPr lang="en-ZA" sz="1800" dirty="0" err="1" smtClean="0">
                <a:solidFill>
                  <a:schemeClr val="accent3"/>
                </a:solidFill>
              </a:rPr>
              <a:t>vs</a:t>
            </a:r>
            <a:r>
              <a:rPr lang="en-ZA" sz="1800" dirty="0" smtClean="0">
                <a:solidFill>
                  <a:schemeClr val="accent3"/>
                </a:solidFill>
              </a:rPr>
              <a:t> Open Programmes</a:t>
            </a:r>
          </a:p>
          <a:p>
            <a:pPr>
              <a:buFont typeface="Arial" pitchFamily="34" charset="0"/>
              <a:buChar char="•"/>
            </a:pPr>
            <a:r>
              <a:rPr lang="en-ZA" sz="1800" dirty="0" smtClean="0">
                <a:solidFill>
                  <a:schemeClr val="accent3"/>
                </a:solidFill>
              </a:rPr>
              <a:t>Entry requirements are set per study programme:</a:t>
            </a:r>
            <a:endParaRPr lang="en-ZA" sz="1800" dirty="0">
              <a:solidFill>
                <a:schemeClr val="accent3"/>
              </a:solidFill>
            </a:endParaRPr>
          </a:p>
        </p:txBody>
      </p:sp>
      <p:sp>
        <p:nvSpPr>
          <p:cNvPr id="4" name="Footer Placeholder 3"/>
          <p:cNvSpPr>
            <a:spLocks noGrp="1"/>
          </p:cNvSpPr>
          <p:nvPr>
            <p:ph type="ftr" sz="quarter" idx="11"/>
          </p:nvPr>
        </p:nvSpPr>
        <p:spPr/>
        <p:txBody>
          <a:bodyPr/>
          <a:lstStyle/>
          <a:p>
            <a:r>
              <a:rPr lang="en-US" smtClean="0"/>
              <a:t>EMEA Alliance   11-12 October 2016</a:t>
            </a: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385" y="4867106"/>
            <a:ext cx="6600825"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561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9">
      <a:dk1>
        <a:sysClr val="windowText" lastClr="000000"/>
      </a:dk1>
      <a:lt1>
        <a:sysClr val="window" lastClr="FFFFFF"/>
      </a:lt1>
      <a:dk2>
        <a:srgbClr val="373545"/>
      </a:dk2>
      <a:lt2>
        <a:srgbClr val="DCD8DC"/>
      </a:lt2>
      <a:accent1>
        <a:srgbClr val="3B2867"/>
      </a:accent1>
      <a:accent2>
        <a:srgbClr val="7F7B99"/>
      </a:accent2>
      <a:accent3>
        <a:srgbClr val="5D739A"/>
      </a:accent3>
      <a:accent4>
        <a:srgbClr val="6997AF"/>
      </a:accent4>
      <a:accent5>
        <a:srgbClr val="84ACB6"/>
      </a:accent5>
      <a:accent6>
        <a:srgbClr val="6F8183"/>
      </a:accent6>
      <a:hlink>
        <a:srgbClr val="69A020"/>
      </a:hlink>
      <a:folHlink>
        <a:srgbClr val="8C8C8C"/>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9">
    <a:dk1>
      <a:sysClr val="windowText" lastClr="000000"/>
    </a:dk1>
    <a:lt1>
      <a:sysClr val="window" lastClr="FFFFFF"/>
    </a:lt1>
    <a:dk2>
      <a:srgbClr val="373545"/>
    </a:dk2>
    <a:lt2>
      <a:srgbClr val="DCD8DC"/>
    </a:lt2>
    <a:accent1>
      <a:srgbClr val="3B2867"/>
    </a:accent1>
    <a:accent2>
      <a:srgbClr val="7F7B99"/>
    </a:accent2>
    <a:accent3>
      <a:srgbClr val="5D739A"/>
    </a:accent3>
    <a:accent4>
      <a:srgbClr val="6997AF"/>
    </a:accent4>
    <a:accent5>
      <a:srgbClr val="84ACB6"/>
    </a:accent5>
    <a:accent6>
      <a:srgbClr val="6F8183"/>
    </a:accent6>
    <a:hlink>
      <a:srgbClr val="69A020"/>
    </a:hlink>
    <a:folHlink>
      <a:srgbClr val="8C8C8C"/>
    </a:folHlink>
  </a:clrScheme>
</a:themeOverride>
</file>

<file path=docProps/app.xml><?xml version="1.0" encoding="utf-8"?>
<Properties xmlns="http://schemas.openxmlformats.org/officeDocument/2006/extended-properties" xmlns:vt="http://schemas.openxmlformats.org/officeDocument/2006/docPropsVTypes">
  <Template/>
  <TotalTime>1652</TotalTime>
  <Words>1905</Words>
  <Application>Microsoft Office PowerPoint</Application>
  <PresentationFormat>On-screen Show (4:3)</PresentationFormat>
  <Paragraphs>305</Paragraphs>
  <Slides>39</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Tw Cen MT</vt:lpstr>
      <vt:lpstr>Tw Cen MT Condensed</vt:lpstr>
      <vt:lpstr>Wingdings 3</vt:lpstr>
      <vt:lpstr>Integral</vt:lpstr>
      <vt:lpstr>Automated Admissions  Zero to Hero in a day</vt:lpstr>
      <vt:lpstr>presenters</vt:lpstr>
      <vt:lpstr>University of Pretoria south Africa</vt:lpstr>
      <vt:lpstr>South Africa…</vt:lpstr>
      <vt:lpstr>South AfricA?</vt:lpstr>
      <vt:lpstr>The rest of the world thinks…</vt:lpstr>
      <vt:lpstr>The real deal</vt:lpstr>
      <vt:lpstr>Technology</vt:lpstr>
      <vt:lpstr>Background information</vt:lpstr>
      <vt:lpstr>New Online application and automated admissions system</vt:lpstr>
      <vt:lpstr>Process</vt:lpstr>
      <vt:lpstr>application</vt:lpstr>
      <vt:lpstr>application</vt:lpstr>
      <vt:lpstr>PowerPoint Presentation</vt:lpstr>
      <vt:lpstr>PowerPoint Presentation</vt:lpstr>
      <vt:lpstr>PowerPoint Presentation</vt:lpstr>
      <vt:lpstr>PowerPoint Presentation</vt:lpstr>
      <vt:lpstr>PowerPoint Presentation</vt:lpstr>
      <vt:lpstr>Review </vt:lpstr>
      <vt:lpstr>TOPIC TITLE</vt:lpstr>
      <vt:lpstr>TOPIC TITLE</vt:lpstr>
      <vt:lpstr>Auto admission</vt:lpstr>
      <vt:lpstr>Step 1 example</vt:lpstr>
      <vt:lpstr>PowerPoint Presentation</vt:lpstr>
      <vt:lpstr>PowerPoint Presentation</vt:lpstr>
      <vt:lpstr>qUOTAS</vt:lpstr>
      <vt:lpstr>TOP ACHIEVER AND Residence (HOUSING)</vt:lpstr>
      <vt:lpstr>Letter generation</vt:lpstr>
      <vt:lpstr>Letter setup</vt:lpstr>
      <vt:lpstr>EXAMPLE</vt:lpstr>
      <vt:lpstr>EXAMPLE</vt:lpstr>
      <vt:lpstr>negatives</vt:lpstr>
      <vt:lpstr>positives</vt:lpstr>
      <vt:lpstr>PowerPoint Presentation</vt:lpstr>
      <vt:lpstr>TECHNICAL NUTS &amp; BOLTS</vt:lpstr>
      <vt:lpstr>TECHNICAL NUTS &amp; BOLTS</vt:lpstr>
      <vt:lpstr>PowerPoint Presentation</vt:lpstr>
      <vt:lpstr>presenters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Ms. AC Dell-Coetzee</cp:lastModifiedBy>
  <cp:revision>84</cp:revision>
  <dcterms:created xsi:type="dcterms:W3CDTF">2015-09-02T14:36:24Z</dcterms:created>
  <dcterms:modified xsi:type="dcterms:W3CDTF">2017-10-17T07:16:33Z</dcterms:modified>
</cp:coreProperties>
</file>