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7" r:id="rId4"/>
  </p:sldMasterIdLst>
  <p:notesMasterIdLst>
    <p:notesMasterId r:id="rId44"/>
  </p:notesMasterIdLst>
  <p:sldIdLst>
    <p:sldId id="300" r:id="rId5"/>
    <p:sldId id="415" r:id="rId6"/>
    <p:sldId id="348" r:id="rId7"/>
    <p:sldId id="1614" r:id="rId8"/>
    <p:sldId id="1642" r:id="rId9"/>
    <p:sldId id="1641" r:id="rId10"/>
    <p:sldId id="1640" r:id="rId11"/>
    <p:sldId id="1639" r:id="rId12"/>
    <p:sldId id="1638" r:id="rId13"/>
    <p:sldId id="1637" r:id="rId14"/>
    <p:sldId id="1636" r:id="rId15"/>
    <p:sldId id="1635" r:id="rId16"/>
    <p:sldId id="1634" r:id="rId17"/>
    <p:sldId id="1644" r:id="rId18"/>
    <p:sldId id="1632" r:id="rId19"/>
    <p:sldId id="1654" r:id="rId20"/>
    <p:sldId id="1655" r:id="rId21"/>
    <p:sldId id="1656" r:id="rId22"/>
    <p:sldId id="1657" r:id="rId23"/>
    <p:sldId id="1658" r:id="rId24"/>
    <p:sldId id="1659" r:id="rId25"/>
    <p:sldId id="1660" r:id="rId26"/>
    <p:sldId id="1631" r:id="rId27"/>
    <p:sldId id="1630" r:id="rId28"/>
    <p:sldId id="1629" r:id="rId29"/>
    <p:sldId id="1628" r:id="rId30"/>
    <p:sldId id="1627" r:id="rId31"/>
    <p:sldId id="1626" r:id="rId32"/>
    <p:sldId id="1645" r:id="rId33"/>
    <p:sldId id="1625" r:id="rId34"/>
    <p:sldId id="1624" r:id="rId35"/>
    <p:sldId id="1622" r:id="rId36"/>
    <p:sldId id="1653" r:id="rId37"/>
    <p:sldId id="1647" r:id="rId38"/>
    <p:sldId id="1661" r:id="rId39"/>
    <p:sldId id="1621" r:id="rId40"/>
    <p:sldId id="1620" r:id="rId41"/>
    <p:sldId id="1651" r:id="rId42"/>
    <p:sldId id="1652"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Woolum" initials="KW" lastIdx="8" clrIdx="0">
    <p:extLst>
      <p:ext uri="{19B8F6BF-5375-455C-9EA6-DF929625EA0E}">
        <p15:presenceInfo xmlns:p15="http://schemas.microsoft.com/office/powerpoint/2012/main" userId="S::woolumk@theaiedge.com::dff0514f-de06-4cdb-af0b-9b5d04839313" providerId="AD"/>
      </p:ext>
    </p:extLst>
  </p:cmAuthor>
  <p:cmAuthor id="2" name="Laura Papero" initials="LP" lastIdx="4" clrIdx="1">
    <p:extLst>
      <p:ext uri="{19B8F6BF-5375-455C-9EA6-DF929625EA0E}">
        <p15:presenceInfo xmlns:p15="http://schemas.microsoft.com/office/powerpoint/2012/main" userId="S::paperol@theaiedge.com::8957106b-2fb3-43d7-82f7-b7d08d609a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153"/>
    <a:srgbClr val="2F83D6"/>
    <a:srgbClr val="37474F"/>
    <a:srgbClr val="1DD189"/>
    <a:srgbClr val="DEFAEF"/>
    <a:srgbClr val="F3F3F5"/>
    <a:srgbClr val="169D67"/>
    <a:srgbClr val="00B2D2"/>
    <a:srgbClr val="4BCDDA"/>
    <a:srgbClr val="F3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9104" autoAdjust="0"/>
  </p:normalViewPr>
  <p:slideViewPr>
    <p:cSldViewPr snapToGrid="0" snapToObjects="1">
      <p:cViewPr varScale="1">
        <p:scale>
          <a:sx n="56" d="100"/>
          <a:sy n="56" d="100"/>
        </p:scale>
        <p:origin x="1096" y="72"/>
      </p:cViewPr>
      <p:guideLst>
        <p:guide orient="horz" pos="2160"/>
        <p:guide pos="3840"/>
      </p:guideLst>
    </p:cSldViewPr>
  </p:slideViewPr>
  <p:notesTextViewPr>
    <p:cViewPr>
      <p:scale>
        <a:sx n="3" d="2"/>
        <a:sy n="3" d="2"/>
      </p:scale>
      <p:origin x="0" y="0"/>
    </p:cViewPr>
  </p:notesTextViewPr>
  <p:notesViewPr>
    <p:cSldViewPr snapToGrid="0" snapToObjects="1">
      <p:cViewPr varScale="1">
        <p:scale>
          <a:sx n="80" d="100"/>
          <a:sy n="80" d="100"/>
        </p:scale>
        <p:origin x="20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New Features - 9.2 - 9.2.xx</a:t>
            </a:r>
          </a:p>
          <a:p>
            <a:pPr>
              <a:defRPr/>
            </a:pPr>
            <a:r>
              <a:rPr lang="en-US" dirty="0"/>
              <a:t>HCM - FMS - SCM - iHub - CRM - CS</a:t>
            </a:r>
          </a:p>
        </c:rich>
      </c:tx>
      <c:layout>
        <c:manualLayout>
          <c:xMode val="edge"/>
          <c:yMode val="edge"/>
          <c:x val="0.27953996734501368"/>
          <c:y val="2.0159361589457869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87663490593087"/>
          <c:y val="0.14286405418480891"/>
          <c:w val="0.844808415492181"/>
          <c:h val="0.69244502093261562"/>
        </c:manualLayout>
      </c:layout>
      <c:barChart>
        <c:barDir val="col"/>
        <c:grouping val="clustered"/>
        <c:varyColors val="0"/>
        <c:ser>
          <c:idx val="0"/>
          <c:order val="0"/>
          <c:tx>
            <c:strRef>
              <c:f>'Grand Total'!$K$6</c:f>
              <c:strCache>
                <c:ptCount val="1"/>
                <c:pt idx="0">
                  <c:v>New Features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'Grand Total'!$J$7:$J$41</c:f>
              <c:strCache>
                <c:ptCount val="35"/>
                <c:pt idx="0">
                  <c:v>9.2.000</c:v>
                </c:pt>
                <c:pt idx="1">
                  <c:v>9.2.001</c:v>
                </c:pt>
                <c:pt idx="2">
                  <c:v>9.2.002</c:v>
                </c:pt>
                <c:pt idx="3">
                  <c:v>9.2.003</c:v>
                </c:pt>
                <c:pt idx="4">
                  <c:v>9.2.004</c:v>
                </c:pt>
                <c:pt idx="5">
                  <c:v>9.2.005</c:v>
                </c:pt>
                <c:pt idx="6">
                  <c:v>9.2.006</c:v>
                </c:pt>
                <c:pt idx="7">
                  <c:v>9.2.007</c:v>
                </c:pt>
                <c:pt idx="8">
                  <c:v>9.2.008</c:v>
                </c:pt>
                <c:pt idx="9">
                  <c:v>9.2.009</c:v>
                </c:pt>
                <c:pt idx="10">
                  <c:v>9.2.010</c:v>
                </c:pt>
                <c:pt idx="11">
                  <c:v>9.2.011</c:v>
                </c:pt>
                <c:pt idx="12">
                  <c:v>9.2.012</c:v>
                </c:pt>
                <c:pt idx="13">
                  <c:v>9.2.013</c:v>
                </c:pt>
                <c:pt idx="14">
                  <c:v>9.2.014</c:v>
                </c:pt>
                <c:pt idx="15">
                  <c:v>9.2.015</c:v>
                </c:pt>
                <c:pt idx="16">
                  <c:v>9.2.016</c:v>
                </c:pt>
                <c:pt idx="17">
                  <c:v>9.2.017</c:v>
                </c:pt>
                <c:pt idx="18">
                  <c:v>9.2.018</c:v>
                </c:pt>
                <c:pt idx="19">
                  <c:v>9.2.019</c:v>
                </c:pt>
                <c:pt idx="20">
                  <c:v>9.2.020</c:v>
                </c:pt>
                <c:pt idx="21">
                  <c:v>9.2.021</c:v>
                </c:pt>
                <c:pt idx="22">
                  <c:v>9.2.022</c:v>
                </c:pt>
                <c:pt idx="23">
                  <c:v>9.2.023</c:v>
                </c:pt>
                <c:pt idx="24">
                  <c:v>9.2.024</c:v>
                </c:pt>
                <c:pt idx="25">
                  <c:v>9.2.025</c:v>
                </c:pt>
                <c:pt idx="26">
                  <c:v>9.2.026</c:v>
                </c:pt>
                <c:pt idx="27">
                  <c:v>9.2.027</c:v>
                </c:pt>
                <c:pt idx="28">
                  <c:v>9.2.028</c:v>
                </c:pt>
                <c:pt idx="29">
                  <c:v>9.2.029</c:v>
                </c:pt>
                <c:pt idx="30">
                  <c:v>9.2.030</c:v>
                </c:pt>
                <c:pt idx="31">
                  <c:v>9.2.031</c:v>
                </c:pt>
                <c:pt idx="32">
                  <c:v>9.2.032</c:v>
                </c:pt>
                <c:pt idx="33">
                  <c:v>9.2.033</c:v>
                </c:pt>
                <c:pt idx="34">
                  <c:v>9.2.034</c:v>
                </c:pt>
              </c:strCache>
            </c:strRef>
          </c:cat>
          <c:val>
            <c:numRef>
              <c:f>'Grand Total'!$L$7:$L$41</c:f>
              <c:numCache>
                <c:formatCode>General</c:formatCode>
                <c:ptCount val="35"/>
                <c:pt idx="0">
                  <c:v>436</c:v>
                </c:pt>
                <c:pt idx="1">
                  <c:v>466</c:v>
                </c:pt>
                <c:pt idx="2">
                  <c:v>504</c:v>
                </c:pt>
                <c:pt idx="3">
                  <c:v>534</c:v>
                </c:pt>
                <c:pt idx="4">
                  <c:v>628</c:v>
                </c:pt>
                <c:pt idx="5">
                  <c:v>692</c:v>
                </c:pt>
                <c:pt idx="6">
                  <c:v>728</c:v>
                </c:pt>
                <c:pt idx="7">
                  <c:v>760</c:v>
                </c:pt>
                <c:pt idx="8">
                  <c:v>793</c:v>
                </c:pt>
                <c:pt idx="9">
                  <c:v>872</c:v>
                </c:pt>
                <c:pt idx="10">
                  <c:v>997</c:v>
                </c:pt>
                <c:pt idx="11">
                  <c:v>1036</c:v>
                </c:pt>
                <c:pt idx="12">
                  <c:v>1079</c:v>
                </c:pt>
                <c:pt idx="13">
                  <c:v>1112</c:v>
                </c:pt>
                <c:pt idx="14">
                  <c:v>1195</c:v>
                </c:pt>
                <c:pt idx="15">
                  <c:v>1242</c:v>
                </c:pt>
                <c:pt idx="16">
                  <c:v>1271</c:v>
                </c:pt>
                <c:pt idx="17">
                  <c:v>1303</c:v>
                </c:pt>
                <c:pt idx="18">
                  <c:v>1371</c:v>
                </c:pt>
                <c:pt idx="19">
                  <c:v>1412</c:v>
                </c:pt>
                <c:pt idx="20">
                  <c:v>1466</c:v>
                </c:pt>
                <c:pt idx="21">
                  <c:v>1486</c:v>
                </c:pt>
                <c:pt idx="22">
                  <c:v>1534</c:v>
                </c:pt>
                <c:pt idx="23">
                  <c:v>1593</c:v>
                </c:pt>
                <c:pt idx="24">
                  <c:v>1682</c:v>
                </c:pt>
                <c:pt idx="25">
                  <c:v>1731</c:v>
                </c:pt>
                <c:pt idx="26">
                  <c:v>1781</c:v>
                </c:pt>
                <c:pt idx="27">
                  <c:v>1827</c:v>
                </c:pt>
                <c:pt idx="28">
                  <c:v>1874</c:v>
                </c:pt>
                <c:pt idx="29">
                  <c:v>1921</c:v>
                </c:pt>
                <c:pt idx="30">
                  <c:v>2016</c:v>
                </c:pt>
                <c:pt idx="31">
                  <c:v>2085</c:v>
                </c:pt>
                <c:pt idx="32">
                  <c:v>2146</c:v>
                </c:pt>
                <c:pt idx="33">
                  <c:v>2187</c:v>
                </c:pt>
                <c:pt idx="34">
                  <c:v>2204</c:v>
                </c:pt>
              </c:numCache>
            </c:numRef>
          </c:val>
          <c:extLst>
            <c:ext xmlns:c16="http://schemas.microsoft.com/office/drawing/2014/chart" uri="{C3380CC4-5D6E-409C-BE32-E72D297353CC}">
              <c16:uniqueId val="{00000000-2C6C-40F3-BC5B-FFB6324BF468}"/>
            </c:ext>
          </c:extLst>
        </c:ser>
        <c:dLbls>
          <c:showLegendKey val="0"/>
          <c:showVal val="0"/>
          <c:showCatName val="0"/>
          <c:showSerName val="0"/>
          <c:showPercent val="0"/>
          <c:showBubbleSize val="0"/>
        </c:dLbls>
        <c:gapWidth val="100"/>
        <c:overlap val="-24"/>
        <c:axId val="690119176"/>
        <c:axId val="690123112"/>
        <c:extLst>
          <c:ext xmlns:c15="http://schemas.microsoft.com/office/drawing/2012/chart" uri="{02D57815-91ED-43cb-92C2-25804820EDAC}">
            <c15:filteredBarSeries>
              <c15:ser>
                <c:idx val="1"/>
                <c:order val="1"/>
                <c:tx>
                  <c:strRef>
                    <c:extLst>
                      <c:ext uri="{02D57815-91ED-43cb-92C2-25804820EDAC}">
                        <c15:formulaRef>
                          <c15:sqref>'Grand Total'!$L$6</c15:sqref>
                        </c15:formulaRef>
                      </c:ext>
                    </c:extLst>
                    <c:strCache>
                      <c:ptCount val="1"/>
                      <c:pt idx="0">
                        <c:v>Cummulative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c:ext uri="{02D57815-91ED-43cb-92C2-25804820EDAC}">
                        <c15:formulaRef>
                          <c15:sqref>'Grand Total'!$J$7:$J$41</c15:sqref>
                        </c15:formulaRef>
                      </c:ext>
                    </c:extLst>
                    <c:strCache>
                      <c:ptCount val="35"/>
                      <c:pt idx="0">
                        <c:v>9.2.000</c:v>
                      </c:pt>
                      <c:pt idx="1">
                        <c:v>9.2.001</c:v>
                      </c:pt>
                      <c:pt idx="2">
                        <c:v>9.2.002</c:v>
                      </c:pt>
                      <c:pt idx="3">
                        <c:v>9.2.003</c:v>
                      </c:pt>
                      <c:pt idx="4">
                        <c:v>9.2.004</c:v>
                      </c:pt>
                      <c:pt idx="5">
                        <c:v>9.2.005</c:v>
                      </c:pt>
                      <c:pt idx="6">
                        <c:v>9.2.006</c:v>
                      </c:pt>
                      <c:pt idx="7">
                        <c:v>9.2.007</c:v>
                      </c:pt>
                      <c:pt idx="8">
                        <c:v>9.2.008</c:v>
                      </c:pt>
                      <c:pt idx="9">
                        <c:v>9.2.009</c:v>
                      </c:pt>
                      <c:pt idx="10">
                        <c:v>9.2.010</c:v>
                      </c:pt>
                      <c:pt idx="11">
                        <c:v>9.2.011</c:v>
                      </c:pt>
                      <c:pt idx="12">
                        <c:v>9.2.012</c:v>
                      </c:pt>
                      <c:pt idx="13">
                        <c:v>9.2.013</c:v>
                      </c:pt>
                      <c:pt idx="14">
                        <c:v>9.2.014</c:v>
                      </c:pt>
                      <c:pt idx="15">
                        <c:v>9.2.015</c:v>
                      </c:pt>
                      <c:pt idx="16">
                        <c:v>9.2.016</c:v>
                      </c:pt>
                      <c:pt idx="17">
                        <c:v>9.2.017</c:v>
                      </c:pt>
                      <c:pt idx="18">
                        <c:v>9.2.018</c:v>
                      </c:pt>
                      <c:pt idx="19">
                        <c:v>9.2.019</c:v>
                      </c:pt>
                      <c:pt idx="20">
                        <c:v>9.2.020</c:v>
                      </c:pt>
                      <c:pt idx="21">
                        <c:v>9.2.021</c:v>
                      </c:pt>
                      <c:pt idx="22">
                        <c:v>9.2.022</c:v>
                      </c:pt>
                      <c:pt idx="23">
                        <c:v>9.2.023</c:v>
                      </c:pt>
                      <c:pt idx="24">
                        <c:v>9.2.024</c:v>
                      </c:pt>
                      <c:pt idx="25">
                        <c:v>9.2.025</c:v>
                      </c:pt>
                      <c:pt idx="26">
                        <c:v>9.2.026</c:v>
                      </c:pt>
                      <c:pt idx="27">
                        <c:v>9.2.027</c:v>
                      </c:pt>
                      <c:pt idx="28">
                        <c:v>9.2.028</c:v>
                      </c:pt>
                      <c:pt idx="29">
                        <c:v>9.2.029</c:v>
                      </c:pt>
                      <c:pt idx="30">
                        <c:v>9.2.030</c:v>
                      </c:pt>
                      <c:pt idx="31">
                        <c:v>9.2.031</c:v>
                      </c:pt>
                      <c:pt idx="32">
                        <c:v>9.2.032</c:v>
                      </c:pt>
                      <c:pt idx="33">
                        <c:v>9.2.033</c:v>
                      </c:pt>
                      <c:pt idx="34">
                        <c:v>9.2.034</c:v>
                      </c:pt>
                    </c:strCache>
                  </c:strRef>
                </c:cat>
                <c:val>
                  <c:numRef>
                    <c:extLst>
                      <c:ext uri="{02D57815-91ED-43cb-92C2-25804820EDAC}">
                        <c15:formulaRef>
                          <c15:sqref>'Grand Total'!$M$7:$M$39</c15:sqref>
                        </c15:formulaRef>
                      </c:ext>
                    </c:extLst>
                    <c:numCache>
                      <c:formatCode>General</c:formatCode>
                      <c:ptCount val="33"/>
                    </c:numCache>
                  </c:numRef>
                </c:val>
                <c:extLst>
                  <c:ext xmlns:c16="http://schemas.microsoft.com/office/drawing/2014/chart" uri="{C3380CC4-5D6E-409C-BE32-E72D297353CC}">
                    <c16:uniqueId val="{00000001-2C6C-40F3-BC5B-FFB6324BF468}"/>
                  </c:ext>
                </c:extLst>
              </c15:ser>
            </c15:filteredBarSeries>
          </c:ext>
        </c:extLst>
      </c:barChart>
      <c:catAx>
        <c:axId val="69011917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Releases</a:t>
                </a:r>
              </a:p>
            </c:rich>
          </c:tx>
          <c:layout>
            <c:manualLayout>
              <c:xMode val="edge"/>
              <c:yMode val="edge"/>
              <c:x val="0.47537299817433465"/>
              <c:y val="0.9513775882181392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0123112"/>
        <c:crosses val="autoZero"/>
        <c:auto val="1"/>
        <c:lblAlgn val="ctr"/>
        <c:lblOffset val="100"/>
        <c:noMultiLvlLbl val="0"/>
      </c:catAx>
      <c:valAx>
        <c:axId val="690123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sz="1800" b="1" dirty="0">
                    <a:solidFill>
                      <a:schemeClr val="tx1"/>
                    </a:solidFill>
                  </a:rPr>
                  <a:t>Count</a:t>
                </a:r>
                <a:endParaRPr lang="en-US" b="1" dirty="0">
                  <a:solidFill>
                    <a:schemeClr val="tx1"/>
                  </a:solidFill>
                </a:endParaRP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0119176"/>
        <c:crosses val="autoZero"/>
        <c:crossBetween val="between"/>
      </c:valAx>
      <c:spPr>
        <a:noFill/>
        <a:ln>
          <a:noFill/>
        </a:ln>
        <a:effectLst/>
      </c:spPr>
    </c:plotArea>
    <c:legend>
      <c:legendPos val="b"/>
      <c:layout>
        <c:manualLayout>
          <c:xMode val="edge"/>
          <c:yMode val="edge"/>
          <c:x val="0.25997340710826938"/>
          <c:y val="0.95262977544473604"/>
          <c:w val="0.10513700728532642"/>
          <c:h val="4.7370224555263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32283E-063A-4586-A5BC-BC742BAA73F4}" type="datetimeFigureOut">
              <a:rPr lang="en-US" smtClean="0"/>
              <a:t>7/25/2022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0BC8A9-FAD6-4F00-87EA-BFADE150E365}" type="slidenum">
              <a:rPr lang="en-US" smtClean="0"/>
              <a:t>‹#›</a:t>
            </a:fld>
            <a:endParaRPr lang="en-US"/>
          </a:p>
        </p:txBody>
      </p:sp>
    </p:spTree>
    <p:extLst>
      <p:ext uri="{BB962C8B-B14F-4D97-AF65-F5344CB8AC3E}">
        <p14:creationId xmlns:p14="http://schemas.microsoft.com/office/powerpoint/2010/main" val="232372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815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31</a:t>
            </a:fld>
            <a:endParaRPr lang="en-US"/>
          </a:p>
        </p:txBody>
      </p:sp>
    </p:spTree>
    <p:extLst>
      <p:ext uri="{BB962C8B-B14F-4D97-AF65-F5344CB8AC3E}">
        <p14:creationId xmlns:p14="http://schemas.microsoft.com/office/powerpoint/2010/main" val="87574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33</a:t>
            </a:fld>
            <a:endParaRPr lang="en-US"/>
          </a:p>
        </p:txBody>
      </p:sp>
    </p:spTree>
    <p:extLst>
      <p:ext uri="{BB962C8B-B14F-4D97-AF65-F5344CB8AC3E}">
        <p14:creationId xmlns:p14="http://schemas.microsoft.com/office/powerpoint/2010/main" val="243235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34</a:t>
            </a:fld>
            <a:endParaRPr lang="en-US"/>
          </a:p>
        </p:txBody>
      </p:sp>
    </p:spTree>
    <p:extLst>
      <p:ext uri="{BB962C8B-B14F-4D97-AF65-F5344CB8AC3E}">
        <p14:creationId xmlns:p14="http://schemas.microsoft.com/office/powerpoint/2010/main" val="7497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38</a:t>
            </a:fld>
            <a:endParaRPr lang="en-US"/>
          </a:p>
        </p:txBody>
      </p:sp>
    </p:spTree>
    <p:extLst>
      <p:ext uri="{BB962C8B-B14F-4D97-AF65-F5344CB8AC3E}">
        <p14:creationId xmlns:p14="http://schemas.microsoft.com/office/powerpoint/2010/main" val="28688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20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558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7</a:t>
            </a:fld>
            <a:endParaRPr lang="en-US" dirty="0"/>
          </a:p>
        </p:txBody>
      </p:sp>
    </p:spTree>
    <p:extLst>
      <p:ext uri="{BB962C8B-B14F-4D97-AF65-F5344CB8AC3E}">
        <p14:creationId xmlns:p14="http://schemas.microsoft.com/office/powerpoint/2010/main" val="323385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14</a:t>
            </a:fld>
            <a:endParaRPr lang="en-US" dirty="0"/>
          </a:p>
        </p:txBody>
      </p:sp>
    </p:spTree>
    <p:extLst>
      <p:ext uri="{BB962C8B-B14F-4D97-AF65-F5344CB8AC3E}">
        <p14:creationId xmlns:p14="http://schemas.microsoft.com/office/powerpoint/2010/main" val="28890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25</a:t>
            </a:fld>
            <a:endParaRPr lang="en-US" dirty="0"/>
          </a:p>
        </p:txBody>
      </p:sp>
    </p:spTree>
    <p:extLst>
      <p:ext uri="{BB962C8B-B14F-4D97-AF65-F5344CB8AC3E}">
        <p14:creationId xmlns:p14="http://schemas.microsoft.com/office/powerpoint/2010/main" val="282433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26</a:t>
            </a:fld>
            <a:endParaRPr lang="en-US" dirty="0"/>
          </a:p>
        </p:txBody>
      </p:sp>
    </p:spTree>
    <p:extLst>
      <p:ext uri="{BB962C8B-B14F-4D97-AF65-F5344CB8AC3E}">
        <p14:creationId xmlns:p14="http://schemas.microsoft.com/office/powerpoint/2010/main" val="6312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27</a:t>
            </a:fld>
            <a:endParaRPr lang="en-US" dirty="0"/>
          </a:p>
        </p:txBody>
      </p:sp>
    </p:spTree>
    <p:extLst>
      <p:ext uri="{BB962C8B-B14F-4D97-AF65-F5344CB8AC3E}">
        <p14:creationId xmlns:p14="http://schemas.microsoft.com/office/powerpoint/2010/main" val="140086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29</a:t>
            </a:fld>
            <a:endParaRPr lang="en-US"/>
          </a:p>
        </p:txBody>
      </p:sp>
    </p:spTree>
    <p:extLst>
      <p:ext uri="{BB962C8B-B14F-4D97-AF65-F5344CB8AC3E}">
        <p14:creationId xmlns:p14="http://schemas.microsoft.com/office/powerpoint/2010/main" val="759758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11A5C8E-C30F-43FD-8D52-1573647B927D}"/>
              </a:ext>
            </a:extLst>
          </p:cNvPr>
          <p:cNvSpPr/>
          <p:nvPr userDrawn="1"/>
        </p:nvSpPr>
        <p:spPr>
          <a:xfrm>
            <a:off x="1" y="6637338"/>
            <a:ext cx="12192000" cy="22066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ABC83D-8DF4-4EAB-8928-82A019B79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08" t="569" r="20708" b="569"/>
          <a:stretch/>
        </p:blipFill>
        <p:spPr>
          <a:xfrm>
            <a:off x="20" y="0"/>
            <a:ext cx="6095980" cy="6858000"/>
          </a:xfrm>
          <a:prstGeom prst="rect">
            <a:avLst/>
          </a:prstGeom>
        </p:spPr>
      </p:pic>
      <p:sp>
        <p:nvSpPr>
          <p:cNvPr id="12" name="Rectangle 11">
            <a:extLst>
              <a:ext uri="{FF2B5EF4-FFF2-40B4-BE49-F238E27FC236}">
                <a16:creationId xmlns:a16="http://schemas.microsoft.com/office/drawing/2014/main" id="{B1C2ED3B-4B9B-47CD-9475-F5710480DD88}"/>
              </a:ext>
            </a:extLst>
          </p:cNvPr>
          <p:cNvSpPr/>
          <p:nvPr userDrawn="1"/>
        </p:nvSpPr>
        <p:spPr>
          <a:xfrm>
            <a:off x="0" y="0"/>
            <a:ext cx="6096000" cy="6858000"/>
          </a:xfrm>
          <a:prstGeom prst="rect">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44132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ADA489-9CF3-4524-9354-7EB86FC5C205}"/>
              </a:ext>
            </a:extLst>
          </p:cNvPr>
          <p:cNvSpPr>
            <a:spLocks noGrp="1"/>
          </p:cNvSpPr>
          <p:nvPr>
            <p:ph sz="half" idx="2"/>
          </p:nvPr>
        </p:nvSpPr>
        <p:spPr>
          <a:xfrm>
            <a:off x="4038601" y="1825625"/>
            <a:ext cx="7983278" cy="37189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35AE5CB0-CDE8-4E88-A41E-CFDD1D954246}"/>
              </a:ext>
            </a:extLst>
          </p:cNvPr>
          <p:cNvSpPr>
            <a:spLocks noGrp="1"/>
          </p:cNvSpPr>
          <p:nvPr>
            <p:ph type="sldNum" sz="quarter" idx="12"/>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sp>
        <p:nvSpPr>
          <p:cNvPr id="11" name="Rectangle 10">
            <a:extLst>
              <a:ext uri="{FF2B5EF4-FFF2-40B4-BE49-F238E27FC236}">
                <a16:creationId xmlns:a16="http://schemas.microsoft.com/office/drawing/2014/main" id="{066F2A52-7187-4020-BEEB-079F5607D30B}"/>
              </a:ext>
            </a:extLst>
          </p:cNvPr>
          <p:cNvSpPr/>
          <p:nvPr userDrawn="1"/>
        </p:nvSpPr>
        <p:spPr>
          <a:xfrm>
            <a:off x="1" y="6637338"/>
            <a:ext cx="12192000" cy="220662"/>
          </a:xfrm>
          <a:prstGeom prst="rect">
            <a:avLst/>
          </a:prstGeom>
          <a:solidFill>
            <a:srgbClr val="E69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7BF71E-D2A8-4309-913D-D8C159D264B2}"/>
              </a:ext>
            </a:extLst>
          </p:cNvPr>
          <p:cNvSpPr/>
          <p:nvPr userDrawn="1"/>
        </p:nvSpPr>
        <p:spPr>
          <a:xfrm>
            <a:off x="0" y="6416676"/>
            <a:ext cx="3043990" cy="220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58F444F-D811-4526-8615-F7342348638E}"/>
              </a:ext>
            </a:extLst>
          </p:cNvPr>
          <p:cNvSpPr>
            <a:spLocks noGrp="1"/>
          </p:cNvSpPr>
          <p:nvPr>
            <p:ph type="title" hasCustomPrompt="1"/>
          </p:nvPr>
        </p:nvSpPr>
        <p:spPr>
          <a:xfrm>
            <a:off x="265815" y="365125"/>
            <a:ext cx="11756064" cy="1325563"/>
          </a:xfrm>
        </p:spPr>
        <p:txBody>
          <a:bodyPr/>
          <a:lstStyle>
            <a:lvl1pPr>
              <a:defRPr>
                <a:solidFill>
                  <a:schemeClr val="accent2"/>
                </a:solidFill>
              </a:defRPr>
            </a:lvl1pPr>
          </a:lstStyle>
          <a:p>
            <a:r>
              <a:rPr lang="en-US" dirty="0"/>
              <a:t>About me</a:t>
            </a:r>
          </a:p>
        </p:txBody>
      </p:sp>
      <p:sp>
        <p:nvSpPr>
          <p:cNvPr id="5" name="Picture Placeholder 4">
            <a:extLst>
              <a:ext uri="{FF2B5EF4-FFF2-40B4-BE49-F238E27FC236}">
                <a16:creationId xmlns:a16="http://schemas.microsoft.com/office/drawing/2014/main" id="{E479A23B-2041-4E5E-955F-3CCEF28A673F}"/>
              </a:ext>
            </a:extLst>
          </p:cNvPr>
          <p:cNvSpPr>
            <a:spLocks noGrp="1"/>
          </p:cNvSpPr>
          <p:nvPr>
            <p:ph type="pic" sz="quarter" idx="13" hasCustomPrompt="1"/>
          </p:nvPr>
        </p:nvSpPr>
        <p:spPr>
          <a:xfrm>
            <a:off x="265113" y="1825625"/>
            <a:ext cx="3625850" cy="3719513"/>
          </a:xfrm>
          <a:ln w="28575">
            <a:solidFill>
              <a:srgbClr val="2F83D6"/>
            </a:solidFill>
          </a:ln>
        </p:spPr>
        <p:txBody>
          <a:bodyPr anchor="ctr"/>
          <a:lstStyle>
            <a:lvl1pPr marL="0" indent="0" algn="ctr">
              <a:buNone/>
              <a:defRPr/>
            </a:lvl1pPr>
          </a:lstStyle>
          <a:p>
            <a:r>
              <a:rPr lang="en-US" dirty="0"/>
              <a:t>Photo here</a:t>
            </a:r>
          </a:p>
        </p:txBody>
      </p:sp>
      <p:pic>
        <p:nvPicPr>
          <p:cNvPr id="10" name="Picture 9">
            <a:extLst>
              <a:ext uri="{FF2B5EF4-FFF2-40B4-BE49-F238E27FC236}">
                <a16:creationId xmlns:a16="http://schemas.microsoft.com/office/drawing/2014/main" id="{BB62FA04-2336-4438-2C72-C6EF63054D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972" y="6340446"/>
            <a:ext cx="1905000" cy="266700"/>
          </a:xfrm>
          <a:prstGeom prst="rect">
            <a:avLst/>
          </a:prstGeom>
        </p:spPr>
      </p:pic>
    </p:spTree>
    <p:extLst>
      <p:ext uri="{BB962C8B-B14F-4D97-AF65-F5344CB8AC3E}">
        <p14:creationId xmlns:p14="http://schemas.microsoft.com/office/powerpoint/2010/main" val="302869107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819C34-6670-4CBC-8135-22BD346073ED}"/>
              </a:ext>
            </a:extLst>
          </p:cNvPr>
          <p:cNvSpPr/>
          <p:nvPr userDrawn="1"/>
        </p:nvSpPr>
        <p:spPr>
          <a:xfrm>
            <a:off x="1" y="6637338"/>
            <a:ext cx="12192000" cy="220662"/>
          </a:xfrm>
          <a:prstGeom prst="rect">
            <a:avLst/>
          </a:prstGeom>
          <a:solidFill>
            <a:srgbClr val="E69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BF7C53-3BC3-46CE-8D27-961D97508A1F}"/>
              </a:ext>
            </a:extLst>
          </p:cNvPr>
          <p:cNvSpPr/>
          <p:nvPr userDrawn="1"/>
        </p:nvSpPr>
        <p:spPr>
          <a:xfrm>
            <a:off x="0" y="6416676"/>
            <a:ext cx="3043990" cy="220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F21A6-5367-48D6-8CE4-AC4CDACC3AC9}"/>
              </a:ext>
            </a:extLst>
          </p:cNvPr>
          <p:cNvSpPr>
            <a:spLocks noGrp="1"/>
          </p:cNvSpPr>
          <p:nvPr>
            <p:ph type="title"/>
          </p:nvPr>
        </p:nvSpPr>
        <p:spPr>
          <a:xfrm>
            <a:off x="265815" y="365125"/>
            <a:ext cx="11756064" cy="1325563"/>
          </a:xfr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8720FF3-BD30-498F-9526-C7D11D3BB563}"/>
              </a:ext>
            </a:extLst>
          </p:cNvPr>
          <p:cNvSpPr>
            <a:spLocks noGrp="1"/>
          </p:cNvSpPr>
          <p:nvPr>
            <p:ph idx="1"/>
          </p:nvPr>
        </p:nvSpPr>
        <p:spPr>
          <a:xfrm>
            <a:off x="265815" y="1825625"/>
            <a:ext cx="1175606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C1B36DC-0948-4E53-9AB6-AB4B433642EE}"/>
              </a:ext>
            </a:extLst>
          </p:cNvPr>
          <p:cNvSpPr>
            <a:spLocks noGrp="1"/>
          </p:cNvSpPr>
          <p:nvPr>
            <p:ph type="sldNum" sz="quarter" idx="12"/>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pic>
        <p:nvPicPr>
          <p:cNvPr id="9" name="Picture 8">
            <a:extLst>
              <a:ext uri="{FF2B5EF4-FFF2-40B4-BE49-F238E27FC236}">
                <a16:creationId xmlns:a16="http://schemas.microsoft.com/office/drawing/2014/main" id="{63322A87-5152-4F63-C942-34AEA341A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972" y="6340446"/>
            <a:ext cx="1905000" cy="266700"/>
          </a:xfrm>
          <a:prstGeom prst="rect">
            <a:avLst/>
          </a:prstGeom>
        </p:spPr>
      </p:pic>
    </p:spTree>
    <p:extLst>
      <p:ext uri="{BB962C8B-B14F-4D97-AF65-F5344CB8AC3E}">
        <p14:creationId xmlns:p14="http://schemas.microsoft.com/office/powerpoint/2010/main" val="326891871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02223-08A7-48BB-903C-E8E8D5455195}"/>
              </a:ext>
            </a:extLst>
          </p:cNvPr>
          <p:cNvSpPr>
            <a:spLocks noGrp="1"/>
          </p:cNvSpPr>
          <p:nvPr>
            <p:ph sz="half" idx="1"/>
          </p:nvPr>
        </p:nvSpPr>
        <p:spPr>
          <a:xfrm>
            <a:off x="265815" y="1825625"/>
            <a:ext cx="5753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DA489-9CF3-4524-9354-7EB86FC5C205}"/>
              </a:ext>
            </a:extLst>
          </p:cNvPr>
          <p:cNvSpPr>
            <a:spLocks noGrp="1"/>
          </p:cNvSpPr>
          <p:nvPr>
            <p:ph sz="half" idx="2"/>
          </p:nvPr>
        </p:nvSpPr>
        <p:spPr>
          <a:xfrm>
            <a:off x="6172199" y="1825625"/>
            <a:ext cx="58496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5AE5CB0-CDE8-4E88-A41E-CFDD1D954246}"/>
              </a:ext>
            </a:extLst>
          </p:cNvPr>
          <p:cNvSpPr>
            <a:spLocks noGrp="1"/>
          </p:cNvSpPr>
          <p:nvPr>
            <p:ph type="sldNum" sz="quarter" idx="12"/>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sp>
        <p:nvSpPr>
          <p:cNvPr id="11" name="Rectangle 10">
            <a:extLst>
              <a:ext uri="{FF2B5EF4-FFF2-40B4-BE49-F238E27FC236}">
                <a16:creationId xmlns:a16="http://schemas.microsoft.com/office/drawing/2014/main" id="{066F2A52-7187-4020-BEEB-079F5607D30B}"/>
              </a:ext>
            </a:extLst>
          </p:cNvPr>
          <p:cNvSpPr/>
          <p:nvPr userDrawn="1"/>
        </p:nvSpPr>
        <p:spPr>
          <a:xfrm>
            <a:off x="1" y="6637338"/>
            <a:ext cx="12192000" cy="220662"/>
          </a:xfrm>
          <a:prstGeom prst="rect">
            <a:avLst/>
          </a:prstGeom>
          <a:solidFill>
            <a:srgbClr val="E69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7BF71E-D2A8-4309-913D-D8C159D264B2}"/>
              </a:ext>
            </a:extLst>
          </p:cNvPr>
          <p:cNvSpPr/>
          <p:nvPr userDrawn="1"/>
        </p:nvSpPr>
        <p:spPr>
          <a:xfrm>
            <a:off x="0" y="6416676"/>
            <a:ext cx="3043990" cy="220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58F444F-D811-4526-8615-F7342348638E}"/>
              </a:ext>
            </a:extLst>
          </p:cNvPr>
          <p:cNvSpPr>
            <a:spLocks noGrp="1"/>
          </p:cNvSpPr>
          <p:nvPr>
            <p:ph type="title"/>
          </p:nvPr>
        </p:nvSpPr>
        <p:spPr>
          <a:xfrm>
            <a:off x="265815" y="365125"/>
            <a:ext cx="11756064" cy="1325563"/>
          </a:xfrm>
        </p:spPr>
        <p:txBody>
          <a:bodyPr/>
          <a:lstStyle>
            <a:lvl1pPr>
              <a:defRPr>
                <a:solidFill>
                  <a:schemeClr val="accent2"/>
                </a:solidFill>
              </a:defRPr>
            </a:lvl1pPr>
          </a:lstStyle>
          <a:p>
            <a:r>
              <a:rPr lang="en-US" dirty="0"/>
              <a:t>Click to edit Master title style</a:t>
            </a:r>
          </a:p>
        </p:txBody>
      </p:sp>
      <p:pic>
        <p:nvPicPr>
          <p:cNvPr id="5" name="Picture 4">
            <a:extLst>
              <a:ext uri="{FF2B5EF4-FFF2-40B4-BE49-F238E27FC236}">
                <a16:creationId xmlns:a16="http://schemas.microsoft.com/office/drawing/2014/main" id="{895355A4-A843-09F7-6227-641302C944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972" y="6340446"/>
            <a:ext cx="1905000" cy="266700"/>
          </a:xfrm>
          <a:prstGeom prst="rect">
            <a:avLst/>
          </a:prstGeom>
        </p:spPr>
      </p:pic>
    </p:spTree>
    <p:extLst>
      <p:ext uri="{BB962C8B-B14F-4D97-AF65-F5344CB8AC3E}">
        <p14:creationId xmlns:p14="http://schemas.microsoft.com/office/powerpoint/2010/main" val="164287069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al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BFEFFF-BB00-45F0-BC42-0B94CBDC1B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 r="15123" b="7976"/>
          <a:stretch/>
        </p:blipFill>
        <p:spPr>
          <a:xfrm rot="16200000">
            <a:off x="5715000" y="381000"/>
            <a:ext cx="6858000" cy="6096000"/>
          </a:xfrm>
          <a:prstGeom prst="rect">
            <a:avLst/>
          </a:prstGeom>
        </p:spPr>
      </p:pic>
      <p:sp>
        <p:nvSpPr>
          <p:cNvPr id="11" name="Content Placeholder 2">
            <a:extLst>
              <a:ext uri="{FF2B5EF4-FFF2-40B4-BE49-F238E27FC236}">
                <a16:creationId xmlns:a16="http://schemas.microsoft.com/office/drawing/2014/main" id="{43EE27B8-F813-4A20-BB1E-E2FE380FC610}"/>
              </a:ext>
            </a:extLst>
          </p:cNvPr>
          <p:cNvSpPr>
            <a:spLocks noGrp="1"/>
          </p:cNvSpPr>
          <p:nvPr>
            <p:ph idx="1"/>
          </p:nvPr>
        </p:nvSpPr>
        <p:spPr>
          <a:xfrm>
            <a:off x="419102" y="1476255"/>
            <a:ext cx="5357923" cy="4351338"/>
          </a:xfrm>
          <a:prstGeom prst="rect">
            <a:avLst/>
          </a:prstGeom>
        </p:spPr>
        <p:txBody>
          <a:bodyPr/>
          <a:lstStyle>
            <a:lvl1pPr>
              <a:defRPr>
                <a:solidFill>
                  <a:schemeClr val="tx1"/>
                </a:solidFill>
                <a:latin typeface="+mn-lt"/>
                <a:cs typeface="Arial" panose="020B0604020202020204" pitchFamily="34" charset="0"/>
              </a:defRPr>
            </a:lvl1pPr>
            <a:lvl2pPr>
              <a:defRPr>
                <a:solidFill>
                  <a:schemeClr val="tx1"/>
                </a:solidFill>
                <a:latin typeface="+mn-lt"/>
                <a:cs typeface="Arial" panose="020B0604020202020204" pitchFamily="34" charset="0"/>
              </a:defRPr>
            </a:lvl2pPr>
            <a:lvl3pPr>
              <a:defRPr>
                <a:solidFill>
                  <a:schemeClr val="tx1"/>
                </a:solidFill>
                <a:latin typeface="+mn-lt"/>
                <a:cs typeface="Arial" panose="020B0604020202020204" pitchFamily="34" charset="0"/>
              </a:defRPr>
            </a:lvl3pPr>
            <a:lvl4pPr>
              <a:defRPr>
                <a:solidFill>
                  <a:schemeClr val="tx1"/>
                </a:solidFill>
                <a:latin typeface="+mn-lt"/>
                <a:cs typeface="Arial" panose="020B0604020202020204" pitchFamily="34" charset="0"/>
              </a:defRPr>
            </a:lvl4pPr>
            <a:lvl5pPr>
              <a:defRPr>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99D34E12-3288-4E2B-AC02-82741CB4D5D1}"/>
              </a:ext>
            </a:extLst>
          </p:cNvPr>
          <p:cNvSpPr>
            <a:spLocks noGrp="1"/>
          </p:cNvSpPr>
          <p:nvPr>
            <p:ph type="body" sz="quarter" idx="11" hasCustomPrompt="1"/>
          </p:nvPr>
        </p:nvSpPr>
        <p:spPr>
          <a:xfrm>
            <a:off x="419101" y="409574"/>
            <a:ext cx="5357923" cy="735013"/>
          </a:xfrm>
          <a:prstGeom prst="rect">
            <a:avLst/>
          </a:prstGeom>
        </p:spPr>
        <p:txBody>
          <a:bodyPr/>
          <a:lstStyle>
            <a:lvl1pPr marL="0" indent="0">
              <a:buNone/>
              <a:defRPr sz="3600">
                <a:solidFill>
                  <a:schemeClr val="accent2"/>
                </a:solidFill>
                <a:latin typeface="+mj-lt"/>
                <a:cs typeface="Varela Round" panose="00000500000000000000" pitchFamily="2" charset="-79"/>
              </a:defRPr>
            </a:lvl1pPr>
          </a:lstStyle>
          <a:p>
            <a:pPr lvl="0"/>
            <a:r>
              <a:rPr lang="en-US" dirty="0"/>
              <a:t>Click to add title</a:t>
            </a:r>
          </a:p>
        </p:txBody>
      </p:sp>
      <p:sp>
        <p:nvSpPr>
          <p:cNvPr id="16" name="Content Placeholder 2">
            <a:extLst>
              <a:ext uri="{FF2B5EF4-FFF2-40B4-BE49-F238E27FC236}">
                <a16:creationId xmlns:a16="http://schemas.microsoft.com/office/drawing/2014/main" id="{B467DF32-1792-494F-B323-1104EE01C148}"/>
              </a:ext>
            </a:extLst>
          </p:cNvPr>
          <p:cNvSpPr>
            <a:spLocks noGrp="1"/>
          </p:cNvSpPr>
          <p:nvPr>
            <p:ph idx="12"/>
          </p:nvPr>
        </p:nvSpPr>
        <p:spPr>
          <a:xfrm>
            <a:off x="6515099" y="1476255"/>
            <a:ext cx="5257800" cy="4351338"/>
          </a:xfrm>
          <a:prstGeom prst="rect">
            <a:avLst/>
          </a:prstGeom>
        </p:spPr>
        <p:txBody>
          <a:bodyPr/>
          <a:lstStyle>
            <a:lvl1pPr>
              <a:defRPr>
                <a:solidFill>
                  <a:srgbClr val="F3F4F5"/>
                </a:solidFill>
                <a:latin typeface="+mn-lt"/>
                <a:cs typeface="Arial" panose="020B0604020202020204" pitchFamily="34" charset="0"/>
              </a:defRPr>
            </a:lvl1pPr>
            <a:lvl2pPr>
              <a:defRPr>
                <a:solidFill>
                  <a:srgbClr val="F3F4F5"/>
                </a:solidFill>
                <a:latin typeface="+mn-lt"/>
                <a:cs typeface="Arial" panose="020B0604020202020204" pitchFamily="34" charset="0"/>
              </a:defRPr>
            </a:lvl2pPr>
            <a:lvl3pPr>
              <a:defRPr>
                <a:solidFill>
                  <a:srgbClr val="F3F4F5"/>
                </a:solidFill>
                <a:latin typeface="+mn-lt"/>
                <a:cs typeface="Arial" panose="020B0604020202020204" pitchFamily="34" charset="0"/>
              </a:defRPr>
            </a:lvl3pPr>
            <a:lvl4pPr>
              <a:defRPr>
                <a:solidFill>
                  <a:srgbClr val="F3F4F5"/>
                </a:solidFill>
                <a:latin typeface="+mn-lt"/>
                <a:cs typeface="Arial" panose="020B0604020202020204" pitchFamily="34" charset="0"/>
              </a:defRPr>
            </a:lvl4pPr>
            <a:lvl5pPr>
              <a:defRPr>
                <a:solidFill>
                  <a:srgbClr val="F3F4F5"/>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BF17A3F8-51B8-4884-99D2-DAC9DF98DA38}"/>
              </a:ext>
            </a:extLst>
          </p:cNvPr>
          <p:cNvSpPr>
            <a:spLocks noGrp="1"/>
          </p:cNvSpPr>
          <p:nvPr>
            <p:ph type="body" sz="quarter" idx="13" hasCustomPrompt="1"/>
          </p:nvPr>
        </p:nvSpPr>
        <p:spPr>
          <a:xfrm>
            <a:off x="6515099" y="409573"/>
            <a:ext cx="5257800" cy="735013"/>
          </a:xfrm>
          <a:prstGeom prst="rect">
            <a:avLst/>
          </a:prstGeom>
        </p:spPr>
        <p:txBody>
          <a:bodyPr/>
          <a:lstStyle>
            <a:lvl1pPr marL="0" indent="0">
              <a:buNone/>
              <a:defRPr sz="3600">
                <a:solidFill>
                  <a:schemeClr val="bg2"/>
                </a:solidFill>
                <a:latin typeface="+mj-lt"/>
                <a:cs typeface="Varela Round" panose="00000500000000000000" pitchFamily="2" charset="-79"/>
              </a:defRPr>
            </a:lvl1pPr>
          </a:lstStyle>
          <a:p>
            <a:pPr lvl="0"/>
            <a:r>
              <a:rPr lang="en-US" dirty="0"/>
              <a:t>Click to add title</a:t>
            </a:r>
          </a:p>
        </p:txBody>
      </p:sp>
      <p:sp>
        <p:nvSpPr>
          <p:cNvPr id="14" name="Slide Number Placeholder 5">
            <a:extLst>
              <a:ext uri="{FF2B5EF4-FFF2-40B4-BE49-F238E27FC236}">
                <a16:creationId xmlns:a16="http://schemas.microsoft.com/office/drawing/2014/main" id="{DDAB6251-DA08-460C-9DE9-DF73FF778EDD}"/>
              </a:ext>
            </a:extLst>
          </p:cNvPr>
          <p:cNvSpPr>
            <a:spLocks noGrp="1"/>
          </p:cNvSpPr>
          <p:nvPr>
            <p:ph type="sldNum" sz="quarter" idx="14"/>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pic>
        <p:nvPicPr>
          <p:cNvPr id="9" name="Picture 8">
            <a:extLst>
              <a:ext uri="{FF2B5EF4-FFF2-40B4-BE49-F238E27FC236}">
                <a16:creationId xmlns:a16="http://schemas.microsoft.com/office/drawing/2014/main" id="{0BBB6705-C99F-1ECA-0C65-DB7D47F916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4564" y="6374623"/>
            <a:ext cx="1905000" cy="266700"/>
          </a:xfrm>
          <a:prstGeom prst="rect">
            <a:avLst/>
          </a:prstGeom>
        </p:spPr>
      </p:pic>
    </p:spTree>
    <p:extLst>
      <p:ext uri="{BB962C8B-B14F-4D97-AF65-F5344CB8AC3E}">
        <p14:creationId xmlns:p14="http://schemas.microsoft.com/office/powerpoint/2010/main" val="253631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0CA57-C37A-4159-990C-5BA85CF3C8C5}" type="datetimeFigureOut">
              <a:rPr lang="en-IN" smtClean="0"/>
              <a:t>25-07-2022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7DA7911-DF65-43BF-AC30-11B017EE0840}" type="slidenum">
              <a:rPr lang="en-IN" smtClean="0"/>
              <a:t>‹#›</a:t>
            </a:fld>
            <a:endParaRPr lang="en-IN"/>
          </a:p>
        </p:txBody>
      </p:sp>
    </p:spTree>
    <p:extLst>
      <p:ext uri="{BB962C8B-B14F-4D97-AF65-F5344CB8AC3E}">
        <p14:creationId xmlns:p14="http://schemas.microsoft.com/office/powerpoint/2010/main" val="197811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30CA57-C37A-4159-990C-5BA85CF3C8C5}" type="datetimeFigureOut">
              <a:rPr lang="en-IN" smtClean="0"/>
              <a:t>25-07-2022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DA7911-DF65-43BF-AC30-11B017EE0840}" type="slidenum">
              <a:rPr lang="en-IN" smtClean="0"/>
              <a:t>‹#›</a:t>
            </a:fld>
            <a:endParaRPr lang="en-IN"/>
          </a:p>
        </p:txBody>
      </p:sp>
    </p:spTree>
    <p:extLst>
      <p:ext uri="{BB962C8B-B14F-4D97-AF65-F5344CB8AC3E}">
        <p14:creationId xmlns:p14="http://schemas.microsoft.com/office/powerpoint/2010/main" val="89259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14504-AC77-4367-8E6A-74EEDE9A2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6D46CA-918F-4F75-920E-1B2C1AEA2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53BA65-F2C5-4F14-9FDB-9D35761F1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BE60-C4F8-4153-AE94-AB0182E529ED}" type="datetimeFigureOut">
              <a:rPr lang="en-US" smtClean="0"/>
              <a:t>7/25/2022</a:t>
            </a:fld>
            <a:endParaRPr lang="en-US"/>
          </a:p>
        </p:txBody>
      </p:sp>
      <p:sp>
        <p:nvSpPr>
          <p:cNvPr id="5" name="Footer Placeholder 4">
            <a:extLst>
              <a:ext uri="{FF2B5EF4-FFF2-40B4-BE49-F238E27FC236}">
                <a16:creationId xmlns:a16="http://schemas.microsoft.com/office/drawing/2014/main" id="{13E0D02E-EEE5-4EB9-9CBC-ACAC0540F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80F0DB00-47B8-443F-B48C-79E8E182D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93448-FE5C-4EA5-942F-F6CBE34C7CD3}" type="slidenum">
              <a:rPr lang="en-US" smtClean="0"/>
              <a:pPr/>
              <a:t>‹#›</a:t>
            </a:fld>
            <a:endParaRPr lang="en-US"/>
          </a:p>
        </p:txBody>
      </p:sp>
    </p:spTree>
    <p:extLst>
      <p:ext uri="{BB962C8B-B14F-4D97-AF65-F5344CB8AC3E}">
        <p14:creationId xmlns:p14="http://schemas.microsoft.com/office/powerpoint/2010/main" val="3092183920"/>
      </p:ext>
    </p:extLst>
  </p:cSld>
  <p:clrMap bg1="lt1" tx1="dk1" bg2="lt2" tx2="dk2" accent1="accent1" accent2="accent2" accent3="accent3" accent4="accent4" accent5="accent5" accent6="accent6" hlink="hlink" folHlink="folHlink"/>
  <p:sldLayoutIdLst>
    <p:sldLayoutId id="2147484368" r:id="rId1"/>
    <p:sldLayoutId id="2147484383" r:id="rId2"/>
    <p:sldLayoutId id="2147484369" r:id="rId3"/>
    <p:sldLayoutId id="2147484371" r:id="rId4"/>
    <p:sldLayoutId id="2147484381" r:id="rId5"/>
    <p:sldLayoutId id="2147484384" r:id="rId6"/>
    <p:sldLayoutId id="214748438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docs.oracle.com/cd/E52319_01/infoportal/psa.html" TargetMode="External"/><Relationship Id="rId7" Type="http://schemas.openxmlformats.org/officeDocument/2006/relationships/hyperlink" Target="https://docs.oracle.com/cd/F13640_01/pt857pbr2/eng/pt/tswu/task_CreatingChangePackage.html?pli=ul_d177e145_tswu?pli=ul_d177e145_tswu" TargetMode="External"/><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hyperlink" Target="https://support.oracle.com/epmos/faces/DocumentDisplay?id=1966243.2" TargetMode="External"/><Relationship Id="rId5" Type="http://schemas.openxmlformats.org/officeDocument/2006/relationships/hyperlink" Target="https://apexapps.oracle.com/pls/apex/f?p=10319:5" TargetMode="External"/><Relationship Id="rId4" Type="http://schemas.openxmlformats.org/officeDocument/2006/relationships/hyperlink" Target="https://support.oracle.com/epmos/faces/DocumentDisplay?id=1641843.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cs.oracle.com/cd/E52319_01/infoportal/index.html"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apexapps.oracle.com/pls/apex/f?p=10319:5"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ocs.oracle.com/cd/E66686_01/pt855pbr1/eng/pt/tswu/concept_UpdateManagerDashboardOverview.html" TargetMode="External"/><Relationship Id="rId2" Type="http://schemas.openxmlformats.org/officeDocument/2006/relationships/hyperlink" Target="https://docs.oracle.com/cd/E52319_01/infoportal/psa.html#StayInformed"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www.omniglot.com/soundfiles/japanese/thanks_jp.mp3" TargetMode="External"/><Relationship Id="rId3" Type="http://schemas.openxmlformats.org/officeDocument/2006/relationships/oleObject" Target="../embeddings/oleObject2.bin"/><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wmf"/><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87EC0-A034-49CB-92B7-FB28F05DE1FA}"/>
              </a:ext>
            </a:extLst>
          </p:cNvPr>
          <p:cNvSpPr txBox="1"/>
          <p:nvPr/>
        </p:nvSpPr>
        <p:spPr>
          <a:xfrm>
            <a:off x="-1038937" y="-2281626"/>
            <a:ext cx="798418" cy="3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687" dirty="0">
              <a:solidFill>
                <a:srgbClr val="000000"/>
              </a:solidFill>
              <a:latin typeface="Helvetica Neue Medium"/>
              <a:ea typeface="Helvetica Neue Medium"/>
              <a:cs typeface="Helvetica Neue Medium"/>
              <a:sym typeface="Helvetica Neue Medium"/>
            </a:endParaRPr>
          </a:p>
        </p:txBody>
      </p:sp>
      <p:sp>
        <p:nvSpPr>
          <p:cNvPr id="3" name="AutoShape 2" descr="Image result for screen machine industries">
            <a:extLst>
              <a:ext uri="{FF2B5EF4-FFF2-40B4-BE49-F238E27FC236}">
                <a16:creationId xmlns:a16="http://schemas.microsoft.com/office/drawing/2014/main" id="{388D9E5D-FD57-4F1A-B90A-450B4E3A0BDC}"/>
              </a:ext>
            </a:extLst>
          </p:cNvPr>
          <p:cNvSpPr>
            <a:spLocks noChangeAspect="1" noChangeArrowheads="1"/>
          </p:cNvSpPr>
          <p:nvPr/>
        </p:nvSpPr>
        <p:spPr bwMode="auto">
          <a:xfrm>
            <a:off x="3016420" y="-2165239"/>
            <a:ext cx="803854" cy="8038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endParaRPr lang="en-US" sz="1266" dirty="0"/>
          </a:p>
        </p:txBody>
      </p:sp>
      <p:grpSp>
        <p:nvGrpSpPr>
          <p:cNvPr id="6" name="Group 5">
            <a:extLst>
              <a:ext uri="{FF2B5EF4-FFF2-40B4-BE49-F238E27FC236}">
                <a16:creationId xmlns:a16="http://schemas.microsoft.com/office/drawing/2014/main" id="{C27CB015-F0F5-4D36-B2AC-BC6827AF3ADD}"/>
              </a:ext>
            </a:extLst>
          </p:cNvPr>
          <p:cNvGrpSpPr/>
          <p:nvPr/>
        </p:nvGrpSpPr>
        <p:grpSpPr>
          <a:xfrm>
            <a:off x="-1" y="6508778"/>
            <a:ext cx="12192001" cy="347801"/>
            <a:chOff x="1524000" y="6479283"/>
            <a:chExt cx="9145232" cy="347801"/>
          </a:xfrm>
        </p:grpSpPr>
        <p:sp>
          <p:nvSpPr>
            <p:cNvPr id="8" name="Round Same Side Corner Rectangle 7"/>
            <p:cNvSpPr/>
            <p:nvPr/>
          </p:nvSpPr>
          <p:spPr>
            <a:xfrm>
              <a:off x="1524000" y="6479283"/>
              <a:ext cx="9145232" cy="347801"/>
            </a:xfrm>
            <a:prstGeom prst="round2SameRect">
              <a:avLst/>
            </a:prstGeom>
            <a:solidFill>
              <a:srgbClr val="ED5A14"/>
            </a:solidFill>
            <a:ln w="25400" cap="flat">
              <a:solidFill>
                <a:srgbClr val="ED5A1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687" dirty="0">
                <a:solidFill>
                  <a:srgbClr val="000000"/>
                </a:solidFill>
                <a:latin typeface="Helvetica Neue Medium"/>
                <a:ea typeface="Helvetica Neue Medium"/>
                <a:cs typeface="Helvetica Neue Medium"/>
                <a:sym typeface="Helvetica Neue Medium"/>
              </a:endParaRPr>
            </a:p>
          </p:txBody>
        </p:sp>
        <p:sp>
          <p:nvSpPr>
            <p:cNvPr id="34" name="SOLUTIONS"/>
            <p:cNvSpPr txBox="1"/>
            <p:nvPr/>
          </p:nvSpPr>
          <p:spPr>
            <a:xfrm>
              <a:off x="1524001" y="6532533"/>
              <a:ext cx="9145231" cy="24526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4000">
                  <a:solidFill>
                    <a:srgbClr val="394E7E"/>
                  </a:solidFill>
                  <a:latin typeface="Roboto Regular"/>
                  <a:ea typeface="Roboto Regular"/>
                  <a:cs typeface="Roboto Regular"/>
                  <a:sym typeface="Roboto Regular"/>
                </a:defRPr>
              </a:lvl1pPr>
            </a:lstStyle>
            <a:p>
              <a:pPr algn="ctr"/>
              <a:r>
                <a:rPr lang="en-US" sz="1125" b="1" dirty="0">
                  <a:solidFill>
                    <a:schemeClr val="bg1"/>
                  </a:solidFill>
                  <a:latin typeface="Lato Heavy"/>
                </a:rPr>
                <a:t>425 Metro Pl N, Suite 455, Dublin, OH – 43017 | www.smactworks.com | 614 503 0000 | connect@smactworks.com</a:t>
              </a:r>
            </a:p>
          </p:txBody>
        </p:sp>
      </p:grpSp>
      <p:sp>
        <p:nvSpPr>
          <p:cNvPr id="40" name="SOLUTIONS"/>
          <p:cNvSpPr txBox="1"/>
          <p:nvPr/>
        </p:nvSpPr>
        <p:spPr>
          <a:xfrm>
            <a:off x="8899637" y="3228123"/>
            <a:ext cx="2449626" cy="5677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4000">
                <a:solidFill>
                  <a:srgbClr val="394E7E"/>
                </a:solidFill>
                <a:latin typeface="Roboto Regular"/>
                <a:ea typeface="Roboto Regular"/>
                <a:cs typeface="Roboto Regular"/>
                <a:sym typeface="Roboto Regular"/>
              </a:defRPr>
            </a:lvl1pPr>
          </a:lstStyle>
          <a:p>
            <a:pPr algn="ctr">
              <a:spcAft>
                <a:spcPts val="422"/>
              </a:spcAft>
            </a:pPr>
            <a:r>
              <a:rPr lang="en-US" sz="1687" b="1" dirty="0">
                <a:solidFill>
                  <a:schemeClr val="bg1"/>
                </a:solidFill>
                <a:latin typeface="+mj-lt"/>
              </a:rPr>
              <a:t>Digital | Data | Cloud</a:t>
            </a:r>
          </a:p>
          <a:p>
            <a:pPr algn="ctr"/>
            <a:r>
              <a:rPr lang="en-US" sz="1200" dirty="0">
                <a:solidFill>
                  <a:srgbClr val="ED5A14"/>
                </a:solidFill>
                <a:latin typeface="Lato" panose="020F0502020204030203" pitchFamily="34" charset="0"/>
                <a:ea typeface="Lato" panose="020F0502020204030203" pitchFamily="34" charset="0"/>
                <a:cs typeface="Lato" panose="020F0502020204030203" pitchFamily="34" charset="0"/>
              </a:rPr>
              <a:t>Consulting &amp; Managed Services</a:t>
            </a:r>
          </a:p>
        </p:txBody>
      </p:sp>
      <p:pic>
        <p:nvPicPr>
          <p:cNvPr id="15" name="Picture 14" descr="Text&#10;&#10;Description automatically generated">
            <a:extLst>
              <a:ext uri="{FF2B5EF4-FFF2-40B4-BE49-F238E27FC236}">
                <a16:creationId xmlns:a16="http://schemas.microsoft.com/office/drawing/2014/main" id="{5EF9C11C-08A9-421E-A033-A534BDB42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5644" y="-5"/>
            <a:ext cx="2197612" cy="710185"/>
          </a:xfrm>
          <a:prstGeom prst="rect">
            <a:avLst/>
          </a:prstGeom>
        </p:spPr>
      </p:pic>
      <p:sp>
        <p:nvSpPr>
          <p:cNvPr id="13" name="SOLUTIONS">
            <a:extLst>
              <a:ext uri="{FF2B5EF4-FFF2-40B4-BE49-F238E27FC236}">
                <a16:creationId xmlns:a16="http://schemas.microsoft.com/office/drawing/2014/main" id="{3F627F0B-874A-A388-C2E8-6AE88A3E857F}"/>
              </a:ext>
            </a:extLst>
          </p:cNvPr>
          <p:cNvSpPr txBox="1"/>
          <p:nvPr/>
        </p:nvSpPr>
        <p:spPr>
          <a:xfrm>
            <a:off x="4704424" y="4474619"/>
            <a:ext cx="6758952" cy="122673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normAutofit/>
          </a:bodyPr>
          <a:lstStyle>
            <a:lvl1pPr>
              <a:defRPr sz="4000">
                <a:solidFill>
                  <a:srgbClr val="394E7E"/>
                </a:solidFill>
                <a:latin typeface="Roboto Regular"/>
                <a:ea typeface="Roboto Regular"/>
                <a:cs typeface="Roboto Regular"/>
                <a:sym typeface="Roboto Regular"/>
              </a:defRPr>
            </a:lvl1pPr>
          </a:lstStyle>
          <a:p>
            <a:pPr algn="ctr">
              <a:lnSpc>
                <a:spcPct val="100000"/>
              </a:lnSpc>
              <a:spcBef>
                <a:spcPts val="0"/>
              </a:spcBef>
            </a:pPr>
            <a:r>
              <a:rPr lang="en-US" sz="3200" b="1" dirty="0">
                <a:latin typeface="+mj-lt"/>
                <a:cs typeface="Arial" panose="020B0604020202020204" pitchFamily="34" charset="0"/>
              </a:rPr>
              <a:t>Leading Practices for </a:t>
            </a:r>
            <a:br>
              <a:rPr lang="en-US" sz="3200" b="1" dirty="0">
                <a:latin typeface="+mj-lt"/>
                <a:cs typeface="Arial" panose="020B0604020202020204" pitchFamily="34" charset="0"/>
              </a:rPr>
            </a:br>
            <a:r>
              <a:rPr lang="en-US" sz="3200" b="1" dirty="0">
                <a:latin typeface="+mj-lt"/>
                <a:cs typeface="Arial" panose="020B0604020202020204" pitchFamily="34" charset="0"/>
              </a:rPr>
              <a:t>PeopleSoft Selective Adoption</a:t>
            </a:r>
          </a:p>
          <a:p>
            <a:pPr algn="ctr">
              <a:lnSpc>
                <a:spcPct val="100000"/>
              </a:lnSpc>
              <a:spcBef>
                <a:spcPts val="0"/>
              </a:spcBef>
            </a:pPr>
            <a:endParaRPr lang="en-US" sz="1400" b="1" dirty="0">
              <a:latin typeface="+mj-lt"/>
              <a:cs typeface="Arial" panose="020B0604020202020204" pitchFamily="34" charset="0"/>
            </a:endParaRPr>
          </a:p>
        </p:txBody>
      </p:sp>
      <p:pic>
        <p:nvPicPr>
          <p:cNvPr id="14" name="Picture 13">
            <a:extLst>
              <a:ext uri="{FF2B5EF4-FFF2-40B4-BE49-F238E27FC236}">
                <a16:creationId xmlns:a16="http://schemas.microsoft.com/office/drawing/2014/main" id="{D85BE5F3-64F4-D0CC-15C4-2C817D3A6835}"/>
              </a:ext>
            </a:extLst>
          </p:cNvPr>
          <p:cNvPicPr/>
          <p:nvPr/>
        </p:nvPicPr>
        <p:blipFill>
          <a:blip r:embed="rId4">
            <a:extLst>
              <a:ext uri="{28A0092B-C50C-407E-A947-70E740481C1C}">
                <a14:useLocalDpi xmlns:a14="http://schemas.microsoft.com/office/drawing/2010/main" val="0"/>
              </a:ext>
            </a:extLst>
          </a:blip>
          <a:srcRect/>
          <a:stretch/>
        </p:blipFill>
        <p:spPr>
          <a:xfrm>
            <a:off x="485153" y="4867665"/>
            <a:ext cx="3216146" cy="456878"/>
          </a:xfrm>
          <a:prstGeom prst="rect">
            <a:avLst/>
          </a:prstGeom>
        </p:spPr>
      </p:pic>
      <p:sp>
        <p:nvSpPr>
          <p:cNvPr id="18" name="SOLUTIONS">
            <a:extLst>
              <a:ext uri="{FF2B5EF4-FFF2-40B4-BE49-F238E27FC236}">
                <a16:creationId xmlns:a16="http://schemas.microsoft.com/office/drawing/2014/main" id="{D1C4C27E-5B79-9662-07AF-FC53CC798B86}"/>
              </a:ext>
            </a:extLst>
          </p:cNvPr>
          <p:cNvSpPr txBox="1"/>
          <p:nvPr/>
        </p:nvSpPr>
        <p:spPr>
          <a:xfrm>
            <a:off x="140796" y="5442806"/>
            <a:ext cx="3911601" cy="24141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4000">
                <a:solidFill>
                  <a:srgbClr val="394E7E"/>
                </a:solidFill>
                <a:latin typeface="Roboto Regular"/>
                <a:ea typeface="Roboto Regular"/>
                <a:cs typeface="Roboto Regular"/>
                <a:sym typeface="Roboto Regular"/>
              </a:defRPr>
            </a:lvl1pPr>
          </a:lstStyle>
          <a:p>
            <a:pPr algn="ctr">
              <a:spcAft>
                <a:spcPts val="422"/>
              </a:spcAft>
            </a:pPr>
            <a:r>
              <a:rPr lang="en-US" sz="1050" i="1" dirty="0">
                <a:solidFill>
                  <a:srgbClr val="ED5A14"/>
                </a:solidFill>
                <a:latin typeface="Lato Heavy"/>
              </a:rPr>
              <a:t>S</a:t>
            </a:r>
            <a:r>
              <a:rPr lang="en-US" sz="1050" i="1" dirty="0">
                <a:solidFill>
                  <a:srgbClr val="1C427D"/>
                </a:solidFill>
                <a:latin typeface="Lato Heavy"/>
              </a:rPr>
              <a:t>ocial | </a:t>
            </a:r>
            <a:r>
              <a:rPr lang="en-US" sz="1050" i="1" dirty="0">
                <a:solidFill>
                  <a:srgbClr val="ED5A14"/>
                </a:solidFill>
                <a:latin typeface="Lato Heavy"/>
              </a:rPr>
              <a:t>M</a:t>
            </a:r>
            <a:r>
              <a:rPr lang="en-US" sz="1050" i="1" dirty="0">
                <a:solidFill>
                  <a:srgbClr val="1C427D"/>
                </a:solidFill>
                <a:latin typeface="Lato Heavy"/>
              </a:rPr>
              <a:t>obile | </a:t>
            </a:r>
            <a:r>
              <a:rPr lang="en-US" sz="1050" i="1" dirty="0">
                <a:solidFill>
                  <a:srgbClr val="ED5A14"/>
                </a:solidFill>
                <a:latin typeface="Lato Heavy"/>
              </a:rPr>
              <a:t>A</a:t>
            </a:r>
            <a:r>
              <a:rPr lang="en-US" sz="1050" i="1" dirty="0">
                <a:solidFill>
                  <a:srgbClr val="1C427D"/>
                </a:solidFill>
                <a:latin typeface="Lato Heavy"/>
              </a:rPr>
              <a:t>nalytics | </a:t>
            </a:r>
            <a:r>
              <a:rPr lang="en-US" sz="1050" i="1" dirty="0">
                <a:solidFill>
                  <a:srgbClr val="ED5A14"/>
                </a:solidFill>
                <a:latin typeface="Lato Heavy"/>
              </a:rPr>
              <a:t>C</a:t>
            </a:r>
            <a:r>
              <a:rPr lang="en-US" sz="1050" i="1" dirty="0">
                <a:solidFill>
                  <a:srgbClr val="1C427D"/>
                </a:solidFill>
                <a:latin typeface="Lato Heavy"/>
              </a:rPr>
              <a:t>loud | </a:t>
            </a:r>
            <a:r>
              <a:rPr lang="en-US" sz="1050" i="1" dirty="0">
                <a:solidFill>
                  <a:srgbClr val="ED5A14"/>
                </a:solidFill>
                <a:latin typeface="Lato Heavy"/>
              </a:rPr>
              <a:t>T</a:t>
            </a:r>
            <a:r>
              <a:rPr lang="en-US" sz="1050" i="1" dirty="0">
                <a:solidFill>
                  <a:srgbClr val="1C427D"/>
                </a:solidFill>
                <a:latin typeface="Lato Heavy"/>
              </a:rPr>
              <a:t>echnology</a:t>
            </a:r>
          </a:p>
        </p:txBody>
      </p:sp>
      <p:sp>
        <p:nvSpPr>
          <p:cNvPr id="16" name="TextBox 15">
            <a:extLst>
              <a:ext uri="{FF2B5EF4-FFF2-40B4-BE49-F238E27FC236}">
                <a16:creationId xmlns:a16="http://schemas.microsoft.com/office/drawing/2014/main" id="{E4B41A53-B799-6DEE-F7AC-812A82D4238D}"/>
              </a:ext>
            </a:extLst>
          </p:cNvPr>
          <p:cNvSpPr txBox="1"/>
          <p:nvPr/>
        </p:nvSpPr>
        <p:spPr>
          <a:xfrm>
            <a:off x="4815834" y="5566754"/>
            <a:ext cx="6647542" cy="369332"/>
          </a:xfrm>
          <a:prstGeom prst="rect">
            <a:avLst/>
          </a:prstGeom>
          <a:noFill/>
        </p:spPr>
        <p:txBody>
          <a:bodyPr wrap="square">
            <a:spAutoFit/>
          </a:bodyPr>
          <a:lstStyle/>
          <a:p>
            <a:pPr algn="ctr">
              <a:lnSpc>
                <a:spcPct val="100000"/>
              </a:lnSpc>
              <a:spcBef>
                <a:spcPts val="0"/>
              </a:spcBef>
            </a:pPr>
            <a:r>
              <a:rPr lang="en-US" dirty="0">
                <a:latin typeface="+mj-lt"/>
                <a:cs typeface="Arial" panose="020B0604020202020204" pitchFamily="34" charset="0"/>
              </a:rPr>
              <a:t>Presented by: Peter Koutroubis, EVP of Operations</a:t>
            </a:r>
            <a:r>
              <a:rPr lang="en-US" sz="1400" dirty="0">
                <a:latin typeface="+mj-lt"/>
                <a:cs typeface="Arial" panose="020B0604020202020204" pitchFamily="34" charset="0"/>
              </a:rPr>
              <a:t> </a:t>
            </a:r>
          </a:p>
        </p:txBody>
      </p:sp>
      <p:pic>
        <p:nvPicPr>
          <p:cNvPr id="7" name="Picture 6">
            <a:extLst>
              <a:ext uri="{FF2B5EF4-FFF2-40B4-BE49-F238E27FC236}">
                <a16:creationId xmlns:a16="http://schemas.microsoft.com/office/drawing/2014/main" id="{66C4BD9C-D930-8497-B71D-7AB7B66DC456}"/>
              </a:ext>
            </a:extLst>
          </p:cNvPr>
          <p:cNvPicPr>
            <a:picLocks noChangeAspect="1"/>
          </p:cNvPicPr>
          <p:nvPr/>
        </p:nvPicPr>
        <p:blipFill>
          <a:blip r:embed="rId5"/>
          <a:stretch>
            <a:fillRect/>
          </a:stretch>
        </p:blipFill>
        <p:spPr>
          <a:xfrm>
            <a:off x="11797" y="915915"/>
            <a:ext cx="12180203" cy="2148840"/>
          </a:xfrm>
          <a:prstGeom prst="rect">
            <a:avLst/>
          </a:prstGeom>
        </p:spPr>
      </p:pic>
    </p:spTree>
    <p:extLst>
      <p:ext uri="{BB962C8B-B14F-4D97-AF65-F5344CB8AC3E}">
        <p14:creationId xmlns:p14="http://schemas.microsoft.com/office/powerpoint/2010/main" val="373902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10</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Key Concepts of Selective Adoption</a:t>
            </a:r>
            <a:endParaRPr lang="en-US" dirty="0"/>
          </a:p>
        </p:txBody>
      </p:sp>
      <p:sp>
        <p:nvSpPr>
          <p:cNvPr id="2" name="Rectangle 1">
            <a:extLst>
              <a:ext uri="{FF2B5EF4-FFF2-40B4-BE49-F238E27FC236}">
                <a16:creationId xmlns:a16="http://schemas.microsoft.com/office/drawing/2014/main" id="{F2646BC9-324E-4245-A808-89F5BF95477C}"/>
              </a:ext>
            </a:extLst>
          </p:cNvPr>
          <p:cNvSpPr/>
          <p:nvPr/>
        </p:nvSpPr>
        <p:spPr>
          <a:xfrm>
            <a:off x="1" y="882503"/>
            <a:ext cx="12192000" cy="2767296"/>
          </a:xfrm>
          <a:prstGeom prst="rect">
            <a:avLst/>
          </a:prstGeom>
        </p:spPr>
        <p:txBody>
          <a:bodyPr wrap="square">
            <a:spAutoFit/>
          </a:bodyPr>
          <a:lstStyle/>
          <a:p>
            <a:pPr>
              <a:lnSpc>
                <a:spcPct val="107000"/>
              </a:lnSpc>
            </a:pPr>
            <a:r>
              <a:rPr lang="en-US" sz="2400" b="1" dirty="0">
                <a:latin typeface="+mj-lt"/>
                <a:ea typeface="Calibri" panose="020F0502020204030204" pitchFamily="34" charset="0"/>
                <a:cs typeface="Calibri" panose="020F0502020204030204" pitchFamily="34" charset="0"/>
              </a:rPr>
              <a:t>Key Concepts of</a:t>
            </a:r>
            <a:r>
              <a:rPr lang="en-US" sz="2400" dirty="0">
                <a:latin typeface="+mj-lt"/>
                <a:ea typeface="Calibri" panose="020F0502020204030204" pitchFamily="34" charset="0"/>
                <a:cs typeface="Calibri" panose="020F0502020204030204" pitchFamily="34" charset="0"/>
              </a:rPr>
              <a:t> </a:t>
            </a:r>
            <a:r>
              <a:rPr lang="en-US" sz="2400" b="1" dirty="0">
                <a:latin typeface="+mj-lt"/>
                <a:ea typeface="Calibri" panose="020F0502020204030204" pitchFamily="34" charset="0"/>
                <a:cs typeface="Calibri" panose="020F0502020204030204" pitchFamily="34" charset="0"/>
              </a:rPr>
              <a:t>Selective Adoption</a:t>
            </a:r>
            <a:endParaRPr lang="en-US" sz="2400" dirty="0">
              <a:latin typeface="+mj-lt"/>
              <a:ea typeface="Calibri" panose="020F0502020204030204" pitchFamily="34" charset="0"/>
              <a:cs typeface="Calibri" panose="020F0502020204030204" pitchFamily="34" charset="0"/>
            </a:endParaRPr>
          </a:p>
          <a:p>
            <a:pPr>
              <a:lnSpc>
                <a:spcPct val="107000"/>
              </a:lnSpc>
            </a:pPr>
            <a:r>
              <a:rPr lang="en-US" sz="2000" dirty="0">
                <a:latin typeface="+mj-lt"/>
                <a:ea typeface="Calibri" panose="020F0502020204030204" pitchFamily="34" charset="0"/>
                <a:cs typeface="Calibri" panose="020F0502020204030204" pitchFamily="34" charset="0"/>
              </a:rPr>
              <a:t>Oracle changed the availability of PeopleSoft updates. Oracle has a “Continuous Delivery Model” – every quarter. </a:t>
            </a:r>
          </a:p>
          <a:p>
            <a:pPr>
              <a:lnSpc>
                <a:spcPct val="107000"/>
              </a:lnSpc>
            </a:pPr>
            <a:r>
              <a:rPr lang="en-US" sz="2000" dirty="0">
                <a:latin typeface="+mj-lt"/>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Calibri" panose="020F0502020204030204" pitchFamily="34" charset="0"/>
              </a:rPr>
              <a:t>Delivery of New Features 3-4 Times a Year</a:t>
            </a: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Calibri" panose="020F0502020204030204" pitchFamily="34" charset="0"/>
              </a:rPr>
              <a:t>Get New Features without Upgrading</a:t>
            </a: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Calibri" panose="020F0502020204030204" pitchFamily="34" charset="0"/>
              </a:rPr>
              <a:t>Take only the New Features You Want, When You Want</a:t>
            </a: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Calibri" panose="020F0502020204030204" pitchFamily="34" charset="0"/>
              </a:rPr>
              <a:t>Maintenance Changes Automatically Included</a:t>
            </a:r>
            <a:endParaRPr lang="en-US" dirty="0">
              <a:latin typeface="+mj-lt"/>
              <a:ea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566E7E69-1486-4D65-AA52-28BE52F9B0EB}"/>
              </a:ext>
            </a:extLst>
          </p:cNvPr>
          <p:cNvGraphicFramePr>
            <a:graphicFrameLocks noGrp="1"/>
          </p:cNvGraphicFramePr>
          <p:nvPr>
            <p:extLst>
              <p:ext uri="{D42A27DB-BD31-4B8C-83A1-F6EECF244321}">
                <p14:modId xmlns:p14="http://schemas.microsoft.com/office/powerpoint/2010/main" val="3545935291"/>
              </p:ext>
            </p:extLst>
          </p:nvPr>
        </p:nvGraphicFramePr>
        <p:xfrm>
          <a:off x="2160104" y="3696703"/>
          <a:ext cx="7871792" cy="2564695"/>
        </p:xfrm>
        <a:graphic>
          <a:graphicData uri="http://schemas.openxmlformats.org/drawingml/2006/table">
            <a:tbl>
              <a:tblPr firstRow="1" firstCol="1" bandRow="1">
                <a:tableStyleId>{5C22544A-7EE6-4342-B048-85BDC9FD1C3A}</a:tableStyleId>
              </a:tblPr>
              <a:tblGrid>
                <a:gridCol w="3935896">
                  <a:extLst>
                    <a:ext uri="{9D8B030D-6E8A-4147-A177-3AD203B41FA5}">
                      <a16:colId xmlns:a16="http://schemas.microsoft.com/office/drawing/2014/main" val="4048465688"/>
                    </a:ext>
                  </a:extLst>
                </a:gridCol>
                <a:gridCol w="3935896">
                  <a:extLst>
                    <a:ext uri="{9D8B030D-6E8A-4147-A177-3AD203B41FA5}">
                      <a16:colId xmlns:a16="http://schemas.microsoft.com/office/drawing/2014/main" val="1791232266"/>
                    </a:ext>
                  </a:extLst>
                </a:gridCol>
              </a:tblGrid>
              <a:tr h="284667">
                <a:tc gridSpan="2">
                  <a:txBody>
                    <a:bodyPr/>
                    <a:lstStyle/>
                    <a:p>
                      <a:pPr marL="0" marR="0" algn="ctr">
                        <a:lnSpc>
                          <a:spcPct val="107000"/>
                        </a:lnSpc>
                        <a:spcBef>
                          <a:spcPts val="0"/>
                        </a:spcBef>
                        <a:spcAft>
                          <a:spcPts val="0"/>
                        </a:spcAft>
                      </a:pPr>
                      <a:r>
                        <a:rPr lang="en-US" sz="1800" dirty="0">
                          <a:effectLst/>
                        </a:rPr>
                        <a:t>PeopleSoft Continuous Delivery Model Comparison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1229906"/>
                  </a:ext>
                </a:extLst>
              </a:tr>
              <a:tr h="284667">
                <a:tc>
                  <a:txBody>
                    <a:bodyPr/>
                    <a:lstStyle/>
                    <a:p>
                      <a:pPr marL="0" marR="0" algn="ctr">
                        <a:lnSpc>
                          <a:spcPct val="107000"/>
                        </a:lnSpc>
                        <a:spcBef>
                          <a:spcPts val="0"/>
                        </a:spcBef>
                        <a:spcAft>
                          <a:spcPts val="0"/>
                        </a:spcAft>
                      </a:pPr>
                      <a:r>
                        <a:rPr lang="en-US" sz="1800" dirty="0">
                          <a:effectLst/>
                        </a:rPr>
                        <a:t>Old: Bundles and Updates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New: Selective Adoption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4680133"/>
                  </a:ext>
                </a:extLst>
              </a:tr>
              <a:tr h="1696326">
                <a:tc>
                  <a:txBody>
                    <a:bodyPr/>
                    <a:lstStyle/>
                    <a:p>
                      <a:pPr marL="0" marR="0" algn="r">
                        <a:spcBef>
                          <a:spcPts val="0"/>
                        </a:spcBef>
                        <a:spcAft>
                          <a:spcPts val="0"/>
                        </a:spcAft>
                      </a:pPr>
                      <a:r>
                        <a:rPr lang="en-US" sz="1800" dirty="0">
                          <a:effectLst/>
                        </a:rPr>
                        <a:t>Frequent maintenance</a:t>
                      </a:r>
                    </a:p>
                    <a:p>
                      <a:pPr marL="0" marR="0" algn="r">
                        <a:spcBef>
                          <a:spcPts val="0"/>
                        </a:spcBef>
                        <a:spcAft>
                          <a:spcPts val="0"/>
                        </a:spcAft>
                      </a:pPr>
                      <a:r>
                        <a:rPr lang="en-US" sz="1800" dirty="0">
                          <a:effectLst/>
                        </a:rPr>
                        <a:t>Take all maintenance</a:t>
                      </a:r>
                    </a:p>
                    <a:p>
                      <a:pPr marL="0" marR="0" algn="r">
                        <a:spcBef>
                          <a:spcPts val="0"/>
                        </a:spcBef>
                        <a:spcAft>
                          <a:spcPts val="0"/>
                        </a:spcAft>
                      </a:pPr>
                      <a:r>
                        <a:rPr lang="en-US" sz="1800" dirty="0">
                          <a:effectLst/>
                        </a:rPr>
                        <a:t>Recommend staying current</a:t>
                      </a:r>
                    </a:p>
                    <a:p>
                      <a:pPr marL="0" marR="0" algn="r">
                        <a:spcBef>
                          <a:spcPts val="0"/>
                        </a:spcBef>
                        <a:spcAft>
                          <a:spcPts val="0"/>
                        </a:spcAft>
                      </a:pPr>
                      <a:r>
                        <a:rPr lang="en-US" sz="1800" dirty="0">
                          <a:effectLst/>
                        </a:rPr>
                        <a:t>Infrequent enhancements</a:t>
                      </a:r>
                    </a:p>
                    <a:p>
                      <a:pPr marL="0" marR="0" algn="r">
                        <a:spcBef>
                          <a:spcPts val="0"/>
                        </a:spcBef>
                        <a:spcAft>
                          <a:spcPts val="0"/>
                        </a:spcAft>
                      </a:pPr>
                      <a:r>
                        <a:rPr lang="en-US" sz="1800" dirty="0">
                          <a:effectLst/>
                        </a:rPr>
                        <a:t>Major upgrade every 3‒4 years</a:t>
                      </a:r>
                    </a:p>
                    <a:p>
                      <a:pPr marL="0" marR="0" algn="r">
                        <a:spcBef>
                          <a:spcPts val="0"/>
                        </a:spcBef>
                        <a:spcAft>
                          <a:spcPts val="0"/>
                        </a:spcAft>
                      </a:pPr>
                      <a:r>
                        <a:rPr lang="en-US" sz="1800" dirty="0">
                          <a:effectLst/>
                        </a:rPr>
                        <a:t>No incremental changes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Frequent maintenance</a:t>
                      </a:r>
                    </a:p>
                    <a:p>
                      <a:pPr marL="0" marR="0">
                        <a:spcBef>
                          <a:spcPts val="0"/>
                        </a:spcBef>
                        <a:spcAft>
                          <a:spcPts val="0"/>
                        </a:spcAft>
                      </a:pPr>
                      <a:r>
                        <a:rPr lang="en-US" sz="1800" dirty="0">
                          <a:effectLst/>
                        </a:rPr>
                        <a:t>Take selective maintenance</a:t>
                      </a:r>
                    </a:p>
                    <a:p>
                      <a:pPr marL="0" marR="0">
                        <a:lnSpc>
                          <a:spcPct val="107000"/>
                        </a:lnSpc>
                        <a:spcBef>
                          <a:spcPts val="0"/>
                        </a:spcBef>
                        <a:spcAft>
                          <a:spcPts val="0"/>
                        </a:spcAft>
                      </a:pPr>
                      <a:r>
                        <a:rPr lang="en-US" sz="2000" dirty="0">
                          <a:effectLst/>
                        </a:rPr>
                        <a:t>Determine</a:t>
                      </a:r>
                      <a:r>
                        <a:rPr lang="en-US" sz="1800" dirty="0">
                          <a:effectLst/>
                        </a:rPr>
                        <a:t> stay current strategy</a:t>
                      </a:r>
                    </a:p>
                    <a:p>
                      <a:pPr marL="0" marR="0">
                        <a:spcBef>
                          <a:spcPts val="0"/>
                        </a:spcBef>
                        <a:spcAft>
                          <a:spcPts val="0"/>
                        </a:spcAft>
                      </a:pPr>
                      <a:r>
                        <a:rPr lang="en-US" sz="1800" dirty="0">
                          <a:effectLst/>
                        </a:rPr>
                        <a:t>Frequent enhancements</a:t>
                      </a:r>
                    </a:p>
                    <a:p>
                      <a:pPr marL="0" marR="0">
                        <a:spcBef>
                          <a:spcPts val="0"/>
                        </a:spcBef>
                        <a:spcAft>
                          <a:spcPts val="0"/>
                        </a:spcAft>
                      </a:pPr>
                      <a:r>
                        <a:rPr lang="en-US" sz="1800" dirty="0">
                          <a:effectLst/>
                        </a:rPr>
                        <a:t>No major upgrades</a:t>
                      </a:r>
                    </a:p>
                    <a:p>
                      <a:pPr marL="0" marR="0">
                        <a:lnSpc>
                          <a:spcPct val="107000"/>
                        </a:lnSpc>
                        <a:spcBef>
                          <a:spcPts val="0"/>
                        </a:spcBef>
                        <a:spcAft>
                          <a:spcPts val="0"/>
                        </a:spcAft>
                      </a:pPr>
                      <a:r>
                        <a:rPr lang="en-US" sz="1800" dirty="0">
                          <a:effectLst/>
                        </a:rPr>
                        <a:t>Incremental changes 2‒3 times/year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0593663"/>
                  </a:ext>
                </a:extLst>
              </a:tr>
            </a:tbl>
          </a:graphicData>
        </a:graphic>
      </p:graphicFrame>
    </p:spTree>
    <p:extLst>
      <p:ext uri="{BB962C8B-B14F-4D97-AF65-F5344CB8AC3E}">
        <p14:creationId xmlns:p14="http://schemas.microsoft.com/office/powerpoint/2010/main" val="89657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11</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 Change</a:t>
            </a:r>
            <a:endParaRPr lang="en-US" dirty="0"/>
          </a:p>
        </p:txBody>
      </p:sp>
      <p:sp>
        <p:nvSpPr>
          <p:cNvPr id="2" name="Rectangle 1">
            <a:extLst>
              <a:ext uri="{FF2B5EF4-FFF2-40B4-BE49-F238E27FC236}">
                <a16:creationId xmlns:a16="http://schemas.microsoft.com/office/drawing/2014/main" id="{C6FBD015-E8B1-41C1-B26A-87AFF21B3504}"/>
              </a:ext>
            </a:extLst>
          </p:cNvPr>
          <p:cNvSpPr/>
          <p:nvPr/>
        </p:nvSpPr>
        <p:spPr>
          <a:xfrm>
            <a:off x="0" y="1247762"/>
            <a:ext cx="12192000" cy="4751685"/>
          </a:xfrm>
          <a:prstGeom prst="rect">
            <a:avLst/>
          </a:prstGeom>
        </p:spPr>
        <p:txBody>
          <a:bodyPr wrap="square">
            <a:spAutoFit/>
          </a:bodyPr>
          <a:lstStyle/>
          <a:p>
            <a:pPr>
              <a:lnSpc>
                <a:spcPct val="107000"/>
              </a:lnSpc>
            </a:pPr>
            <a:r>
              <a:rPr lang="en-US" sz="2400" b="1" dirty="0">
                <a:latin typeface="+mj-lt"/>
                <a:ea typeface="Calibri" panose="020F0502020204030204" pitchFamily="34" charset="0"/>
                <a:cs typeface="Calibri" panose="020F0502020204030204" pitchFamily="34" charset="0"/>
              </a:rPr>
              <a:t>Does not eliminate the typical activities associated with change or long term need to update the incrementally releases to the system:</a:t>
            </a:r>
            <a:endParaRPr lang="en-US" sz="2400" dirty="0">
              <a:latin typeface="+mj-lt"/>
              <a:ea typeface="Calibri" panose="020F0502020204030204" pitchFamily="34" charset="0"/>
              <a:cs typeface="Calibri" panose="020F0502020204030204" pitchFamily="34" charset="0"/>
            </a:endParaRPr>
          </a:p>
          <a:p>
            <a:pPr marL="342900" indent="-342900">
              <a:lnSpc>
                <a:spcPct val="107000"/>
              </a:lnSpc>
              <a:buFont typeface="Arial" panose="020B0604020202020204" pitchFamily="34" charset="0"/>
              <a:buChar char="•"/>
            </a:pPr>
            <a:r>
              <a:rPr lang="en-US" sz="2400" b="1" dirty="0">
                <a:latin typeface="+mj-lt"/>
                <a:ea typeface="Calibri" panose="020F0502020204030204" pitchFamily="34" charset="0"/>
                <a:cs typeface="Calibri" panose="020F0502020204030204" pitchFamily="34" charset="0"/>
              </a:rPr>
              <a:t> </a:t>
            </a:r>
            <a:r>
              <a:rPr lang="en-US" sz="2400" dirty="0">
                <a:latin typeface="+mj-lt"/>
                <a:ea typeface="Calibri" panose="020F0502020204030204" pitchFamily="34" charset="0"/>
                <a:cs typeface="Calibri" panose="020F0502020204030204" pitchFamily="34" charset="0"/>
              </a:rPr>
              <a:t>Business Process </a:t>
            </a: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mj-lt"/>
                <a:ea typeface="Calibri" panose="020F0502020204030204" pitchFamily="34" charset="0"/>
                <a:cs typeface="Calibri" panose="020F0502020204030204" pitchFamily="34" charset="0"/>
              </a:rPr>
              <a:t>Assess and Prioritize desired feature release adoption with the functional users</a:t>
            </a: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mj-lt"/>
                <a:ea typeface="Calibri" panose="020F0502020204030204" pitchFamily="34" charset="0"/>
                <a:cs typeface="Calibri" panose="020F0502020204030204" pitchFamily="34" charset="0"/>
              </a:rPr>
              <a:t>Scheduling time for incremental changes verses periodic major changes</a:t>
            </a: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mj-lt"/>
                <a:ea typeface="Calibri" panose="020F0502020204030204" pitchFamily="34" charset="0"/>
                <a:cs typeface="Calibri" panose="020F0502020204030204" pitchFamily="34" charset="0"/>
              </a:rPr>
              <a:t>Develop a sensible maintenance strategy</a:t>
            </a:r>
          </a:p>
          <a:p>
            <a:pPr marR="0" lvl="1">
              <a:lnSpc>
                <a:spcPct val="107000"/>
              </a:lnSpc>
              <a:spcBef>
                <a:spcPts val="0"/>
              </a:spcBef>
              <a:spcAft>
                <a:spcPts val="0"/>
              </a:spcAft>
            </a:pPr>
            <a:r>
              <a:rPr lang="en-US" sz="2400" dirty="0">
                <a:latin typeface="+mj-lt"/>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Arial" panose="020B0604020202020204" pitchFamily="34" charset="0"/>
              <a:buChar char="•"/>
            </a:pPr>
            <a:r>
              <a:rPr lang="en-US" sz="2400" dirty="0">
                <a:latin typeface="+mj-lt"/>
                <a:ea typeface="Calibri" panose="020F0502020204030204" pitchFamily="34" charset="0"/>
                <a:cs typeface="Calibri" panose="020F0502020204030204" pitchFamily="34" charset="0"/>
              </a:rPr>
              <a:t>Testing Cycle</a:t>
            </a:r>
          </a:p>
          <a:p>
            <a:pPr marL="342900" marR="0" lvl="0" indent="-342900">
              <a:lnSpc>
                <a:spcPct val="107000"/>
              </a:lnSpc>
              <a:spcBef>
                <a:spcPts val="0"/>
              </a:spcBef>
              <a:spcAft>
                <a:spcPts val="0"/>
              </a:spcAft>
              <a:buFont typeface="Arial" panose="020B0604020202020204" pitchFamily="34" charset="0"/>
              <a:buChar char="•"/>
            </a:pPr>
            <a:r>
              <a:rPr lang="en-US" sz="2400" dirty="0">
                <a:latin typeface="+mj-lt"/>
                <a:ea typeface="Calibri" panose="020F0502020204030204" pitchFamily="34" charset="0"/>
                <a:cs typeface="Calibri" panose="020F0502020204030204" pitchFamily="34" charset="0"/>
              </a:rPr>
              <a:t>End User Training</a:t>
            </a:r>
          </a:p>
          <a:p>
            <a:pPr marL="342900" marR="0" lvl="0" indent="-342900">
              <a:lnSpc>
                <a:spcPct val="107000"/>
              </a:lnSpc>
              <a:spcBef>
                <a:spcPts val="0"/>
              </a:spcBef>
              <a:spcAft>
                <a:spcPts val="0"/>
              </a:spcAft>
              <a:buFont typeface="Symbol" panose="05050102010706020507" pitchFamily="18" charset="2"/>
              <a:buChar char=""/>
            </a:pPr>
            <a:endParaRPr lang="en-US" sz="1600" dirty="0">
              <a:latin typeface="+mj-lt"/>
              <a:ea typeface="Calibri" panose="020F0502020204030204" pitchFamily="34" charset="0"/>
              <a:cs typeface="Calibri" panose="020F0502020204030204" pitchFamily="34" charset="0"/>
            </a:endParaRPr>
          </a:p>
          <a:p>
            <a:endParaRPr lang="en-US" dirty="0">
              <a:latin typeface="+mj-lt"/>
            </a:endParaRPr>
          </a:p>
          <a:p>
            <a:pPr marR="0" lvl="0">
              <a:lnSpc>
                <a:spcPct val="107000"/>
              </a:lnSpc>
              <a:spcBef>
                <a:spcPts val="0"/>
              </a:spcBef>
              <a:spcAft>
                <a:spcPts val="0"/>
              </a:spcAft>
            </a:pPr>
            <a:endParaRPr lang="en-US"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960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12</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a:t>
            </a:r>
            <a:endParaRPr lang="en-US" dirty="0"/>
          </a:p>
        </p:txBody>
      </p:sp>
      <p:pic>
        <p:nvPicPr>
          <p:cNvPr id="2" name="Picture 2" descr="Image result for peoplesoft pum update lifecycle">
            <a:extLst>
              <a:ext uri="{FF2B5EF4-FFF2-40B4-BE49-F238E27FC236}">
                <a16:creationId xmlns:a16="http://schemas.microsoft.com/office/drawing/2014/main" id="{A80116C4-B1F1-49FB-B7F0-282E212D8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68" y="1101436"/>
            <a:ext cx="11890664" cy="4902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09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13</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 Strategy</a:t>
            </a:r>
            <a:endParaRPr lang="en-US" dirty="0"/>
          </a:p>
        </p:txBody>
      </p:sp>
      <p:pic>
        <p:nvPicPr>
          <p:cNvPr id="2" name="Picture 1">
            <a:extLst>
              <a:ext uri="{FF2B5EF4-FFF2-40B4-BE49-F238E27FC236}">
                <a16:creationId xmlns:a16="http://schemas.microsoft.com/office/drawing/2014/main" id="{4561B4D5-6729-4C39-83AA-0DF2FEA67546}"/>
              </a:ext>
            </a:extLst>
          </p:cNvPr>
          <p:cNvPicPr>
            <a:picLocks noChangeAspect="1"/>
          </p:cNvPicPr>
          <p:nvPr/>
        </p:nvPicPr>
        <p:blipFill>
          <a:blip r:embed="rId2"/>
          <a:stretch>
            <a:fillRect/>
          </a:stretch>
        </p:blipFill>
        <p:spPr>
          <a:xfrm>
            <a:off x="129738" y="1122218"/>
            <a:ext cx="11932524" cy="49564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85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14</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Oracle’s Lifetime Support Policy</a:t>
            </a:r>
            <a:endParaRPr lang="en-US" dirty="0"/>
          </a:p>
        </p:txBody>
      </p:sp>
      <p:sp>
        <p:nvSpPr>
          <p:cNvPr id="2" name="Rectangle 1">
            <a:extLst>
              <a:ext uri="{FF2B5EF4-FFF2-40B4-BE49-F238E27FC236}">
                <a16:creationId xmlns:a16="http://schemas.microsoft.com/office/drawing/2014/main" id="{7127F19D-9EAE-4472-93D0-FC2867F4EA88}"/>
              </a:ext>
            </a:extLst>
          </p:cNvPr>
          <p:cNvSpPr/>
          <p:nvPr/>
        </p:nvSpPr>
        <p:spPr>
          <a:xfrm>
            <a:off x="-1" y="1297172"/>
            <a:ext cx="12021879" cy="648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Oracle’s PeopleSoft Continuous Innovation Releases</a:t>
            </a:r>
          </a:p>
        </p:txBody>
      </p:sp>
      <p:pic>
        <p:nvPicPr>
          <p:cNvPr id="7" name="Picture 6">
            <a:extLst>
              <a:ext uri="{FF2B5EF4-FFF2-40B4-BE49-F238E27FC236}">
                <a16:creationId xmlns:a16="http://schemas.microsoft.com/office/drawing/2014/main" id="{AE50C95C-C940-D2CC-5BA3-5FC59E22BB58}"/>
              </a:ext>
            </a:extLst>
          </p:cNvPr>
          <p:cNvPicPr>
            <a:picLocks noChangeAspect="1"/>
          </p:cNvPicPr>
          <p:nvPr/>
        </p:nvPicPr>
        <p:blipFill>
          <a:blip r:embed="rId3"/>
          <a:stretch>
            <a:fillRect/>
          </a:stretch>
        </p:blipFill>
        <p:spPr>
          <a:xfrm>
            <a:off x="265815" y="1922674"/>
            <a:ext cx="11388688" cy="3952832"/>
          </a:xfrm>
          <a:prstGeom prst="rect">
            <a:avLst/>
          </a:prstGeom>
        </p:spPr>
      </p:pic>
    </p:spTree>
    <p:extLst>
      <p:ext uri="{BB962C8B-B14F-4D97-AF65-F5344CB8AC3E}">
        <p14:creationId xmlns:p14="http://schemas.microsoft.com/office/powerpoint/2010/main" val="64737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15</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normAutofit/>
          </a:bodyPr>
          <a:lstStyle/>
          <a:p>
            <a:pPr algn="ctr"/>
            <a:r>
              <a:rPr lang="en-US" sz="3600" b="1" dirty="0"/>
              <a:t>PeopleSoft PeopleTools Premium Support Policy</a:t>
            </a:r>
            <a:endParaRPr lang="en-US" sz="3600" dirty="0"/>
          </a:p>
        </p:txBody>
      </p:sp>
      <p:sp>
        <p:nvSpPr>
          <p:cNvPr id="2" name="Rectangle 1">
            <a:extLst>
              <a:ext uri="{FF2B5EF4-FFF2-40B4-BE49-F238E27FC236}">
                <a16:creationId xmlns:a16="http://schemas.microsoft.com/office/drawing/2014/main" id="{5EAE8181-EEEF-407B-9687-9E643218FAE4}"/>
              </a:ext>
            </a:extLst>
          </p:cNvPr>
          <p:cNvSpPr/>
          <p:nvPr/>
        </p:nvSpPr>
        <p:spPr>
          <a:xfrm>
            <a:off x="0" y="1075567"/>
            <a:ext cx="12192000" cy="2828082"/>
          </a:xfrm>
          <a:prstGeom prst="rect">
            <a:avLst/>
          </a:prstGeom>
        </p:spPr>
        <p:txBody>
          <a:bodyPr wrap="square">
            <a:spAutoFit/>
          </a:bodyPr>
          <a:lstStyle/>
          <a:p>
            <a:pPr>
              <a:lnSpc>
                <a:spcPct val="107000"/>
              </a:lnSpc>
            </a:pPr>
            <a:r>
              <a:rPr lang="en-US" sz="2400" b="1" dirty="0">
                <a:latin typeface="+mj-lt"/>
                <a:ea typeface="Calibri" panose="020F0502020204030204" pitchFamily="34" charset="0"/>
                <a:cs typeface="Arial" panose="020B0604020202020204" pitchFamily="34" charset="0"/>
              </a:rPr>
              <a:t>PeopleTools Premium Support:</a:t>
            </a:r>
            <a:endParaRPr lang="en-US" sz="2400" dirty="0">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mj-lt"/>
                <a:ea typeface="Calibri" panose="020F0502020204030204" pitchFamily="34" charset="0"/>
                <a:cs typeface="Arial" panose="020B0604020202020204" pitchFamily="34" charset="0"/>
              </a:rPr>
              <a:t>Available until the next release of PeopleTools (every 12-18 months between) is released then for an additional twelve (12) months. Then Extended Support (limited) for twelve more months before entering Sustaining Support.  </a:t>
            </a:r>
          </a:p>
          <a:p>
            <a:pPr marL="342900" marR="0" lvl="0" indent="-342900">
              <a:lnSpc>
                <a:spcPct val="107000"/>
              </a:lnSpc>
              <a:spcBef>
                <a:spcPts val="0"/>
              </a:spcBef>
              <a:spcAft>
                <a:spcPts val="0"/>
              </a:spcAft>
              <a:buFont typeface="Symbol" panose="05050102010706020507" pitchFamily="18" charset="2"/>
              <a:buChar char=""/>
            </a:pPr>
            <a:endParaRPr lang="en-US" sz="2400" dirty="0">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mj-lt"/>
                <a:ea typeface="Calibri" panose="020F0502020204030204" pitchFamily="34" charset="0"/>
                <a:cs typeface="Arial" panose="020B0604020202020204" pitchFamily="34" charset="0"/>
              </a:rPr>
              <a:t>Customers must be on the latest release of PeopleTools to take advantage of the latest features related to the product set.  </a:t>
            </a:r>
          </a:p>
        </p:txBody>
      </p:sp>
    </p:spTree>
    <p:extLst>
      <p:ext uri="{BB962C8B-B14F-4D97-AF65-F5344CB8AC3E}">
        <p14:creationId xmlns:p14="http://schemas.microsoft.com/office/powerpoint/2010/main" val="222249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623D62-B938-B198-B258-747E13398F2A}"/>
              </a:ext>
            </a:extLst>
          </p:cNvPr>
          <p:cNvSpPr>
            <a:spLocks noGrp="1"/>
          </p:cNvSpPr>
          <p:nvPr>
            <p:ph sz="half" idx="1"/>
          </p:nvPr>
        </p:nvSpPr>
        <p:spPr/>
        <p:txBody>
          <a:bodyPr/>
          <a:lstStyle/>
          <a:p>
            <a:r>
              <a:rPr lang="en-US" dirty="0"/>
              <a:t>A proactive Organization will create the business processes and inter-departmental synergy to capitalize on the benefits of the continuous innovation delivery model in all PeopleSoft pillars they have in production (HCM, FMS, SCM, CS, CRM)</a:t>
            </a:r>
          </a:p>
        </p:txBody>
      </p:sp>
      <p:sp>
        <p:nvSpPr>
          <p:cNvPr id="3" name="Content Placeholder 2">
            <a:extLst>
              <a:ext uri="{FF2B5EF4-FFF2-40B4-BE49-F238E27FC236}">
                <a16:creationId xmlns:a16="http://schemas.microsoft.com/office/drawing/2014/main" id="{268AF58F-61D8-4A64-9739-5A9727EBC599}"/>
              </a:ext>
            </a:extLst>
          </p:cNvPr>
          <p:cNvSpPr>
            <a:spLocks noGrp="1"/>
          </p:cNvSpPr>
          <p:nvPr>
            <p:ph sz="half" idx="2"/>
          </p:nvPr>
        </p:nvSpPr>
        <p:spPr>
          <a:xfrm>
            <a:off x="6172199" y="1825625"/>
            <a:ext cx="6019801" cy="4351338"/>
          </a:xfrm>
        </p:spPr>
        <p:txBody>
          <a:bodyPr>
            <a:normAutofit/>
          </a:bodyPr>
          <a:lstStyle/>
          <a:p>
            <a:r>
              <a:rPr lang="en-US" sz="2400" dirty="0"/>
              <a:t>Interdepartmental Collaboration </a:t>
            </a:r>
          </a:p>
          <a:p>
            <a:r>
              <a:rPr lang="en-US" sz="2400" dirty="0"/>
              <a:t>Business to Information Technology</a:t>
            </a:r>
          </a:p>
          <a:p>
            <a:r>
              <a:rPr lang="en-US" sz="2400" dirty="0"/>
              <a:t>Research, Planning, Analysis</a:t>
            </a:r>
          </a:p>
          <a:p>
            <a:r>
              <a:rPr lang="en-US" sz="2400" dirty="0"/>
              <a:t>System Implementation</a:t>
            </a:r>
          </a:p>
          <a:p>
            <a:r>
              <a:rPr lang="en-US" sz="2400" dirty="0"/>
              <a:t>Testing</a:t>
            </a:r>
          </a:p>
          <a:p>
            <a:pPr marL="0" indent="0">
              <a:buNone/>
            </a:pPr>
            <a:r>
              <a:rPr lang="en-US" sz="2400" dirty="0"/>
              <a:t> </a:t>
            </a:r>
          </a:p>
        </p:txBody>
      </p:sp>
      <p:sp>
        <p:nvSpPr>
          <p:cNvPr id="4" name="Slide Number Placeholder 3">
            <a:extLst>
              <a:ext uri="{FF2B5EF4-FFF2-40B4-BE49-F238E27FC236}">
                <a16:creationId xmlns:a16="http://schemas.microsoft.com/office/drawing/2014/main" id="{D6C38EDF-EBDD-D28A-EE54-B6E509A9408F}"/>
              </a:ext>
            </a:extLst>
          </p:cNvPr>
          <p:cNvSpPr>
            <a:spLocks noGrp="1"/>
          </p:cNvSpPr>
          <p:nvPr>
            <p:ph type="sldNum" sz="quarter" idx="12"/>
          </p:nvPr>
        </p:nvSpPr>
        <p:spPr/>
        <p:txBody>
          <a:bodyPr/>
          <a:lstStyle/>
          <a:p>
            <a:fld id="{99893448-FE5C-4EA5-942F-F6CBE34C7CD3}" type="slidenum">
              <a:rPr lang="en-US" smtClean="0"/>
              <a:pPr/>
              <a:t>16</a:t>
            </a:fld>
            <a:endParaRPr lang="en-US" dirty="0"/>
          </a:p>
        </p:txBody>
      </p:sp>
      <p:sp>
        <p:nvSpPr>
          <p:cNvPr id="5" name="Title 4">
            <a:extLst>
              <a:ext uri="{FF2B5EF4-FFF2-40B4-BE49-F238E27FC236}">
                <a16:creationId xmlns:a16="http://schemas.microsoft.com/office/drawing/2014/main" id="{C8F4265B-5FD6-FB50-803A-CE33EBC90FC0}"/>
              </a:ext>
            </a:extLst>
          </p:cNvPr>
          <p:cNvSpPr>
            <a:spLocks noGrp="1"/>
          </p:cNvSpPr>
          <p:nvPr>
            <p:ph type="title"/>
          </p:nvPr>
        </p:nvSpPr>
        <p:spPr/>
        <p:txBody>
          <a:bodyPr/>
          <a:lstStyle/>
          <a:p>
            <a:r>
              <a:rPr lang="en-US" b="1" dirty="0"/>
              <a:t>Proactive Organization </a:t>
            </a:r>
          </a:p>
        </p:txBody>
      </p:sp>
      <p:pic>
        <p:nvPicPr>
          <p:cNvPr id="6" name="Picture 5">
            <a:extLst>
              <a:ext uri="{FF2B5EF4-FFF2-40B4-BE49-F238E27FC236}">
                <a16:creationId xmlns:a16="http://schemas.microsoft.com/office/drawing/2014/main" id="{74A23A4A-07D2-6CB9-9F1E-17E5250AF85D}"/>
              </a:ext>
            </a:extLst>
          </p:cNvPr>
          <p:cNvPicPr>
            <a:picLocks noChangeAspect="1"/>
          </p:cNvPicPr>
          <p:nvPr/>
        </p:nvPicPr>
        <p:blipFill>
          <a:blip r:embed="rId2"/>
          <a:stretch>
            <a:fillRect/>
          </a:stretch>
        </p:blipFill>
        <p:spPr>
          <a:xfrm>
            <a:off x="5299480" y="4640580"/>
            <a:ext cx="6626705" cy="1209437"/>
          </a:xfrm>
          <a:prstGeom prst="rect">
            <a:avLst/>
          </a:prstGeom>
        </p:spPr>
      </p:pic>
    </p:spTree>
    <p:extLst>
      <p:ext uri="{BB962C8B-B14F-4D97-AF65-F5344CB8AC3E}">
        <p14:creationId xmlns:p14="http://schemas.microsoft.com/office/powerpoint/2010/main" val="3353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AF58F-61D8-4A64-9739-5A9727EBC599}"/>
              </a:ext>
            </a:extLst>
          </p:cNvPr>
          <p:cNvSpPr>
            <a:spLocks noGrp="1"/>
          </p:cNvSpPr>
          <p:nvPr>
            <p:ph sz="half" idx="2"/>
          </p:nvPr>
        </p:nvSpPr>
        <p:spPr>
          <a:xfrm>
            <a:off x="6143847" y="2240278"/>
            <a:ext cx="6019801" cy="3632363"/>
          </a:xfrm>
        </p:spPr>
        <p:txBody>
          <a:bodyPr>
            <a:normAutofit/>
          </a:bodyPr>
          <a:lstStyle/>
          <a:p>
            <a:r>
              <a:rPr lang="en-US" dirty="0"/>
              <a:t>Focus on incremental changes</a:t>
            </a:r>
          </a:p>
          <a:p>
            <a:r>
              <a:rPr lang="en-US" dirty="0"/>
              <a:t>Stay current with PeopleTools</a:t>
            </a:r>
          </a:p>
          <a:p>
            <a:r>
              <a:rPr lang="en-US" dirty="0"/>
              <a:t>Create an annual schedule</a:t>
            </a:r>
          </a:p>
          <a:p>
            <a:r>
              <a:rPr lang="en-US" dirty="0"/>
              <a:t>Frequent maintenance  </a:t>
            </a:r>
          </a:p>
          <a:p>
            <a:r>
              <a:rPr lang="en-US" dirty="0"/>
              <a:t>Automate testing</a:t>
            </a:r>
          </a:p>
          <a:p>
            <a:pPr marL="0" indent="0">
              <a:buNone/>
            </a:pPr>
            <a:r>
              <a:rPr lang="en-US" sz="2400" dirty="0"/>
              <a:t> </a:t>
            </a:r>
          </a:p>
        </p:txBody>
      </p:sp>
      <p:sp>
        <p:nvSpPr>
          <p:cNvPr id="4" name="Slide Number Placeholder 3">
            <a:extLst>
              <a:ext uri="{FF2B5EF4-FFF2-40B4-BE49-F238E27FC236}">
                <a16:creationId xmlns:a16="http://schemas.microsoft.com/office/drawing/2014/main" id="{D6C38EDF-EBDD-D28A-EE54-B6E509A9408F}"/>
              </a:ext>
            </a:extLst>
          </p:cNvPr>
          <p:cNvSpPr>
            <a:spLocks noGrp="1"/>
          </p:cNvSpPr>
          <p:nvPr>
            <p:ph type="sldNum" sz="quarter" idx="12"/>
          </p:nvPr>
        </p:nvSpPr>
        <p:spPr/>
        <p:txBody>
          <a:bodyPr/>
          <a:lstStyle/>
          <a:p>
            <a:fld id="{99893448-FE5C-4EA5-942F-F6CBE34C7CD3}" type="slidenum">
              <a:rPr lang="en-US" smtClean="0"/>
              <a:pPr/>
              <a:t>17</a:t>
            </a:fld>
            <a:endParaRPr lang="en-US" dirty="0"/>
          </a:p>
        </p:txBody>
      </p:sp>
      <p:sp>
        <p:nvSpPr>
          <p:cNvPr id="5" name="Title 4">
            <a:extLst>
              <a:ext uri="{FF2B5EF4-FFF2-40B4-BE49-F238E27FC236}">
                <a16:creationId xmlns:a16="http://schemas.microsoft.com/office/drawing/2014/main" id="{C8F4265B-5FD6-FB50-803A-CE33EBC90FC0}"/>
              </a:ext>
            </a:extLst>
          </p:cNvPr>
          <p:cNvSpPr>
            <a:spLocks noGrp="1"/>
          </p:cNvSpPr>
          <p:nvPr>
            <p:ph type="title"/>
          </p:nvPr>
        </p:nvSpPr>
        <p:spPr/>
        <p:txBody>
          <a:bodyPr/>
          <a:lstStyle/>
          <a:p>
            <a:r>
              <a:rPr lang="en-US" b="1" dirty="0"/>
              <a:t>Proactive Organization </a:t>
            </a:r>
          </a:p>
        </p:txBody>
      </p:sp>
      <p:sp>
        <p:nvSpPr>
          <p:cNvPr id="7" name="TextBox 6">
            <a:extLst>
              <a:ext uri="{FF2B5EF4-FFF2-40B4-BE49-F238E27FC236}">
                <a16:creationId xmlns:a16="http://schemas.microsoft.com/office/drawing/2014/main" id="{30FEBF3C-AB0F-EC64-2834-0BE5FB33FDC6}"/>
              </a:ext>
            </a:extLst>
          </p:cNvPr>
          <p:cNvSpPr txBox="1"/>
          <p:nvPr/>
        </p:nvSpPr>
        <p:spPr>
          <a:xfrm>
            <a:off x="265815" y="1442263"/>
            <a:ext cx="5753985" cy="646331"/>
          </a:xfrm>
          <a:prstGeom prst="rect">
            <a:avLst/>
          </a:prstGeom>
          <a:noFill/>
        </p:spPr>
        <p:txBody>
          <a:bodyPr wrap="square" rtlCol="0">
            <a:spAutoFit/>
          </a:bodyPr>
          <a:lstStyle/>
          <a:p>
            <a:r>
              <a:rPr lang="en-US" sz="3600" b="1" dirty="0"/>
              <a:t>Who is involved? </a:t>
            </a:r>
          </a:p>
        </p:txBody>
      </p:sp>
      <p:sp>
        <p:nvSpPr>
          <p:cNvPr id="9" name="TextBox 8">
            <a:extLst>
              <a:ext uri="{FF2B5EF4-FFF2-40B4-BE49-F238E27FC236}">
                <a16:creationId xmlns:a16="http://schemas.microsoft.com/office/drawing/2014/main" id="{87377A49-13F7-50C6-903E-F13F29C739C7}"/>
              </a:ext>
            </a:extLst>
          </p:cNvPr>
          <p:cNvSpPr txBox="1"/>
          <p:nvPr/>
        </p:nvSpPr>
        <p:spPr>
          <a:xfrm>
            <a:off x="6172199" y="1443929"/>
            <a:ext cx="5753985" cy="646331"/>
          </a:xfrm>
          <a:prstGeom prst="rect">
            <a:avLst/>
          </a:prstGeom>
          <a:noFill/>
        </p:spPr>
        <p:txBody>
          <a:bodyPr wrap="square" rtlCol="0">
            <a:spAutoFit/>
          </a:bodyPr>
          <a:lstStyle/>
          <a:p>
            <a:r>
              <a:rPr lang="en-US" sz="3600" b="1" dirty="0"/>
              <a:t>What is involved? </a:t>
            </a:r>
          </a:p>
        </p:txBody>
      </p:sp>
      <p:sp>
        <p:nvSpPr>
          <p:cNvPr id="11" name="Content Placeholder 10">
            <a:extLst>
              <a:ext uri="{FF2B5EF4-FFF2-40B4-BE49-F238E27FC236}">
                <a16:creationId xmlns:a16="http://schemas.microsoft.com/office/drawing/2014/main" id="{B01B4A46-226D-E17F-9982-22C1E499080E}"/>
              </a:ext>
            </a:extLst>
          </p:cNvPr>
          <p:cNvSpPr>
            <a:spLocks noGrp="1"/>
          </p:cNvSpPr>
          <p:nvPr>
            <p:ph sz="half" idx="1"/>
          </p:nvPr>
        </p:nvSpPr>
        <p:spPr>
          <a:xfrm>
            <a:off x="265815" y="2240279"/>
            <a:ext cx="5753985" cy="3936683"/>
          </a:xfrm>
        </p:spPr>
        <p:txBody>
          <a:bodyPr/>
          <a:lstStyle/>
          <a:p>
            <a:r>
              <a:rPr lang="en-US" dirty="0"/>
              <a:t>All Pillars OR Business Units: </a:t>
            </a:r>
          </a:p>
          <a:p>
            <a:pPr marL="0" indent="0">
              <a:buNone/>
            </a:pPr>
            <a:r>
              <a:rPr lang="en-US" dirty="0"/>
              <a:t>HCM, FMS, SCM, CRM, CS</a:t>
            </a:r>
          </a:p>
          <a:p>
            <a:pPr marL="0" indent="0">
              <a:buNone/>
            </a:pPr>
            <a:endParaRPr lang="en-US" dirty="0"/>
          </a:p>
          <a:p>
            <a:r>
              <a:rPr lang="en-US" dirty="0"/>
              <a:t>Information Technology Group </a:t>
            </a:r>
          </a:p>
        </p:txBody>
      </p:sp>
    </p:spTree>
    <p:extLst>
      <p:ext uri="{BB962C8B-B14F-4D97-AF65-F5344CB8AC3E}">
        <p14:creationId xmlns:p14="http://schemas.microsoft.com/office/powerpoint/2010/main" val="163146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AF58F-61D8-4A64-9739-5A9727EBC599}"/>
              </a:ext>
            </a:extLst>
          </p:cNvPr>
          <p:cNvSpPr>
            <a:spLocks noGrp="1"/>
          </p:cNvSpPr>
          <p:nvPr>
            <p:ph sz="half" idx="2"/>
          </p:nvPr>
        </p:nvSpPr>
        <p:spPr>
          <a:xfrm>
            <a:off x="6143847" y="2240278"/>
            <a:ext cx="6019801" cy="3632363"/>
          </a:xfrm>
        </p:spPr>
        <p:txBody>
          <a:bodyPr>
            <a:normAutofit/>
          </a:bodyPr>
          <a:lstStyle/>
          <a:p>
            <a:r>
              <a:rPr lang="en-US" dirty="0"/>
              <a:t>Cost of updates budgeted annually; Funding distributed </a:t>
            </a:r>
            <a:endParaRPr lang="en-US" sz="2400" dirty="0"/>
          </a:p>
          <a:p>
            <a:r>
              <a:rPr lang="en-US" sz="2400" dirty="0"/>
              <a:t>Business Analyst (BA) must look at the maintenance delivered in PUMs</a:t>
            </a:r>
          </a:p>
          <a:p>
            <a:r>
              <a:rPr lang="en-US" sz="2400" dirty="0"/>
              <a:t>BA &amp; IT must analyze PUMs to against customization for replacement</a:t>
            </a:r>
          </a:p>
          <a:p>
            <a:r>
              <a:rPr lang="en-US" sz="2400" dirty="0"/>
              <a:t> Review of maintenance log to determine what maintenance should be applied</a:t>
            </a:r>
          </a:p>
          <a:p>
            <a:endParaRPr lang="en-US" dirty="0"/>
          </a:p>
        </p:txBody>
      </p:sp>
      <p:sp>
        <p:nvSpPr>
          <p:cNvPr id="4" name="Slide Number Placeholder 3">
            <a:extLst>
              <a:ext uri="{FF2B5EF4-FFF2-40B4-BE49-F238E27FC236}">
                <a16:creationId xmlns:a16="http://schemas.microsoft.com/office/drawing/2014/main" id="{D6C38EDF-EBDD-D28A-EE54-B6E509A9408F}"/>
              </a:ext>
            </a:extLst>
          </p:cNvPr>
          <p:cNvSpPr>
            <a:spLocks noGrp="1"/>
          </p:cNvSpPr>
          <p:nvPr>
            <p:ph type="sldNum" sz="quarter" idx="12"/>
          </p:nvPr>
        </p:nvSpPr>
        <p:spPr/>
        <p:txBody>
          <a:bodyPr/>
          <a:lstStyle/>
          <a:p>
            <a:fld id="{99893448-FE5C-4EA5-942F-F6CBE34C7CD3}" type="slidenum">
              <a:rPr lang="en-US" smtClean="0"/>
              <a:pPr/>
              <a:t>18</a:t>
            </a:fld>
            <a:endParaRPr lang="en-US" dirty="0"/>
          </a:p>
        </p:txBody>
      </p:sp>
      <p:sp>
        <p:nvSpPr>
          <p:cNvPr id="5" name="Title 4">
            <a:extLst>
              <a:ext uri="{FF2B5EF4-FFF2-40B4-BE49-F238E27FC236}">
                <a16:creationId xmlns:a16="http://schemas.microsoft.com/office/drawing/2014/main" id="{C8F4265B-5FD6-FB50-803A-CE33EBC90FC0}"/>
              </a:ext>
            </a:extLst>
          </p:cNvPr>
          <p:cNvSpPr>
            <a:spLocks noGrp="1"/>
          </p:cNvSpPr>
          <p:nvPr>
            <p:ph type="title"/>
          </p:nvPr>
        </p:nvSpPr>
        <p:spPr/>
        <p:txBody>
          <a:bodyPr/>
          <a:lstStyle/>
          <a:p>
            <a:r>
              <a:rPr lang="en-US" b="1" dirty="0"/>
              <a:t>Proactive Organization </a:t>
            </a:r>
          </a:p>
        </p:txBody>
      </p:sp>
      <p:sp>
        <p:nvSpPr>
          <p:cNvPr id="7" name="TextBox 6">
            <a:extLst>
              <a:ext uri="{FF2B5EF4-FFF2-40B4-BE49-F238E27FC236}">
                <a16:creationId xmlns:a16="http://schemas.microsoft.com/office/drawing/2014/main" id="{30FEBF3C-AB0F-EC64-2834-0BE5FB33FDC6}"/>
              </a:ext>
            </a:extLst>
          </p:cNvPr>
          <p:cNvSpPr txBox="1"/>
          <p:nvPr/>
        </p:nvSpPr>
        <p:spPr>
          <a:xfrm>
            <a:off x="265815" y="1442263"/>
            <a:ext cx="5753985" cy="646331"/>
          </a:xfrm>
          <a:prstGeom prst="rect">
            <a:avLst/>
          </a:prstGeom>
          <a:noFill/>
        </p:spPr>
        <p:txBody>
          <a:bodyPr wrap="square" rtlCol="0">
            <a:spAutoFit/>
          </a:bodyPr>
          <a:lstStyle/>
          <a:p>
            <a:r>
              <a:rPr lang="en-US" sz="3600" b="1" dirty="0"/>
              <a:t>What has changed? </a:t>
            </a:r>
          </a:p>
        </p:txBody>
      </p:sp>
      <p:sp>
        <p:nvSpPr>
          <p:cNvPr id="9" name="TextBox 8">
            <a:extLst>
              <a:ext uri="{FF2B5EF4-FFF2-40B4-BE49-F238E27FC236}">
                <a16:creationId xmlns:a16="http://schemas.microsoft.com/office/drawing/2014/main" id="{87377A49-13F7-50C6-903E-F13F29C739C7}"/>
              </a:ext>
            </a:extLst>
          </p:cNvPr>
          <p:cNvSpPr txBox="1"/>
          <p:nvPr/>
        </p:nvSpPr>
        <p:spPr>
          <a:xfrm>
            <a:off x="6172199" y="1443929"/>
            <a:ext cx="5753985" cy="646331"/>
          </a:xfrm>
          <a:prstGeom prst="rect">
            <a:avLst/>
          </a:prstGeom>
          <a:noFill/>
        </p:spPr>
        <p:txBody>
          <a:bodyPr wrap="square" rtlCol="0">
            <a:spAutoFit/>
          </a:bodyPr>
          <a:lstStyle/>
          <a:p>
            <a:r>
              <a:rPr lang="en-US" sz="3600" b="1" dirty="0"/>
              <a:t>What is the impact? </a:t>
            </a:r>
          </a:p>
        </p:txBody>
      </p:sp>
      <p:sp>
        <p:nvSpPr>
          <p:cNvPr id="11" name="Content Placeholder 10">
            <a:extLst>
              <a:ext uri="{FF2B5EF4-FFF2-40B4-BE49-F238E27FC236}">
                <a16:creationId xmlns:a16="http://schemas.microsoft.com/office/drawing/2014/main" id="{B01B4A46-226D-E17F-9982-22C1E499080E}"/>
              </a:ext>
            </a:extLst>
          </p:cNvPr>
          <p:cNvSpPr>
            <a:spLocks noGrp="1"/>
          </p:cNvSpPr>
          <p:nvPr>
            <p:ph sz="half" idx="1"/>
          </p:nvPr>
        </p:nvSpPr>
        <p:spPr>
          <a:xfrm>
            <a:off x="265815" y="2240279"/>
            <a:ext cx="5753985" cy="3936683"/>
          </a:xfrm>
        </p:spPr>
        <p:txBody>
          <a:bodyPr/>
          <a:lstStyle/>
          <a:p>
            <a:r>
              <a:rPr lang="en-US" dirty="0"/>
              <a:t>No More Upgrades </a:t>
            </a:r>
          </a:p>
          <a:p>
            <a:pPr lvl="1"/>
            <a:r>
              <a:rPr lang="en-US" dirty="0"/>
              <a:t>Projects are different</a:t>
            </a:r>
          </a:p>
          <a:p>
            <a:r>
              <a:rPr lang="en-US" dirty="0"/>
              <a:t>Roles have changed  </a:t>
            </a:r>
          </a:p>
        </p:txBody>
      </p:sp>
    </p:spTree>
    <p:extLst>
      <p:ext uri="{BB962C8B-B14F-4D97-AF65-F5344CB8AC3E}">
        <p14:creationId xmlns:p14="http://schemas.microsoft.com/office/powerpoint/2010/main" val="9876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F4A1FD-0EEE-6A7B-C16F-3A19ACF51D93}"/>
              </a:ext>
            </a:extLst>
          </p:cNvPr>
          <p:cNvSpPr>
            <a:spLocks noGrp="1"/>
          </p:cNvSpPr>
          <p:nvPr>
            <p:ph sz="half" idx="1"/>
          </p:nvPr>
        </p:nvSpPr>
        <p:spPr>
          <a:xfrm>
            <a:off x="265815" y="2205991"/>
            <a:ext cx="11926185" cy="3970972"/>
          </a:xfrm>
        </p:spPr>
        <p:txBody>
          <a:bodyPr/>
          <a:lstStyle/>
          <a:p>
            <a:r>
              <a:rPr lang="en-US" dirty="0"/>
              <a:t>Maintenance:</a:t>
            </a:r>
          </a:p>
          <a:p>
            <a:pPr lvl="1"/>
            <a:r>
              <a:rPr lang="en-US" dirty="0"/>
              <a:t>Bug Fix, Legislation &amp; Regulation </a:t>
            </a:r>
          </a:p>
          <a:p>
            <a:pPr lvl="1"/>
            <a:r>
              <a:rPr lang="en-US" dirty="0"/>
              <a:t>System readiness; Opportunity cost</a:t>
            </a:r>
          </a:p>
          <a:p>
            <a:pPr lvl="1"/>
            <a:r>
              <a:rPr lang="en-US" dirty="0"/>
              <a:t>Stay current </a:t>
            </a:r>
          </a:p>
          <a:p>
            <a:r>
              <a:rPr lang="en-US" dirty="0"/>
              <a:t>Enhancements:</a:t>
            </a:r>
          </a:p>
          <a:p>
            <a:pPr lvl="1"/>
            <a:r>
              <a:rPr lang="en-US" dirty="0"/>
              <a:t>Evaluated </a:t>
            </a:r>
          </a:p>
          <a:p>
            <a:pPr lvl="1"/>
            <a:r>
              <a:rPr lang="en-US" dirty="0"/>
              <a:t>Rolled out incrementally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9BF2C10-ACE7-A2E1-3F31-BE5B95E1A2D8}"/>
              </a:ext>
            </a:extLst>
          </p:cNvPr>
          <p:cNvSpPr>
            <a:spLocks noGrp="1"/>
          </p:cNvSpPr>
          <p:nvPr>
            <p:ph type="sldNum" sz="quarter" idx="12"/>
          </p:nvPr>
        </p:nvSpPr>
        <p:spPr/>
        <p:txBody>
          <a:bodyPr/>
          <a:lstStyle/>
          <a:p>
            <a:fld id="{99893448-FE5C-4EA5-942F-F6CBE34C7CD3}" type="slidenum">
              <a:rPr lang="en-US" smtClean="0"/>
              <a:pPr/>
              <a:t>19</a:t>
            </a:fld>
            <a:endParaRPr lang="en-US" dirty="0"/>
          </a:p>
        </p:txBody>
      </p:sp>
      <p:sp>
        <p:nvSpPr>
          <p:cNvPr id="5" name="Title 4">
            <a:extLst>
              <a:ext uri="{FF2B5EF4-FFF2-40B4-BE49-F238E27FC236}">
                <a16:creationId xmlns:a16="http://schemas.microsoft.com/office/drawing/2014/main" id="{8687FEB3-DA40-57CE-BB6B-721E394391F2}"/>
              </a:ext>
            </a:extLst>
          </p:cNvPr>
          <p:cNvSpPr>
            <a:spLocks noGrp="1"/>
          </p:cNvSpPr>
          <p:nvPr>
            <p:ph type="title"/>
          </p:nvPr>
        </p:nvSpPr>
        <p:spPr/>
        <p:txBody>
          <a:bodyPr/>
          <a:lstStyle/>
          <a:p>
            <a:r>
              <a:rPr lang="en-US" b="1" dirty="0"/>
              <a:t>Planning an annual schedule </a:t>
            </a:r>
          </a:p>
        </p:txBody>
      </p:sp>
      <p:sp>
        <p:nvSpPr>
          <p:cNvPr id="6" name="TextBox 5">
            <a:extLst>
              <a:ext uri="{FF2B5EF4-FFF2-40B4-BE49-F238E27FC236}">
                <a16:creationId xmlns:a16="http://schemas.microsoft.com/office/drawing/2014/main" id="{66CC8B40-CF76-1D89-1906-D94B9002234B}"/>
              </a:ext>
            </a:extLst>
          </p:cNvPr>
          <p:cNvSpPr txBox="1"/>
          <p:nvPr/>
        </p:nvSpPr>
        <p:spPr>
          <a:xfrm>
            <a:off x="265814" y="1553647"/>
            <a:ext cx="11926185" cy="523220"/>
          </a:xfrm>
          <a:prstGeom prst="rect">
            <a:avLst/>
          </a:prstGeom>
          <a:noFill/>
        </p:spPr>
        <p:txBody>
          <a:bodyPr wrap="square" rtlCol="0">
            <a:spAutoFit/>
          </a:bodyPr>
          <a:lstStyle/>
          <a:p>
            <a:r>
              <a:rPr lang="en-US" sz="2800" b="1" dirty="0"/>
              <a:t>Schedule maintenance, new features, and customization review</a:t>
            </a:r>
          </a:p>
        </p:txBody>
      </p:sp>
    </p:spTree>
    <p:extLst>
      <p:ext uri="{BB962C8B-B14F-4D97-AF65-F5344CB8AC3E}">
        <p14:creationId xmlns:p14="http://schemas.microsoft.com/office/powerpoint/2010/main" val="376859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E143F663-3A93-4990-884A-599AE6C9F1EC}"/>
              </a:ext>
            </a:extLst>
          </p:cNvPr>
          <p:cNvGrpSpPr/>
          <p:nvPr/>
        </p:nvGrpSpPr>
        <p:grpSpPr>
          <a:xfrm>
            <a:off x="984611" y="1320362"/>
            <a:ext cx="10859665" cy="4773641"/>
            <a:chOff x="986178" y="1667128"/>
            <a:chExt cx="11767587" cy="5958384"/>
          </a:xfrm>
        </p:grpSpPr>
        <p:sp>
          <p:nvSpPr>
            <p:cNvPr id="50" name="TextBox 49">
              <a:extLst>
                <a:ext uri="{FF2B5EF4-FFF2-40B4-BE49-F238E27FC236}">
                  <a16:creationId xmlns:a16="http://schemas.microsoft.com/office/drawing/2014/main" id="{BF4698DD-1D7A-49EE-8383-753B63B90DD4}"/>
                </a:ext>
              </a:extLst>
            </p:cNvPr>
            <p:cNvSpPr txBox="1"/>
            <p:nvPr/>
          </p:nvSpPr>
          <p:spPr>
            <a:xfrm>
              <a:off x="2488226" y="1761408"/>
              <a:ext cx="3758793" cy="105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ED5A14"/>
                  </a:solidFill>
                  <a:effectLst/>
                  <a:uFillTx/>
                  <a:latin typeface="+mj-lt"/>
                  <a:sym typeface="Helvetica Neue Medium"/>
                </a:rPr>
                <a:t>Founded</a:t>
              </a:r>
            </a:p>
            <a:p>
              <a:pPr defTabSz="584200" hangingPunct="0">
                <a:spcBef>
                  <a:spcPts val="600"/>
                </a:spcBef>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US Operations started in 2013</a:t>
              </a:r>
            </a:p>
            <a:p>
              <a:pPr defTabSz="584200" hangingPunct="0">
                <a:spcBef>
                  <a:spcPts val="600"/>
                </a:spcBef>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One-stop for Digital, Data &amp; Cloud Solutions</a:t>
              </a:r>
              <a:endParaRPr lang="en-US" sz="1200" dirty="0">
                <a:solidFill>
                  <a:srgbClr val="142E6B"/>
                </a:solidFill>
                <a:latin typeface="Lato" panose="020F0502020204030203" pitchFamily="34" charset="0"/>
                <a:ea typeface="Lato" panose="020F0502020204030203" pitchFamily="34" charset="0"/>
                <a:cs typeface="Lato" panose="020F0502020204030203" pitchFamily="34" charset="0"/>
                <a:sym typeface="Helvetica Neue Medium"/>
              </a:endParaRPr>
            </a:p>
          </p:txBody>
        </p:sp>
        <p:sp>
          <p:nvSpPr>
            <p:cNvPr id="51" name="TextBox 50">
              <a:extLst>
                <a:ext uri="{FF2B5EF4-FFF2-40B4-BE49-F238E27FC236}">
                  <a16:creationId xmlns:a16="http://schemas.microsoft.com/office/drawing/2014/main" id="{42B73D65-96E8-47F7-A672-9969F14274C2}"/>
                </a:ext>
              </a:extLst>
            </p:cNvPr>
            <p:cNvSpPr txBox="1"/>
            <p:nvPr/>
          </p:nvSpPr>
          <p:spPr>
            <a:xfrm>
              <a:off x="2488226" y="3257945"/>
              <a:ext cx="3706949" cy="105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ED5A14"/>
                  </a:solidFill>
                  <a:effectLst/>
                  <a:uFillTx/>
                  <a:latin typeface="+mj-lt"/>
                  <a:sym typeface="Helvetica Neue Medium"/>
                </a:rPr>
                <a:t>Employees</a:t>
              </a:r>
            </a:p>
            <a:p>
              <a:pPr marR="0" indent="0" defTabSz="584200" fontAlgn="auto" hangingPunct="0">
                <a:lnSpc>
                  <a:spcPct val="100000"/>
                </a:lnSpc>
                <a:spcBef>
                  <a:spcPts val="600"/>
                </a:spcBef>
                <a:spcAft>
                  <a:spcPts val="0"/>
                </a:spcAft>
                <a:buClrTx/>
                <a:buSzTx/>
                <a:buFontTx/>
                <a:buNone/>
                <a:tabLst/>
              </a:pPr>
              <a:r>
                <a:rPr lang="en-US" sz="1200" dirty="0">
                  <a:solidFill>
                    <a:srgbClr val="002060"/>
                  </a:solidFill>
                  <a:latin typeface="Lato" panose="020F0502020204030203" pitchFamily="34" charset="0"/>
                  <a:ea typeface="Lato" panose="020F0502020204030203" pitchFamily="34" charset="0"/>
                  <a:cs typeface="Lato" panose="020F0502020204030203" pitchFamily="34" charset="0"/>
                </a:rPr>
                <a:t>150+ Direct (W-2) Oracle Specialized Employees</a:t>
              </a:r>
            </a:p>
            <a:p>
              <a:pPr>
                <a:spcBef>
                  <a:spcPts val="600"/>
                </a:spcBef>
              </a:pPr>
              <a:r>
                <a:rPr lang="en-US" sz="1200" dirty="0">
                  <a:solidFill>
                    <a:srgbClr val="002060"/>
                  </a:solidFill>
                  <a:latin typeface="Lato" panose="020F0502020204030203" pitchFamily="34" charset="0"/>
                  <a:ea typeface="Lato" panose="020F0502020204030203" pitchFamily="34" charset="0"/>
                  <a:cs typeface="Lato" panose="020F0502020204030203" pitchFamily="34" charset="0"/>
                </a:rPr>
                <a:t>75% Oracle Certified in Solution Engineers</a:t>
              </a:r>
            </a:p>
          </p:txBody>
        </p:sp>
        <p:sp>
          <p:nvSpPr>
            <p:cNvPr id="52" name="TextBox 51">
              <a:extLst>
                <a:ext uri="{FF2B5EF4-FFF2-40B4-BE49-F238E27FC236}">
                  <a16:creationId xmlns:a16="http://schemas.microsoft.com/office/drawing/2014/main" id="{B08C9A9B-AFB3-41CF-ABA9-4E3232897E42}"/>
                </a:ext>
              </a:extLst>
            </p:cNvPr>
            <p:cNvSpPr txBox="1"/>
            <p:nvPr/>
          </p:nvSpPr>
          <p:spPr>
            <a:xfrm>
              <a:off x="2530177" y="5080931"/>
              <a:ext cx="3758793" cy="105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r>
                <a:rPr lang="en-US" sz="1400" b="1" dirty="0">
                  <a:solidFill>
                    <a:srgbClr val="ED5A14"/>
                  </a:solidFill>
                  <a:latin typeface="+mj-lt"/>
                  <a:sym typeface="Helvetica Neue Medium"/>
                </a:rPr>
                <a:t>Center of Excellence</a:t>
              </a:r>
            </a:p>
            <a:p>
              <a:pPr marR="0" indent="0" defTabSz="584200" fontAlgn="auto" hangingPunct="0">
                <a:lnSpc>
                  <a:spcPct val="100000"/>
                </a:lnSpc>
                <a:spcBef>
                  <a:spcPts val="600"/>
                </a:spcBef>
                <a:spcAft>
                  <a:spcPts val="0"/>
                </a:spcAft>
                <a:buClrTx/>
                <a:buSzTx/>
                <a:buFontTx/>
                <a:buNone/>
                <a:tabLst/>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60+ Managed Services Team</a:t>
              </a:r>
            </a:p>
            <a:p>
              <a:pPr marR="0" indent="0" defTabSz="584200" fontAlgn="auto" hangingPunct="0">
                <a:lnSpc>
                  <a:spcPct val="100000"/>
                </a:lnSpc>
                <a:spcBef>
                  <a:spcPts val="600"/>
                </a:spcBef>
                <a:spcAft>
                  <a:spcPts val="0"/>
                </a:spcAft>
                <a:buClrTx/>
                <a:buSzTx/>
                <a:buFontTx/>
                <a:buNone/>
                <a:tabLst/>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SLA based Service Organization</a:t>
              </a:r>
            </a:p>
          </p:txBody>
        </p:sp>
        <p:sp>
          <p:nvSpPr>
            <p:cNvPr id="53" name="TextBox 52">
              <a:extLst>
                <a:ext uri="{FF2B5EF4-FFF2-40B4-BE49-F238E27FC236}">
                  <a16:creationId xmlns:a16="http://schemas.microsoft.com/office/drawing/2014/main" id="{808EA2B2-07F0-4AE1-AAD5-4DB91D573A6E}"/>
                </a:ext>
              </a:extLst>
            </p:cNvPr>
            <p:cNvSpPr txBox="1"/>
            <p:nvPr/>
          </p:nvSpPr>
          <p:spPr>
            <a:xfrm>
              <a:off x="8363606" y="1727817"/>
              <a:ext cx="3706949" cy="105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indent="0" defTabSz="584200" fontAlgn="auto" hangingPunct="0">
                <a:lnSpc>
                  <a:spcPct val="100000"/>
                </a:lnSpc>
                <a:spcBef>
                  <a:spcPts val="0"/>
                </a:spcBef>
                <a:spcAft>
                  <a:spcPts val="0"/>
                </a:spcAft>
                <a:buClrTx/>
                <a:buSzTx/>
                <a:buFontTx/>
                <a:buNone/>
                <a:tabLst/>
              </a:pPr>
              <a:r>
                <a:rPr lang="en-US" sz="1400" b="1" dirty="0">
                  <a:solidFill>
                    <a:srgbClr val="ED5A14"/>
                  </a:solidFill>
                  <a:latin typeface="+mj-lt"/>
                  <a:sym typeface="Helvetica Neue Medium"/>
                </a:rPr>
                <a:t>Certifications</a:t>
              </a:r>
            </a:p>
            <a:p>
              <a:pPr marR="0" indent="0" defTabSz="584200" fontAlgn="auto" hangingPunct="0">
                <a:lnSpc>
                  <a:spcPct val="100000"/>
                </a:lnSpc>
                <a:spcBef>
                  <a:spcPts val="600"/>
                </a:spcBef>
                <a:spcAft>
                  <a:spcPts val="0"/>
                </a:spcAft>
                <a:buClrTx/>
                <a:buSzTx/>
                <a:buFontTx/>
                <a:buNone/>
                <a:tabLst/>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Oracle Gold Cloud Partner</a:t>
              </a:r>
            </a:p>
            <a:p>
              <a:pPr defTabSz="584200" hangingPunct="0">
                <a:spcBef>
                  <a:spcPts val="600"/>
                </a:spcBef>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ISO 9001:2015 | ISO 27001:2013 Certified</a:t>
              </a:r>
              <a:endParaRPr lang="en-US" sz="1200" dirty="0">
                <a:solidFill>
                  <a:srgbClr val="142E6B"/>
                </a:solidFill>
                <a:latin typeface="Lato" panose="020F0502020204030203" pitchFamily="34" charset="0"/>
                <a:ea typeface="Lato" panose="020F0502020204030203" pitchFamily="34" charset="0"/>
                <a:cs typeface="Lato" panose="020F0502020204030203" pitchFamily="34" charset="0"/>
                <a:sym typeface="Helvetica Neue Medium"/>
              </a:endParaRPr>
            </a:p>
          </p:txBody>
        </p:sp>
        <p:sp>
          <p:nvSpPr>
            <p:cNvPr id="54" name="TextBox 53">
              <a:extLst>
                <a:ext uri="{FF2B5EF4-FFF2-40B4-BE49-F238E27FC236}">
                  <a16:creationId xmlns:a16="http://schemas.microsoft.com/office/drawing/2014/main" id="{127E43F1-E78E-4255-BBC4-059A7A2BD0E2}"/>
                </a:ext>
              </a:extLst>
            </p:cNvPr>
            <p:cNvSpPr txBox="1"/>
            <p:nvPr/>
          </p:nvSpPr>
          <p:spPr>
            <a:xfrm>
              <a:off x="8290918" y="3195335"/>
              <a:ext cx="4421137" cy="17031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r>
                <a:rPr lang="en-US" sz="1400" b="1" dirty="0">
                  <a:solidFill>
                    <a:srgbClr val="ED5A14"/>
                  </a:solidFill>
                  <a:latin typeface="+mj-lt"/>
                  <a:sym typeface="Helvetica Neue Medium"/>
                </a:rPr>
                <a:t>Technology</a:t>
              </a:r>
            </a:p>
            <a:p>
              <a:pPr marR="0" indent="0" defTabSz="584200" fontAlgn="auto" hangingPunct="0">
                <a:lnSpc>
                  <a:spcPct val="100000"/>
                </a:lnSpc>
                <a:spcBef>
                  <a:spcPts val="600"/>
                </a:spcBef>
                <a:spcAft>
                  <a:spcPts val="0"/>
                </a:spcAft>
                <a:buClrTx/>
                <a:buSzTx/>
                <a:buFontTx/>
                <a:buNone/>
                <a:tabLst/>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PeopleSoft Applications </a:t>
              </a:r>
            </a:p>
            <a:p>
              <a:pPr marR="0" indent="0" defTabSz="584200" fontAlgn="auto" hangingPunct="0">
                <a:lnSpc>
                  <a:spcPct val="100000"/>
                </a:lnSpc>
                <a:spcBef>
                  <a:spcPts val="600"/>
                </a:spcBef>
                <a:spcAft>
                  <a:spcPts val="0"/>
                </a:spcAft>
                <a:buClrTx/>
                <a:buSzTx/>
                <a:buFontTx/>
                <a:buNone/>
                <a:tabLst/>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Oracle Cloud (HCM, ERP, SCM) Applications</a:t>
              </a:r>
            </a:p>
            <a:p>
              <a:pPr marR="0" indent="0" defTabSz="584200" fontAlgn="auto" hangingPunct="0">
                <a:lnSpc>
                  <a:spcPct val="100000"/>
                </a:lnSpc>
                <a:spcBef>
                  <a:spcPts val="600"/>
                </a:spcBef>
                <a:spcAft>
                  <a:spcPts val="0"/>
                </a:spcAft>
                <a:buClrTx/>
                <a:buSzTx/>
                <a:buFontTx/>
                <a:buNone/>
                <a:tabLst/>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Oracle Cloud IaaS and PaaS</a:t>
              </a:r>
            </a:p>
            <a:p>
              <a:pPr defTabSz="584200" hangingPunct="0">
                <a:spcBef>
                  <a:spcPts val="600"/>
                </a:spcBef>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Oracle Data Warehousing, Analytics, and Database </a:t>
              </a:r>
              <a:endParaRPr lang="en-US" sz="1200" dirty="0">
                <a:solidFill>
                  <a:srgbClr val="142E6B"/>
                </a:solidFill>
                <a:latin typeface="Lato" panose="020F0502020204030203" pitchFamily="34" charset="0"/>
                <a:ea typeface="Lato" panose="020F0502020204030203" pitchFamily="34" charset="0"/>
                <a:cs typeface="Lato" panose="020F0502020204030203" pitchFamily="34" charset="0"/>
                <a:sym typeface="Helvetica Neue Medium"/>
              </a:endParaRPr>
            </a:p>
          </p:txBody>
        </p:sp>
        <p:sp>
          <p:nvSpPr>
            <p:cNvPr id="55" name="TextBox 54">
              <a:extLst>
                <a:ext uri="{FF2B5EF4-FFF2-40B4-BE49-F238E27FC236}">
                  <a16:creationId xmlns:a16="http://schemas.microsoft.com/office/drawing/2014/main" id="{CACB4465-D1B1-4C50-82E0-D09F00BC9653}"/>
                </a:ext>
              </a:extLst>
            </p:cNvPr>
            <p:cNvSpPr txBox="1"/>
            <p:nvPr/>
          </p:nvSpPr>
          <p:spPr>
            <a:xfrm>
              <a:off x="8249207" y="5082805"/>
              <a:ext cx="4504558" cy="105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indent="0" defTabSz="584200" fontAlgn="auto" hangingPunct="0">
                <a:lnSpc>
                  <a:spcPct val="100000"/>
                </a:lnSpc>
                <a:spcBef>
                  <a:spcPts val="0"/>
                </a:spcBef>
                <a:spcAft>
                  <a:spcPts val="0"/>
                </a:spcAft>
                <a:buClrTx/>
                <a:buSzTx/>
                <a:buFontTx/>
                <a:buNone/>
                <a:tabLst/>
              </a:pPr>
              <a:r>
                <a:rPr lang="en-US" sz="1400" b="1" dirty="0">
                  <a:solidFill>
                    <a:srgbClr val="ED5A14"/>
                  </a:solidFill>
                  <a:latin typeface="+mj-lt"/>
                  <a:sym typeface="Helvetica Neue Medium"/>
                </a:rPr>
                <a:t>Services</a:t>
              </a:r>
            </a:p>
            <a:p>
              <a:pPr marR="0" indent="0" defTabSz="584200" fontAlgn="auto" hangingPunct="0">
                <a:lnSpc>
                  <a:spcPct val="100000"/>
                </a:lnSpc>
                <a:spcBef>
                  <a:spcPts val="600"/>
                </a:spcBef>
                <a:spcAft>
                  <a:spcPts val="0"/>
                </a:spcAft>
                <a:buClrTx/>
                <a:buSzTx/>
                <a:buFontTx/>
                <a:buNone/>
                <a:tabLst/>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Implementation &amp; Upgrades</a:t>
              </a:r>
            </a:p>
            <a:p>
              <a:pPr defTabSz="584200" hangingPunct="0">
                <a:spcBef>
                  <a:spcPts val="600"/>
                </a:spcBef>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Managed Services (AMS) &amp; Strategic Staffing </a:t>
              </a:r>
              <a:endParaRPr lang="en-US" sz="1200" dirty="0">
                <a:solidFill>
                  <a:srgbClr val="142E6B"/>
                </a:solidFill>
                <a:latin typeface="Lato" panose="020F0502020204030203" pitchFamily="34" charset="0"/>
                <a:ea typeface="Lato" panose="020F0502020204030203" pitchFamily="34" charset="0"/>
                <a:cs typeface="Lato" panose="020F0502020204030203" pitchFamily="34" charset="0"/>
                <a:sym typeface="Helvetica Neue Medium"/>
              </a:endParaRPr>
            </a:p>
          </p:txBody>
        </p:sp>
        <p:pic>
          <p:nvPicPr>
            <p:cNvPr id="56" name="Picture 55">
              <a:extLst>
                <a:ext uri="{FF2B5EF4-FFF2-40B4-BE49-F238E27FC236}">
                  <a16:creationId xmlns:a16="http://schemas.microsoft.com/office/drawing/2014/main" id="{20990D68-FA6C-4712-B64E-8F5110EA78BA}"/>
                </a:ext>
              </a:extLst>
            </p:cNvPr>
            <p:cNvPicPr>
              <a:picLocks noChangeAspect="1"/>
            </p:cNvPicPr>
            <p:nvPr/>
          </p:nvPicPr>
          <p:blipFill>
            <a:blip r:embed="rId3"/>
            <a:stretch>
              <a:fillRect/>
            </a:stretch>
          </p:blipFill>
          <p:spPr>
            <a:xfrm>
              <a:off x="6710702" y="3471492"/>
              <a:ext cx="1447939" cy="1310975"/>
            </a:xfrm>
            <a:prstGeom prst="rect">
              <a:avLst/>
            </a:prstGeom>
          </p:spPr>
        </p:pic>
        <p:pic>
          <p:nvPicPr>
            <p:cNvPr id="57" name="Picture 56" descr="Call center with solid fill">
              <a:extLst>
                <a:ext uri="{FF2B5EF4-FFF2-40B4-BE49-F238E27FC236}">
                  <a16:creationId xmlns:a16="http://schemas.microsoft.com/office/drawing/2014/main" id="{BD146CA8-0024-493B-B269-3D6986FE64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472" b="10472"/>
            <a:stretch/>
          </p:blipFill>
          <p:spPr>
            <a:xfrm>
              <a:off x="986178" y="5076697"/>
              <a:ext cx="1237452" cy="1054277"/>
            </a:xfrm>
            <a:prstGeom prst="rect">
              <a:avLst/>
            </a:prstGeom>
          </p:spPr>
        </p:pic>
        <p:pic>
          <p:nvPicPr>
            <p:cNvPr id="58" name="Graphic 57">
              <a:extLst>
                <a:ext uri="{FF2B5EF4-FFF2-40B4-BE49-F238E27FC236}">
                  <a16:creationId xmlns:a16="http://schemas.microsoft.com/office/drawing/2014/main" id="{D02ECAE5-FDCA-4CBD-9EA5-5508C2616E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9646" y="1743638"/>
              <a:ext cx="1054276" cy="1054276"/>
            </a:xfrm>
            <a:prstGeom prst="rect">
              <a:avLst/>
            </a:prstGeom>
          </p:spPr>
        </p:pic>
        <p:pic>
          <p:nvPicPr>
            <p:cNvPr id="59" name="Graphic 58">
              <a:extLst>
                <a:ext uri="{FF2B5EF4-FFF2-40B4-BE49-F238E27FC236}">
                  <a16:creationId xmlns:a16="http://schemas.microsoft.com/office/drawing/2014/main" id="{088E2AF8-C482-4D2B-9435-E0A29AD675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5886" y="3352606"/>
              <a:ext cx="1098036" cy="1098037"/>
            </a:xfrm>
            <a:prstGeom prst="rect">
              <a:avLst/>
            </a:prstGeom>
          </p:spPr>
        </p:pic>
        <p:pic>
          <p:nvPicPr>
            <p:cNvPr id="60" name="Graphic 59">
              <a:extLst>
                <a:ext uri="{FF2B5EF4-FFF2-40B4-BE49-F238E27FC236}">
                  <a16:creationId xmlns:a16="http://schemas.microsoft.com/office/drawing/2014/main" id="{9F3FC3E7-971F-448C-BBDA-84C85B1F09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9981" y="1667128"/>
              <a:ext cx="1019321" cy="1171418"/>
            </a:xfrm>
            <a:prstGeom prst="rect">
              <a:avLst/>
            </a:prstGeom>
          </p:spPr>
        </p:pic>
        <p:sp>
          <p:nvSpPr>
            <p:cNvPr id="61" name="TextBox 60">
              <a:extLst>
                <a:ext uri="{FF2B5EF4-FFF2-40B4-BE49-F238E27FC236}">
                  <a16:creationId xmlns:a16="http://schemas.microsoft.com/office/drawing/2014/main" id="{F37B265E-6082-4D71-A8C7-9DC7ED8F73EC}"/>
                </a:ext>
              </a:extLst>
            </p:cNvPr>
            <p:cNvSpPr txBox="1"/>
            <p:nvPr/>
          </p:nvSpPr>
          <p:spPr>
            <a:xfrm>
              <a:off x="8249207" y="6575470"/>
              <a:ext cx="4231263" cy="7235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r>
                <a:rPr lang="en-US" sz="1400" b="1" dirty="0">
                  <a:solidFill>
                    <a:srgbClr val="ED5A14"/>
                  </a:solidFill>
                  <a:latin typeface="+mj-lt"/>
                  <a:sym typeface="Helvetica Neue Medium"/>
                </a:rPr>
                <a:t>Guiding Principles</a:t>
              </a:r>
            </a:p>
            <a:p>
              <a:pPr marR="0" indent="0" defTabSz="584200" fontAlgn="auto" hangingPunct="0">
                <a:lnSpc>
                  <a:spcPct val="100000"/>
                </a:lnSpc>
                <a:spcBef>
                  <a:spcPts val="600"/>
                </a:spcBef>
                <a:spcAft>
                  <a:spcPts val="0"/>
                </a:spcAft>
                <a:buClrTx/>
                <a:buSzTx/>
                <a:buFontTx/>
                <a:buNone/>
                <a:tabLst/>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Integrity | Excellence | </a:t>
              </a:r>
              <a:r>
                <a:rPr lang="en-US" sz="1200" dirty="0">
                  <a:solidFill>
                    <a:srgbClr val="142E6B"/>
                  </a:solidFill>
                  <a:latin typeface="Lato" panose="020F0502020204030203" pitchFamily="34" charset="0"/>
                  <a:ea typeface="Lato" panose="020F0502020204030203" pitchFamily="34" charset="0"/>
                  <a:cs typeface="Lato" panose="020F0502020204030203" pitchFamily="34" charset="0"/>
                  <a:sym typeface="Helvetica Neue Medium"/>
                </a:rPr>
                <a:t>Platform for Growth</a:t>
              </a:r>
            </a:p>
          </p:txBody>
        </p:sp>
        <p:sp>
          <p:nvSpPr>
            <p:cNvPr id="62" name="TextBox 61">
              <a:extLst>
                <a:ext uri="{FF2B5EF4-FFF2-40B4-BE49-F238E27FC236}">
                  <a16:creationId xmlns:a16="http://schemas.microsoft.com/office/drawing/2014/main" id="{CE5A3C20-8BFF-4245-AF97-46DDA22FE8DC}"/>
                </a:ext>
              </a:extLst>
            </p:cNvPr>
            <p:cNvSpPr txBox="1"/>
            <p:nvPr/>
          </p:nvSpPr>
          <p:spPr>
            <a:xfrm>
              <a:off x="2530177" y="6575469"/>
              <a:ext cx="4231263" cy="105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ED5A14"/>
                  </a:solidFill>
                  <a:effectLst/>
                  <a:uFillTx/>
                  <a:latin typeface="+mj-lt"/>
                  <a:sym typeface="Helvetica Neue Medium"/>
                </a:rPr>
                <a:t>Location</a:t>
              </a:r>
            </a:p>
            <a:p>
              <a:pPr defTabSz="584200" hangingPunct="0">
                <a:spcBef>
                  <a:spcPts val="600"/>
                </a:spcBef>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Corporate Headquarters - Dublin, Ohio</a:t>
              </a:r>
            </a:p>
            <a:p>
              <a:pPr defTabSz="584200" hangingPunct="0">
                <a:spcBef>
                  <a:spcPts val="600"/>
                </a:spcBef>
              </a:pPr>
              <a:r>
                <a:rPr lang="en-US" sz="1200" dirty="0">
                  <a:solidFill>
                    <a:srgbClr val="142E6B"/>
                  </a:solidFill>
                  <a:latin typeface="Lato" panose="020F0502020204030203" pitchFamily="34" charset="0"/>
                  <a:ea typeface="Lato" panose="020F0502020204030203" pitchFamily="34" charset="0"/>
                  <a:cs typeface="Lato" panose="020F0502020204030203" pitchFamily="34" charset="0"/>
                </a:rPr>
                <a:t>Global Technology Center - Chennai, India</a:t>
              </a:r>
              <a:endParaRPr lang="en-US" sz="1200" dirty="0">
                <a:solidFill>
                  <a:srgbClr val="142E6B"/>
                </a:solidFill>
                <a:latin typeface="Lato" panose="020F0502020204030203" pitchFamily="34" charset="0"/>
                <a:ea typeface="Lato" panose="020F0502020204030203" pitchFamily="34" charset="0"/>
                <a:cs typeface="Lato" panose="020F0502020204030203" pitchFamily="34" charset="0"/>
                <a:sym typeface="Helvetica Neue Medium"/>
              </a:endParaRPr>
            </a:p>
          </p:txBody>
        </p:sp>
        <p:pic>
          <p:nvPicPr>
            <p:cNvPr id="63" name="Graphic 62">
              <a:extLst>
                <a:ext uri="{FF2B5EF4-FFF2-40B4-BE49-F238E27FC236}">
                  <a16:creationId xmlns:a16="http://schemas.microsoft.com/office/drawing/2014/main" id="{A37D77EF-B552-4016-9495-8450E24571F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3382" y="6518709"/>
              <a:ext cx="1106803" cy="1106803"/>
            </a:xfrm>
            <a:prstGeom prst="rect">
              <a:avLst/>
            </a:prstGeom>
          </p:spPr>
        </p:pic>
        <p:pic>
          <p:nvPicPr>
            <p:cNvPr id="64" name="Graphic 63">
              <a:extLst>
                <a:ext uri="{FF2B5EF4-FFF2-40B4-BE49-F238E27FC236}">
                  <a16:creationId xmlns:a16="http://schemas.microsoft.com/office/drawing/2014/main" id="{29FFD421-4DDC-4A4C-A658-B95417AF516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26614" y="6642415"/>
              <a:ext cx="816115" cy="980503"/>
            </a:xfrm>
            <a:prstGeom prst="rect">
              <a:avLst/>
            </a:prstGeom>
          </p:spPr>
        </p:pic>
        <p:pic>
          <p:nvPicPr>
            <p:cNvPr id="65" name="Graphic 64">
              <a:extLst>
                <a:ext uri="{FF2B5EF4-FFF2-40B4-BE49-F238E27FC236}">
                  <a16:creationId xmlns:a16="http://schemas.microsoft.com/office/drawing/2014/main" id="{C900666F-C75C-45C6-A8BF-21ECAC28B96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45971" y="5198843"/>
              <a:ext cx="980502" cy="1027195"/>
            </a:xfrm>
            <a:prstGeom prst="rect">
              <a:avLst/>
            </a:prstGeom>
          </p:spPr>
        </p:pic>
      </p:grpSp>
      <p:sp>
        <p:nvSpPr>
          <p:cNvPr id="27" name="Title 5">
            <a:extLst>
              <a:ext uri="{FF2B5EF4-FFF2-40B4-BE49-F238E27FC236}">
                <a16:creationId xmlns:a16="http://schemas.microsoft.com/office/drawing/2014/main" id="{730225B2-D4C6-D0CE-7712-2EC12FB4EFE3}"/>
              </a:ext>
            </a:extLst>
          </p:cNvPr>
          <p:cNvSpPr txBox="1">
            <a:spLocks/>
          </p:cNvSpPr>
          <p:nvPr/>
        </p:nvSpPr>
        <p:spPr>
          <a:xfrm>
            <a:off x="265815" y="231311"/>
            <a:ext cx="11756064" cy="8446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accent2"/>
                </a:solidFill>
              </a:rPr>
              <a:t>About SMACT Works </a:t>
            </a:r>
            <a:endParaRPr lang="en-US" dirty="0">
              <a:solidFill>
                <a:schemeClr val="accent2"/>
              </a:solidFill>
            </a:endParaRPr>
          </a:p>
        </p:txBody>
      </p:sp>
    </p:spTree>
    <p:extLst>
      <p:ext uri="{BB962C8B-B14F-4D97-AF65-F5344CB8AC3E}">
        <p14:creationId xmlns:p14="http://schemas.microsoft.com/office/powerpoint/2010/main" val="359903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BF2C10-ACE7-A2E1-3F31-BE5B95E1A2D8}"/>
              </a:ext>
            </a:extLst>
          </p:cNvPr>
          <p:cNvSpPr>
            <a:spLocks noGrp="1"/>
          </p:cNvSpPr>
          <p:nvPr>
            <p:ph type="sldNum" sz="quarter" idx="12"/>
          </p:nvPr>
        </p:nvSpPr>
        <p:spPr/>
        <p:txBody>
          <a:bodyPr/>
          <a:lstStyle/>
          <a:p>
            <a:fld id="{99893448-FE5C-4EA5-942F-F6CBE34C7CD3}" type="slidenum">
              <a:rPr lang="en-US" smtClean="0"/>
              <a:pPr/>
              <a:t>20</a:t>
            </a:fld>
            <a:endParaRPr lang="en-US" dirty="0"/>
          </a:p>
        </p:txBody>
      </p:sp>
      <p:sp>
        <p:nvSpPr>
          <p:cNvPr id="5" name="Title 4">
            <a:extLst>
              <a:ext uri="{FF2B5EF4-FFF2-40B4-BE49-F238E27FC236}">
                <a16:creationId xmlns:a16="http://schemas.microsoft.com/office/drawing/2014/main" id="{8687FEB3-DA40-57CE-BB6B-721E394391F2}"/>
              </a:ext>
            </a:extLst>
          </p:cNvPr>
          <p:cNvSpPr>
            <a:spLocks noGrp="1"/>
          </p:cNvSpPr>
          <p:nvPr>
            <p:ph type="title"/>
          </p:nvPr>
        </p:nvSpPr>
        <p:spPr/>
        <p:txBody>
          <a:bodyPr/>
          <a:lstStyle/>
          <a:p>
            <a:r>
              <a:rPr lang="en-US" b="1" dirty="0"/>
              <a:t>Planning an annual schedule </a:t>
            </a:r>
          </a:p>
        </p:txBody>
      </p:sp>
      <p:pic>
        <p:nvPicPr>
          <p:cNvPr id="12" name="Picture 11">
            <a:extLst>
              <a:ext uri="{FF2B5EF4-FFF2-40B4-BE49-F238E27FC236}">
                <a16:creationId xmlns:a16="http://schemas.microsoft.com/office/drawing/2014/main" id="{BC39B88D-90DD-53D6-659F-189C0B5460D8}"/>
              </a:ext>
            </a:extLst>
          </p:cNvPr>
          <p:cNvPicPr>
            <a:picLocks noChangeAspect="1"/>
          </p:cNvPicPr>
          <p:nvPr/>
        </p:nvPicPr>
        <p:blipFill>
          <a:blip r:embed="rId2"/>
          <a:stretch>
            <a:fillRect/>
          </a:stretch>
        </p:blipFill>
        <p:spPr>
          <a:xfrm>
            <a:off x="67644" y="1328336"/>
            <a:ext cx="11954235" cy="4168574"/>
          </a:xfrm>
          <a:prstGeom prst="rect">
            <a:avLst/>
          </a:prstGeom>
        </p:spPr>
      </p:pic>
    </p:spTree>
    <p:extLst>
      <p:ext uri="{BB962C8B-B14F-4D97-AF65-F5344CB8AC3E}">
        <p14:creationId xmlns:p14="http://schemas.microsoft.com/office/powerpoint/2010/main" val="351381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BF2C10-ACE7-A2E1-3F31-BE5B95E1A2D8}"/>
              </a:ext>
            </a:extLst>
          </p:cNvPr>
          <p:cNvSpPr>
            <a:spLocks noGrp="1"/>
          </p:cNvSpPr>
          <p:nvPr>
            <p:ph type="sldNum" sz="quarter" idx="12"/>
          </p:nvPr>
        </p:nvSpPr>
        <p:spPr/>
        <p:txBody>
          <a:bodyPr/>
          <a:lstStyle/>
          <a:p>
            <a:fld id="{99893448-FE5C-4EA5-942F-F6CBE34C7CD3}" type="slidenum">
              <a:rPr lang="en-US" smtClean="0"/>
              <a:pPr/>
              <a:t>21</a:t>
            </a:fld>
            <a:endParaRPr lang="en-US" dirty="0"/>
          </a:p>
        </p:txBody>
      </p:sp>
      <p:sp>
        <p:nvSpPr>
          <p:cNvPr id="5" name="Title 4">
            <a:extLst>
              <a:ext uri="{FF2B5EF4-FFF2-40B4-BE49-F238E27FC236}">
                <a16:creationId xmlns:a16="http://schemas.microsoft.com/office/drawing/2014/main" id="{8687FEB3-DA40-57CE-BB6B-721E394391F2}"/>
              </a:ext>
            </a:extLst>
          </p:cNvPr>
          <p:cNvSpPr>
            <a:spLocks noGrp="1"/>
          </p:cNvSpPr>
          <p:nvPr>
            <p:ph type="title"/>
          </p:nvPr>
        </p:nvSpPr>
        <p:spPr/>
        <p:txBody>
          <a:bodyPr/>
          <a:lstStyle/>
          <a:p>
            <a:r>
              <a:rPr lang="en-US" b="1" dirty="0"/>
              <a:t>PeopleTools Maintenance </a:t>
            </a:r>
          </a:p>
        </p:txBody>
      </p:sp>
      <p:sp>
        <p:nvSpPr>
          <p:cNvPr id="6" name="TextBox 5">
            <a:extLst>
              <a:ext uri="{FF2B5EF4-FFF2-40B4-BE49-F238E27FC236}">
                <a16:creationId xmlns:a16="http://schemas.microsoft.com/office/drawing/2014/main" id="{B33DB71F-43DC-8269-004C-EE0F89735B8A}"/>
              </a:ext>
            </a:extLst>
          </p:cNvPr>
          <p:cNvSpPr txBox="1"/>
          <p:nvPr/>
        </p:nvSpPr>
        <p:spPr>
          <a:xfrm>
            <a:off x="265815" y="1352361"/>
            <a:ext cx="3791835" cy="4811317"/>
          </a:xfrm>
          <a:prstGeom prst="rect">
            <a:avLst/>
          </a:prstGeom>
          <a:noFill/>
        </p:spPr>
        <p:txBody>
          <a:bodyPr wrap="square">
            <a:spAutoFit/>
          </a:bodyPr>
          <a:lstStyle/>
          <a:p>
            <a:pPr>
              <a:lnSpc>
                <a:spcPct val="107000"/>
              </a:lnSpc>
            </a:pPr>
            <a:r>
              <a:rPr lang="en-US" sz="1800" b="1" dirty="0">
                <a:latin typeface="+mj-lt"/>
                <a:ea typeface="Calibri" panose="020F0502020204030204" pitchFamily="34" charset="0"/>
                <a:cs typeface="Arial" panose="020B0604020202020204" pitchFamily="34" charset="0"/>
              </a:rPr>
              <a:t>PeopleTools Premium Support:</a:t>
            </a:r>
            <a:endParaRPr lang="en-US" sz="1800" dirty="0">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latin typeface="+mj-lt"/>
                <a:ea typeface="Calibri" panose="020F0502020204030204" pitchFamily="34" charset="0"/>
                <a:cs typeface="Arial" panose="020B0604020202020204" pitchFamily="34" charset="0"/>
              </a:rPr>
              <a:t>Available until the next release of PeopleTools (every 12-18 months between) is released then for an additional twelve (12) months. Then Extended Support (limited) for twelve more months before entering Sustaining Support.  </a:t>
            </a:r>
          </a:p>
          <a:p>
            <a:pPr marL="342900" marR="0" lvl="0" indent="-342900">
              <a:lnSpc>
                <a:spcPct val="107000"/>
              </a:lnSpc>
              <a:spcBef>
                <a:spcPts val="0"/>
              </a:spcBef>
              <a:spcAft>
                <a:spcPts val="0"/>
              </a:spcAft>
              <a:buFont typeface="Symbol" panose="05050102010706020507" pitchFamily="18" charset="2"/>
              <a:buChar char=""/>
            </a:pPr>
            <a:endParaRPr lang="en-US" sz="1800" dirty="0">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latin typeface="+mj-lt"/>
                <a:ea typeface="Calibri" panose="020F0502020204030204" pitchFamily="34" charset="0"/>
                <a:cs typeface="Arial" panose="020B0604020202020204" pitchFamily="34" charset="0"/>
              </a:rPr>
              <a:t>Customers must be on the latest release of PeopleTools to take advantage of the latest features related to the product set.  </a:t>
            </a:r>
          </a:p>
        </p:txBody>
      </p:sp>
      <p:pic>
        <p:nvPicPr>
          <p:cNvPr id="7" name="Picture 6">
            <a:extLst>
              <a:ext uri="{FF2B5EF4-FFF2-40B4-BE49-F238E27FC236}">
                <a16:creationId xmlns:a16="http://schemas.microsoft.com/office/drawing/2014/main" id="{1146D11F-8015-883B-E81D-589CBE32904C}"/>
              </a:ext>
            </a:extLst>
          </p:cNvPr>
          <p:cNvPicPr>
            <a:picLocks noChangeAspect="1"/>
          </p:cNvPicPr>
          <p:nvPr/>
        </p:nvPicPr>
        <p:blipFill>
          <a:blip r:embed="rId2"/>
          <a:stretch>
            <a:fillRect/>
          </a:stretch>
        </p:blipFill>
        <p:spPr>
          <a:xfrm>
            <a:off x="4129344" y="1352360"/>
            <a:ext cx="7767438" cy="4648389"/>
          </a:xfrm>
          <a:prstGeom prst="rect">
            <a:avLst/>
          </a:prstGeom>
        </p:spPr>
      </p:pic>
    </p:spTree>
    <p:extLst>
      <p:ext uri="{BB962C8B-B14F-4D97-AF65-F5344CB8AC3E}">
        <p14:creationId xmlns:p14="http://schemas.microsoft.com/office/powerpoint/2010/main" val="373028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BF2C10-ACE7-A2E1-3F31-BE5B95E1A2D8}"/>
              </a:ext>
            </a:extLst>
          </p:cNvPr>
          <p:cNvSpPr>
            <a:spLocks noGrp="1"/>
          </p:cNvSpPr>
          <p:nvPr>
            <p:ph type="sldNum" sz="quarter" idx="12"/>
          </p:nvPr>
        </p:nvSpPr>
        <p:spPr/>
        <p:txBody>
          <a:bodyPr/>
          <a:lstStyle/>
          <a:p>
            <a:fld id="{99893448-FE5C-4EA5-942F-F6CBE34C7CD3}" type="slidenum">
              <a:rPr lang="en-US" smtClean="0"/>
              <a:pPr/>
              <a:t>22</a:t>
            </a:fld>
            <a:endParaRPr lang="en-US" dirty="0"/>
          </a:p>
        </p:txBody>
      </p:sp>
      <p:pic>
        <p:nvPicPr>
          <p:cNvPr id="3" name="Picture 2">
            <a:extLst>
              <a:ext uri="{FF2B5EF4-FFF2-40B4-BE49-F238E27FC236}">
                <a16:creationId xmlns:a16="http://schemas.microsoft.com/office/drawing/2014/main" id="{37B6ACF9-EF8C-E537-1935-EE0229AA8DE4}"/>
              </a:ext>
            </a:extLst>
          </p:cNvPr>
          <p:cNvPicPr>
            <a:picLocks noChangeAspect="1"/>
          </p:cNvPicPr>
          <p:nvPr/>
        </p:nvPicPr>
        <p:blipFill>
          <a:blip r:embed="rId2"/>
          <a:stretch>
            <a:fillRect/>
          </a:stretch>
        </p:blipFill>
        <p:spPr>
          <a:xfrm>
            <a:off x="860395" y="5764"/>
            <a:ext cx="10471209" cy="6266449"/>
          </a:xfrm>
          <a:prstGeom prst="rect">
            <a:avLst/>
          </a:prstGeom>
        </p:spPr>
      </p:pic>
    </p:spTree>
    <p:extLst>
      <p:ext uri="{BB962C8B-B14F-4D97-AF65-F5344CB8AC3E}">
        <p14:creationId xmlns:p14="http://schemas.microsoft.com/office/powerpoint/2010/main" val="157629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23</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5200"/>
            <a:ext cx="12192000" cy="1202630"/>
          </a:xfrm>
        </p:spPr>
        <p:txBody>
          <a:bodyPr>
            <a:normAutofit/>
          </a:bodyPr>
          <a:lstStyle/>
          <a:p>
            <a:pPr algn="ctr"/>
            <a:r>
              <a:rPr lang="en-US" sz="3600" b="1" dirty="0"/>
              <a:t>IT and Business Up-to-Date on Features and Changes </a:t>
            </a:r>
            <a:endParaRPr lang="en-US" sz="3600" dirty="0"/>
          </a:p>
        </p:txBody>
      </p:sp>
      <p:pic>
        <p:nvPicPr>
          <p:cNvPr id="3" name="Picture 2">
            <a:extLst>
              <a:ext uri="{FF2B5EF4-FFF2-40B4-BE49-F238E27FC236}">
                <a16:creationId xmlns:a16="http://schemas.microsoft.com/office/drawing/2014/main" id="{EAB31956-5930-43F4-AF51-0655CAB7EAFE}"/>
              </a:ext>
            </a:extLst>
          </p:cNvPr>
          <p:cNvPicPr>
            <a:picLocks noChangeAspect="1"/>
          </p:cNvPicPr>
          <p:nvPr/>
        </p:nvPicPr>
        <p:blipFill>
          <a:blip r:embed="rId2"/>
          <a:stretch>
            <a:fillRect/>
          </a:stretch>
        </p:blipFill>
        <p:spPr>
          <a:xfrm>
            <a:off x="0" y="945258"/>
            <a:ext cx="12192000" cy="3870424"/>
          </a:xfrm>
          <a:prstGeom prst="rect">
            <a:avLst/>
          </a:prstGeom>
        </p:spPr>
      </p:pic>
      <p:sp>
        <p:nvSpPr>
          <p:cNvPr id="10" name="Rectangle 9">
            <a:extLst>
              <a:ext uri="{FF2B5EF4-FFF2-40B4-BE49-F238E27FC236}">
                <a16:creationId xmlns:a16="http://schemas.microsoft.com/office/drawing/2014/main" id="{521064B3-92CA-4381-B556-7E2C3198B960}"/>
              </a:ext>
            </a:extLst>
          </p:cNvPr>
          <p:cNvSpPr/>
          <p:nvPr/>
        </p:nvSpPr>
        <p:spPr>
          <a:xfrm>
            <a:off x="188845" y="4909806"/>
            <a:ext cx="1950720" cy="738664"/>
          </a:xfrm>
          <a:prstGeom prst="rect">
            <a:avLst/>
          </a:prstGeom>
        </p:spPr>
        <p:txBody>
          <a:bodyPr wrap="square">
            <a:spAutoFit/>
          </a:bodyPr>
          <a:lstStyle/>
          <a:p>
            <a:r>
              <a:rPr lang="en-US" sz="1400" b="1" dirty="0">
                <a:hlinkClick r:id="rId3"/>
              </a:rPr>
              <a:t>https://docs.oracle.com/cd/E52319_01/infoportal/psa.html</a:t>
            </a:r>
            <a:endParaRPr lang="en-US" sz="1400" b="1" dirty="0"/>
          </a:p>
        </p:txBody>
      </p:sp>
      <p:sp>
        <p:nvSpPr>
          <p:cNvPr id="12" name="Rectangle 11">
            <a:extLst>
              <a:ext uri="{FF2B5EF4-FFF2-40B4-BE49-F238E27FC236}">
                <a16:creationId xmlns:a16="http://schemas.microsoft.com/office/drawing/2014/main" id="{42C10F2B-1FBF-48C0-9A91-447F7A5E7766}"/>
              </a:ext>
            </a:extLst>
          </p:cNvPr>
          <p:cNvSpPr/>
          <p:nvPr/>
        </p:nvSpPr>
        <p:spPr>
          <a:xfrm>
            <a:off x="2082800" y="4896207"/>
            <a:ext cx="2648226" cy="954107"/>
          </a:xfrm>
          <a:prstGeom prst="rect">
            <a:avLst/>
          </a:prstGeom>
        </p:spPr>
        <p:txBody>
          <a:bodyPr wrap="square">
            <a:spAutoFit/>
          </a:bodyPr>
          <a:lstStyle/>
          <a:p>
            <a:r>
              <a:rPr lang="en-US" sz="1400" b="1" dirty="0">
                <a:hlinkClick r:id="rId4"/>
              </a:rPr>
              <a:t>https://support.oracle.com/epmos/faces/DocumentDisplay?id=1641843.2</a:t>
            </a:r>
            <a:endParaRPr lang="en-US" sz="1400" b="1" dirty="0"/>
          </a:p>
          <a:p>
            <a:endParaRPr lang="en-US" sz="1400" b="1" dirty="0"/>
          </a:p>
        </p:txBody>
      </p:sp>
      <p:sp>
        <p:nvSpPr>
          <p:cNvPr id="14" name="Rectangle 13">
            <a:extLst>
              <a:ext uri="{FF2B5EF4-FFF2-40B4-BE49-F238E27FC236}">
                <a16:creationId xmlns:a16="http://schemas.microsoft.com/office/drawing/2014/main" id="{002717DB-076F-4177-9B22-5AF0AA9A5908}"/>
              </a:ext>
            </a:extLst>
          </p:cNvPr>
          <p:cNvSpPr/>
          <p:nvPr/>
        </p:nvSpPr>
        <p:spPr>
          <a:xfrm>
            <a:off x="4914363" y="4815682"/>
            <a:ext cx="1973689" cy="738664"/>
          </a:xfrm>
          <a:prstGeom prst="rect">
            <a:avLst/>
          </a:prstGeom>
        </p:spPr>
        <p:txBody>
          <a:bodyPr wrap="square">
            <a:spAutoFit/>
          </a:bodyPr>
          <a:lstStyle/>
          <a:p>
            <a:r>
              <a:rPr lang="en-US" sz="1400" b="1" dirty="0">
                <a:hlinkClick r:id="rId5"/>
              </a:rPr>
              <a:t>https://apexapps.oracle.com/pls/apex/f?p=10319:5</a:t>
            </a:r>
            <a:r>
              <a:rPr lang="en-US" sz="1400" b="1" dirty="0"/>
              <a:t>::::::</a:t>
            </a:r>
          </a:p>
        </p:txBody>
      </p:sp>
      <p:sp>
        <p:nvSpPr>
          <p:cNvPr id="16" name="Rectangle 15">
            <a:extLst>
              <a:ext uri="{FF2B5EF4-FFF2-40B4-BE49-F238E27FC236}">
                <a16:creationId xmlns:a16="http://schemas.microsoft.com/office/drawing/2014/main" id="{FFA0A94D-4113-44D0-8C11-8615782409FD}"/>
              </a:ext>
            </a:extLst>
          </p:cNvPr>
          <p:cNvSpPr/>
          <p:nvPr/>
        </p:nvSpPr>
        <p:spPr>
          <a:xfrm>
            <a:off x="7351864" y="4815682"/>
            <a:ext cx="2303228" cy="1169551"/>
          </a:xfrm>
          <a:prstGeom prst="rect">
            <a:avLst/>
          </a:prstGeom>
        </p:spPr>
        <p:txBody>
          <a:bodyPr wrap="square">
            <a:spAutoFit/>
          </a:bodyPr>
          <a:lstStyle/>
          <a:p>
            <a:r>
              <a:rPr lang="en-US" sz="1400" b="1" dirty="0">
                <a:hlinkClick r:id="rId6"/>
              </a:rPr>
              <a:t>https://support.oracle.com/epmos/faces/DocumentDisplay?id=1966243.2</a:t>
            </a:r>
            <a:endParaRPr lang="en-US" sz="1400" b="1" dirty="0"/>
          </a:p>
          <a:p>
            <a:endParaRPr lang="en-US" sz="1400" b="1" dirty="0"/>
          </a:p>
        </p:txBody>
      </p:sp>
      <p:sp>
        <p:nvSpPr>
          <p:cNvPr id="18" name="Rectangle 17">
            <a:extLst>
              <a:ext uri="{FF2B5EF4-FFF2-40B4-BE49-F238E27FC236}">
                <a16:creationId xmlns:a16="http://schemas.microsoft.com/office/drawing/2014/main" id="{4F549BDE-BE64-4E6C-AD5E-112E9A9DCAEA}"/>
              </a:ext>
            </a:extLst>
          </p:cNvPr>
          <p:cNvSpPr/>
          <p:nvPr/>
        </p:nvSpPr>
        <p:spPr>
          <a:xfrm>
            <a:off x="9788056" y="4788486"/>
            <a:ext cx="2403944" cy="1169551"/>
          </a:xfrm>
          <a:prstGeom prst="rect">
            <a:avLst/>
          </a:prstGeom>
        </p:spPr>
        <p:txBody>
          <a:bodyPr wrap="square">
            <a:spAutoFit/>
          </a:bodyPr>
          <a:lstStyle/>
          <a:p>
            <a:r>
              <a:rPr lang="en-US" sz="1400" b="1" dirty="0">
                <a:hlinkClick r:id="rId7"/>
              </a:rPr>
              <a:t>https://docs.oracle.com/cd/F13640_01/pt857pbr2/eng/pt/tswu/task_CreatingChangePackage.html?pli=ul_d177e145_tswu?pli=ul_d177e145_tswu</a:t>
            </a:r>
            <a:endParaRPr lang="en-US" sz="1400" b="1" dirty="0"/>
          </a:p>
        </p:txBody>
      </p:sp>
    </p:spTree>
    <p:extLst>
      <p:ext uri="{BB962C8B-B14F-4D97-AF65-F5344CB8AC3E}">
        <p14:creationId xmlns:p14="http://schemas.microsoft.com/office/powerpoint/2010/main" val="1313197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E8BAF5-88D1-6759-8185-25CBAE2ADB21}"/>
              </a:ext>
            </a:extLst>
          </p:cNvPr>
          <p:cNvPicPr>
            <a:picLocks noChangeAspect="1"/>
          </p:cNvPicPr>
          <p:nvPr/>
        </p:nvPicPr>
        <p:blipFill>
          <a:blip r:embed="rId2"/>
          <a:stretch>
            <a:fillRect/>
          </a:stretch>
        </p:blipFill>
        <p:spPr>
          <a:xfrm>
            <a:off x="265815" y="525068"/>
            <a:ext cx="10880334" cy="5807863"/>
          </a:xfrm>
          <a:prstGeom prst="rect">
            <a:avLst/>
          </a:prstGeom>
        </p:spPr>
      </p:pic>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24</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Information Portal</a:t>
            </a:r>
            <a:endParaRPr lang="en-US" dirty="0"/>
          </a:p>
        </p:txBody>
      </p:sp>
      <p:sp>
        <p:nvSpPr>
          <p:cNvPr id="3" name="Rectangle 2">
            <a:extLst>
              <a:ext uri="{FF2B5EF4-FFF2-40B4-BE49-F238E27FC236}">
                <a16:creationId xmlns:a16="http://schemas.microsoft.com/office/drawing/2014/main" id="{212DB8C7-44AC-4BFC-ADEF-E8E428449F30}"/>
              </a:ext>
            </a:extLst>
          </p:cNvPr>
          <p:cNvSpPr/>
          <p:nvPr/>
        </p:nvSpPr>
        <p:spPr>
          <a:xfrm>
            <a:off x="2110706" y="5902881"/>
            <a:ext cx="7607225" cy="369332"/>
          </a:xfrm>
          <a:prstGeom prst="rect">
            <a:avLst/>
          </a:prstGeom>
        </p:spPr>
        <p:txBody>
          <a:bodyPr wrap="square">
            <a:spAutoFit/>
          </a:bodyPr>
          <a:lstStyle/>
          <a:p>
            <a:r>
              <a:rPr lang="en-US" b="1" dirty="0">
                <a:hlinkClick r:id="rId3"/>
              </a:rPr>
              <a:t>https://docs.oracle.com/cd/E52319_01/infoportal/index.html</a:t>
            </a:r>
            <a:endParaRPr lang="en-US" b="1" dirty="0"/>
          </a:p>
        </p:txBody>
      </p:sp>
      <p:sp>
        <p:nvSpPr>
          <p:cNvPr id="8" name="TextBox 7">
            <a:extLst>
              <a:ext uri="{FF2B5EF4-FFF2-40B4-BE49-F238E27FC236}">
                <a16:creationId xmlns:a16="http://schemas.microsoft.com/office/drawing/2014/main" id="{BCAE3BD5-D18A-356C-912F-1C8B054190E0}"/>
              </a:ext>
            </a:extLst>
          </p:cNvPr>
          <p:cNvSpPr txBox="1"/>
          <p:nvPr/>
        </p:nvSpPr>
        <p:spPr>
          <a:xfrm>
            <a:off x="635541" y="5933240"/>
            <a:ext cx="1838528" cy="369332"/>
          </a:xfrm>
          <a:prstGeom prst="rect">
            <a:avLst/>
          </a:prstGeom>
          <a:noFill/>
        </p:spPr>
        <p:txBody>
          <a:bodyPr wrap="square" rtlCol="0">
            <a:spAutoFit/>
          </a:bodyPr>
          <a:lstStyle/>
          <a:p>
            <a:r>
              <a:rPr lang="en-US" b="1" dirty="0">
                <a:solidFill>
                  <a:schemeClr val="bg1"/>
                </a:solidFill>
              </a:rPr>
              <a:t>What’s New?</a:t>
            </a:r>
          </a:p>
        </p:txBody>
      </p:sp>
    </p:spTree>
    <p:extLst>
      <p:ext uri="{BB962C8B-B14F-4D97-AF65-F5344CB8AC3E}">
        <p14:creationId xmlns:p14="http://schemas.microsoft.com/office/powerpoint/2010/main" val="356333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25</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5201"/>
            <a:ext cx="12192000" cy="1325563"/>
          </a:xfrm>
        </p:spPr>
        <p:txBody>
          <a:bodyPr>
            <a:normAutofit/>
          </a:bodyPr>
          <a:lstStyle/>
          <a:p>
            <a:pPr algn="ctr"/>
            <a:r>
              <a:rPr lang="en-US" sz="4000" b="1" dirty="0"/>
              <a:t>PeopleSoft Update Manager (PUM) Home Page</a:t>
            </a:r>
            <a:endParaRPr lang="en-US" sz="4000" dirty="0"/>
          </a:p>
        </p:txBody>
      </p:sp>
      <p:pic>
        <p:nvPicPr>
          <p:cNvPr id="3" name="Picture 2">
            <a:extLst>
              <a:ext uri="{FF2B5EF4-FFF2-40B4-BE49-F238E27FC236}">
                <a16:creationId xmlns:a16="http://schemas.microsoft.com/office/drawing/2014/main" id="{6AB80B02-22E9-4FE0-A355-137DBD1D7123}"/>
              </a:ext>
            </a:extLst>
          </p:cNvPr>
          <p:cNvPicPr>
            <a:picLocks noChangeAspect="1"/>
          </p:cNvPicPr>
          <p:nvPr/>
        </p:nvPicPr>
        <p:blipFill>
          <a:blip r:embed="rId3"/>
          <a:stretch>
            <a:fillRect/>
          </a:stretch>
        </p:blipFill>
        <p:spPr>
          <a:xfrm>
            <a:off x="0" y="882503"/>
            <a:ext cx="12191999" cy="4939177"/>
          </a:xfrm>
          <a:prstGeom prst="rect">
            <a:avLst/>
          </a:prstGeom>
        </p:spPr>
      </p:pic>
      <p:sp>
        <p:nvSpPr>
          <p:cNvPr id="10" name="Arrow: Down 9">
            <a:extLst>
              <a:ext uri="{FF2B5EF4-FFF2-40B4-BE49-F238E27FC236}">
                <a16:creationId xmlns:a16="http://schemas.microsoft.com/office/drawing/2014/main" id="{32B39821-28E4-4A9F-A26D-4CE5B7E499E6}"/>
              </a:ext>
            </a:extLst>
          </p:cNvPr>
          <p:cNvSpPr/>
          <p:nvPr/>
        </p:nvSpPr>
        <p:spPr>
          <a:xfrm rot="10800000">
            <a:off x="3767991" y="139096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F1BAF966-1EC9-483A-BAA0-2AE3106EE451}"/>
              </a:ext>
            </a:extLst>
          </p:cNvPr>
          <p:cNvSpPr/>
          <p:nvPr/>
        </p:nvSpPr>
        <p:spPr>
          <a:xfrm rot="10800000">
            <a:off x="2414668" y="1424246"/>
            <a:ext cx="484632" cy="455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CB37C482-99A4-4E19-B11D-0B331088FD29}"/>
              </a:ext>
            </a:extLst>
          </p:cNvPr>
          <p:cNvSpPr/>
          <p:nvPr/>
        </p:nvSpPr>
        <p:spPr>
          <a:xfrm rot="10800000">
            <a:off x="1303661" y="1424246"/>
            <a:ext cx="484632" cy="4559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2B3393B4-2F19-44C2-BB22-C366556C760D}"/>
              </a:ext>
            </a:extLst>
          </p:cNvPr>
          <p:cNvSpPr/>
          <p:nvPr/>
        </p:nvSpPr>
        <p:spPr>
          <a:xfrm rot="10800000">
            <a:off x="384683" y="1390967"/>
            <a:ext cx="484632" cy="489205"/>
          </a:xfrm>
          <a:prstGeom prst="downArrow">
            <a:avLst>
              <a:gd name="adj1" fmla="val 4576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7FB516D8-CA10-4F05-A439-12211CC2BF1F}"/>
              </a:ext>
            </a:extLst>
          </p:cNvPr>
          <p:cNvSpPr/>
          <p:nvPr/>
        </p:nvSpPr>
        <p:spPr>
          <a:xfrm rot="10800000">
            <a:off x="5121314" y="139096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D5131D9-016F-4DAA-9596-447213CA4740}"/>
              </a:ext>
            </a:extLst>
          </p:cNvPr>
          <p:cNvSpPr/>
          <p:nvPr/>
        </p:nvSpPr>
        <p:spPr>
          <a:xfrm>
            <a:off x="3232935" y="5892285"/>
            <a:ext cx="7086722" cy="307777"/>
          </a:xfrm>
          <a:prstGeom prst="rect">
            <a:avLst/>
          </a:prstGeom>
        </p:spPr>
        <p:txBody>
          <a:bodyPr wrap="square">
            <a:spAutoFit/>
          </a:bodyPr>
          <a:lstStyle/>
          <a:p>
            <a:r>
              <a:rPr lang="en-US" sz="1400" b="1" dirty="0"/>
              <a:t>https://support.oracle.com/epmos/faces/DocumentDisplay?id=1641843.2</a:t>
            </a:r>
          </a:p>
        </p:txBody>
      </p:sp>
    </p:spTree>
    <p:extLst>
      <p:ext uri="{BB962C8B-B14F-4D97-AF65-F5344CB8AC3E}">
        <p14:creationId xmlns:p14="http://schemas.microsoft.com/office/powerpoint/2010/main" val="197445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a:xfrm>
            <a:off x="9278679" y="6240903"/>
            <a:ext cx="2743200" cy="365125"/>
          </a:xfrm>
        </p:spPr>
        <p:txBody>
          <a:bodyPr/>
          <a:lstStyle/>
          <a:p>
            <a:fld id="{99893448-FE5C-4EA5-942F-F6CBE34C7CD3}" type="slidenum">
              <a:rPr lang="en-US" smtClean="0"/>
              <a:pPr/>
              <a:t>26</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5201"/>
            <a:ext cx="12192000" cy="1325563"/>
          </a:xfrm>
        </p:spPr>
        <p:txBody>
          <a:bodyPr/>
          <a:lstStyle/>
          <a:p>
            <a:pPr algn="ctr"/>
            <a:r>
              <a:rPr lang="en-US" sz="4400" b="1" dirty="0"/>
              <a:t>Oracle’s Cumulative Feature Overview Tool</a:t>
            </a:r>
            <a:endParaRPr lang="en-US" dirty="0"/>
          </a:p>
        </p:txBody>
      </p:sp>
      <p:sp>
        <p:nvSpPr>
          <p:cNvPr id="2" name="Rectangle 1">
            <a:extLst>
              <a:ext uri="{FF2B5EF4-FFF2-40B4-BE49-F238E27FC236}">
                <a16:creationId xmlns:a16="http://schemas.microsoft.com/office/drawing/2014/main" id="{26FC0F57-FDE0-4900-9CD5-2ABD70714D6C}"/>
              </a:ext>
            </a:extLst>
          </p:cNvPr>
          <p:cNvSpPr/>
          <p:nvPr/>
        </p:nvSpPr>
        <p:spPr>
          <a:xfrm>
            <a:off x="0" y="1010266"/>
            <a:ext cx="12192000" cy="2627579"/>
          </a:xfrm>
          <a:prstGeom prst="rect">
            <a:avLst/>
          </a:prstGeom>
        </p:spPr>
        <p:txBody>
          <a:bodyPr wrap="square">
            <a:spAutoFit/>
          </a:bodyPr>
          <a:lstStyle/>
          <a:p>
            <a:pPr>
              <a:lnSpc>
                <a:spcPct val="107000"/>
              </a:lnSpc>
              <a:spcAft>
                <a:spcPts val="1200"/>
              </a:spcAft>
            </a:pPr>
            <a:r>
              <a:rPr lang="en-US" sz="2400" b="1" dirty="0">
                <a:latin typeface="+mj-lt"/>
                <a:ea typeface="Calibri" panose="020F0502020204030204" pitchFamily="34" charset="0"/>
                <a:cs typeface="Arial" panose="020B0604020202020204" pitchFamily="34" charset="0"/>
              </a:rPr>
              <a:t>Cumulative Feature Overview (CFO) Tool</a:t>
            </a:r>
            <a:endParaRPr lang="en-US" sz="2400" dirty="0">
              <a:latin typeface="+mj-lt"/>
              <a:ea typeface="Calibri" panose="020F0502020204030204" pitchFamily="34" charset="0"/>
              <a:cs typeface="Arial" panose="020B0604020202020204" pitchFamily="34" charset="0"/>
            </a:endParaRPr>
          </a:p>
          <a:p>
            <a:pPr>
              <a:lnSpc>
                <a:spcPct val="107000"/>
              </a:lnSpc>
              <a:spcAft>
                <a:spcPts val="800"/>
              </a:spcAft>
            </a:pPr>
            <a:r>
              <a:rPr lang="en-US" sz="2400" dirty="0">
                <a:latin typeface="+mj-lt"/>
                <a:ea typeface="Calibri" panose="020F0502020204030204" pitchFamily="34" charset="0"/>
                <a:cs typeface="Arial" panose="020B0604020202020204" pitchFamily="34" charset="0"/>
              </a:rPr>
              <a:t>Oracle’s online Reference guide to features and change related to PeopleSoft application releases. Show the latest PeopleSoft features available by suite of product (HCM, FSCM, CS, CRM, etc.) shows the corresponding version PeopleTools required to supports that them. </a:t>
            </a:r>
          </a:p>
          <a:p>
            <a:pPr>
              <a:lnSpc>
                <a:spcPct val="107000"/>
              </a:lnSpc>
            </a:pPr>
            <a:r>
              <a:rPr lang="en-US" sz="2000" b="1" dirty="0">
                <a:latin typeface="+mj-lt"/>
                <a:cs typeface="Arial" panose="020B0604020202020204" pitchFamily="34" charset="0"/>
              </a:rPr>
              <a:t>CFO LINK: </a:t>
            </a:r>
            <a:r>
              <a:rPr lang="en-US" b="1" dirty="0">
                <a:latin typeface="+mj-lt"/>
                <a:hlinkClick r:id="rId3"/>
              </a:rPr>
              <a:t>https://apexapps.oracle.com/pls/apex/f?p=10319:5</a:t>
            </a:r>
            <a:r>
              <a:rPr lang="en-US" b="1" dirty="0">
                <a:latin typeface="+mj-lt"/>
              </a:rPr>
              <a:t>::::::</a:t>
            </a:r>
          </a:p>
        </p:txBody>
      </p:sp>
      <p:pic>
        <p:nvPicPr>
          <p:cNvPr id="3" name="Picture 2">
            <a:extLst>
              <a:ext uri="{FF2B5EF4-FFF2-40B4-BE49-F238E27FC236}">
                <a16:creationId xmlns:a16="http://schemas.microsoft.com/office/drawing/2014/main" id="{2DC0C95E-1D01-4583-B1DD-1E5C0ADABE67}"/>
              </a:ext>
            </a:extLst>
          </p:cNvPr>
          <p:cNvPicPr>
            <a:picLocks noChangeAspect="1"/>
          </p:cNvPicPr>
          <p:nvPr/>
        </p:nvPicPr>
        <p:blipFill>
          <a:blip r:embed="rId4"/>
          <a:stretch>
            <a:fillRect/>
          </a:stretch>
        </p:blipFill>
        <p:spPr>
          <a:xfrm>
            <a:off x="651001" y="3640814"/>
            <a:ext cx="4684324" cy="2573783"/>
          </a:xfrm>
          <a:prstGeom prst="rect">
            <a:avLst/>
          </a:prstGeom>
        </p:spPr>
      </p:pic>
      <p:pic>
        <p:nvPicPr>
          <p:cNvPr id="10" name="Picture 9">
            <a:extLst>
              <a:ext uri="{FF2B5EF4-FFF2-40B4-BE49-F238E27FC236}">
                <a16:creationId xmlns:a16="http://schemas.microsoft.com/office/drawing/2014/main" id="{ECCBD9D6-6783-40B1-A67F-C78B2A05949D}"/>
              </a:ext>
            </a:extLst>
          </p:cNvPr>
          <p:cNvPicPr>
            <a:picLocks noChangeAspect="1"/>
          </p:cNvPicPr>
          <p:nvPr/>
        </p:nvPicPr>
        <p:blipFill>
          <a:blip r:embed="rId5"/>
          <a:stretch>
            <a:fillRect/>
          </a:stretch>
        </p:blipFill>
        <p:spPr>
          <a:xfrm>
            <a:off x="6358848" y="3686418"/>
            <a:ext cx="2074521" cy="2573783"/>
          </a:xfrm>
          <a:prstGeom prst="rect">
            <a:avLst/>
          </a:prstGeom>
        </p:spPr>
      </p:pic>
      <p:sp>
        <p:nvSpPr>
          <p:cNvPr id="4" name="TextBox 3">
            <a:extLst>
              <a:ext uri="{FF2B5EF4-FFF2-40B4-BE49-F238E27FC236}">
                <a16:creationId xmlns:a16="http://schemas.microsoft.com/office/drawing/2014/main" id="{2D3F2978-148B-F973-5D64-2F27468CBE90}"/>
              </a:ext>
            </a:extLst>
          </p:cNvPr>
          <p:cNvSpPr txBox="1"/>
          <p:nvPr/>
        </p:nvSpPr>
        <p:spPr>
          <a:xfrm>
            <a:off x="9056451" y="3835224"/>
            <a:ext cx="3044758" cy="1969770"/>
          </a:xfrm>
          <a:prstGeom prst="rect">
            <a:avLst/>
          </a:prstGeom>
          <a:noFill/>
        </p:spPr>
        <p:txBody>
          <a:bodyPr wrap="square" rtlCol="0">
            <a:spAutoFit/>
          </a:bodyPr>
          <a:lstStyle/>
          <a:p>
            <a:pPr marR="0" lvl="0" algn="ctr">
              <a:spcBef>
                <a:spcPts val="0"/>
              </a:spcBef>
              <a:spcAft>
                <a:spcPts val="0"/>
              </a:spcAft>
              <a:tabLst>
                <a:tab pos="2971800" algn="ctr"/>
                <a:tab pos="5943600" algn="r"/>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Please Answer Poll Question</a:t>
            </a:r>
          </a:p>
          <a:p>
            <a:pPr marR="0" lvl="0" algn="ctr">
              <a:spcBef>
                <a:spcPts val="0"/>
              </a:spcBef>
              <a:spcAft>
                <a:spcPts val="0"/>
              </a:spcAft>
              <a:tabLst>
                <a:tab pos="2971800" algn="ctr"/>
                <a:tab pos="5943600" algn="r"/>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2971800" algn="ctr"/>
                <a:tab pos="5943600" algn="r"/>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1. What applications pillar (FSCM, HCM, CS, CRM) do you have?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tabLst>
                <a:tab pos="2971800" algn="ctr"/>
                <a:tab pos="5943600" algn="r"/>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Answers: </a:t>
            </a:r>
            <a:r>
              <a:rPr lang="en-US" sz="1000" dirty="0">
                <a:effectLst/>
                <a:latin typeface="Calibri" panose="020F0502020204030204" pitchFamily="34" charset="0"/>
                <a:ea typeface="Calibri" panose="020F0502020204030204" pitchFamily="34" charset="0"/>
                <a:cs typeface="Times New Roman" panose="02020603050405020304" pitchFamily="18" charset="0"/>
              </a:rPr>
              <a:t>A. HCM, B. FSCM, C. CS, D. CRM, E. Portal  </a:t>
            </a:r>
          </a:p>
          <a:p>
            <a:pPr marL="457200" marR="0">
              <a:spcBef>
                <a:spcPts val="0"/>
              </a:spcBef>
              <a:spcAft>
                <a:spcPts val="0"/>
              </a:spcAft>
              <a:tabLst>
                <a:tab pos="2971800" algn="ctr"/>
                <a:tab pos="5943600" algn="r"/>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2971800" algn="ctr"/>
                <a:tab pos="5943600" algn="r"/>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2. What application version do you have?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tabLst>
                <a:tab pos="2971800" algn="ctr"/>
                <a:tab pos="5943600" algn="r"/>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Answers: </a:t>
            </a:r>
            <a:r>
              <a:rPr lang="en-US" sz="1000" dirty="0">
                <a:effectLst/>
                <a:latin typeface="Calibri" panose="020F0502020204030204" pitchFamily="34" charset="0"/>
                <a:ea typeface="Calibri" panose="020F0502020204030204" pitchFamily="34" charset="0"/>
                <a:cs typeface="Times New Roman" panose="02020603050405020304" pitchFamily="18" charset="0"/>
              </a:rPr>
              <a:t>A. 8.x., B. 9.0, C. 9.1, D. 9.2  </a:t>
            </a:r>
          </a:p>
          <a:p>
            <a:pPr marL="457200" marR="0">
              <a:spcBef>
                <a:spcPts val="0"/>
              </a:spcBef>
              <a:spcAft>
                <a:spcPts val="0"/>
              </a:spcAft>
              <a:tabLst>
                <a:tab pos="2971800" algn="ctr"/>
                <a:tab pos="5943600" algn="r"/>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2971800" algn="ctr"/>
                <a:tab pos="5943600" algn="r"/>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3. What version of PeopleTools do you have?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tabLst>
                <a:tab pos="2971800" algn="ctr"/>
                <a:tab pos="5943600" algn="r"/>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Answers: </a:t>
            </a:r>
            <a:r>
              <a:rPr lang="en-US" sz="1000" dirty="0">
                <a:effectLst/>
                <a:latin typeface="Calibri" panose="020F0502020204030204" pitchFamily="34" charset="0"/>
                <a:ea typeface="Calibri" panose="020F0502020204030204" pitchFamily="34" charset="0"/>
                <a:cs typeface="Times New Roman" panose="02020603050405020304" pitchFamily="18" charset="0"/>
              </a:rPr>
              <a:t>A. 8.60, B. 8.59, C. 8.58, D. Other </a:t>
            </a:r>
            <a:endParaRPr lang="en-US" dirty="0"/>
          </a:p>
        </p:txBody>
      </p:sp>
    </p:spTree>
    <p:extLst>
      <p:ext uri="{BB962C8B-B14F-4D97-AF65-F5344CB8AC3E}">
        <p14:creationId xmlns:p14="http://schemas.microsoft.com/office/powerpoint/2010/main" val="64249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27</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5201"/>
            <a:ext cx="12192000" cy="1325563"/>
          </a:xfrm>
        </p:spPr>
        <p:txBody>
          <a:bodyPr/>
          <a:lstStyle/>
          <a:p>
            <a:pPr algn="ctr"/>
            <a:r>
              <a:rPr lang="en-US" sz="4400" b="1" dirty="0"/>
              <a:t>Oracle’s Cumulative Feature Overview Tool</a:t>
            </a:r>
            <a:endParaRPr lang="en-US" dirty="0"/>
          </a:p>
        </p:txBody>
      </p:sp>
      <p:pic>
        <p:nvPicPr>
          <p:cNvPr id="2" name="Picture 1">
            <a:extLst>
              <a:ext uri="{FF2B5EF4-FFF2-40B4-BE49-F238E27FC236}">
                <a16:creationId xmlns:a16="http://schemas.microsoft.com/office/drawing/2014/main" id="{511B7EA6-2917-4B4B-A35A-EC9A9ABC7F84}"/>
              </a:ext>
            </a:extLst>
          </p:cNvPr>
          <p:cNvPicPr>
            <a:picLocks noChangeAspect="1"/>
          </p:cNvPicPr>
          <p:nvPr/>
        </p:nvPicPr>
        <p:blipFill rotWithShape="1">
          <a:blip r:embed="rId3"/>
          <a:srcRect l="4976" r="1491"/>
          <a:stretch/>
        </p:blipFill>
        <p:spPr>
          <a:xfrm>
            <a:off x="0" y="1008001"/>
            <a:ext cx="12192000" cy="50674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3730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28</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5201"/>
            <a:ext cx="12192000" cy="1325563"/>
          </a:xfrm>
        </p:spPr>
        <p:txBody>
          <a:bodyPr/>
          <a:lstStyle/>
          <a:p>
            <a:pPr algn="ctr"/>
            <a:r>
              <a:rPr lang="en-US" sz="4400" b="1" dirty="0"/>
              <a:t>Oracle’s Cumulative Feature Overview Tool</a:t>
            </a:r>
            <a:endParaRPr lang="en-US" dirty="0"/>
          </a:p>
        </p:txBody>
      </p:sp>
      <p:pic>
        <p:nvPicPr>
          <p:cNvPr id="2" name="Picture 1">
            <a:extLst>
              <a:ext uri="{FF2B5EF4-FFF2-40B4-BE49-F238E27FC236}">
                <a16:creationId xmlns:a16="http://schemas.microsoft.com/office/drawing/2014/main" id="{AEDE50DF-59EC-40C6-9137-36176CC13D62}"/>
              </a:ext>
            </a:extLst>
          </p:cNvPr>
          <p:cNvPicPr>
            <a:picLocks noChangeAspect="1"/>
          </p:cNvPicPr>
          <p:nvPr/>
        </p:nvPicPr>
        <p:blipFill rotWithShape="1">
          <a:blip r:embed="rId2"/>
          <a:srcRect t="1197" r="19070"/>
          <a:stretch/>
        </p:blipFill>
        <p:spPr>
          <a:xfrm>
            <a:off x="0" y="1054100"/>
            <a:ext cx="12192000" cy="51796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334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29</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5201"/>
            <a:ext cx="12192000" cy="1325563"/>
          </a:xfrm>
        </p:spPr>
        <p:txBody>
          <a:bodyPr/>
          <a:lstStyle/>
          <a:p>
            <a:pPr algn="ctr"/>
            <a:r>
              <a:rPr lang="en-US" sz="4400" b="1" dirty="0"/>
              <a:t>Oracle’s Cumulative Feature Overview Tool</a:t>
            </a:r>
            <a:endParaRPr lang="en-US" dirty="0"/>
          </a:p>
        </p:txBody>
      </p:sp>
      <p:graphicFrame>
        <p:nvGraphicFramePr>
          <p:cNvPr id="9" name="Table 8">
            <a:extLst>
              <a:ext uri="{FF2B5EF4-FFF2-40B4-BE49-F238E27FC236}">
                <a16:creationId xmlns:a16="http://schemas.microsoft.com/office/drawing/2014/main" id="{E20DD244-9F36-418F-9CE1-D0F1A8224883}"/>
              </a:ext>
            </a:extLst>
          </p:cNvPr>
          <p:cNvGraphicFramePr>
            <a:graphicFrameLocks noGrp="1"/>
          </p:cNvGraphicFramePr>
          <p:nvPr>
            <p:extLst>
              <p:ext uri="{D42A27DB-BD31-4B8C-83A1-F6EECF244321}">
                <p14:modId xmlns:p14="http://schemas.microsoft.com/office/powerpoint/2010/main" val="452894852"/>
              </p:ext>
            </p:extLst>
          </p:nvPr>
        </p:nvGraphicFramePr>
        <p:xfrm>
          <a:off x="0" y="882503"/>
          <a:ext cx="12110721" cy="655910"/>
        </p:xfrm>
        <a:graphic>
          <a:graphicData uri="http://schemas.openxmlformats.org/drawingml/2006/table">
            <a:tbl>
              <a:tblPr firstRow="1" bandRow="1">
                <a:tableStyleId>{5C22544A-7EE6-4342-B048-85BDC9FD1C3A}</a:tableStyleId>
              </a:tblPr>
              <a:tblGrid>
                <a:gridCol w="1330960">
                  <a:extLst>
                    <a:ext uri="{9D8B030D-6E8A-4147-A177-3AD203B41FA5}">
                      <a16:colId xmlns:a16="http://schemas.microsoft.com/office/drawing/2014/main" val="1792475594"/>
                    </a:ext>
                  </a:extLst>
                </a:gridCol>
                <a:gridCol w="911308">
                  <a:extLst>
                    <a:ext uri="{9D8B030D-6E8A-4147-A177-3AD203B41FA5}">
                      <a16:colId xmlns:a16="http://schemas.microsoft.com/office/drawing/2014/main" val="3659046406"/>
                    </a:ext>
                  </a:extLst>
                </a:gridCol>
                <a:gridCol w="2790908">
                  <a:extLst>
                    <a:ext uri="{9D8B030D-6E8A-4147-A177-3AD203B41FA5}">
                      <a16:colId xmlns:a16="http://schemas.microsoft.com/office/drawing/2014/main" val="3752738790"/>
                    </a:ext>
                  </a:extLst>
                </a:gridCol>
                <a:gridCol w="2679589">
                  <a:extLst>
                    <a:ext uri="{9D8B030D-6E8A-4147-A177-3AD203B41FA5}">
                      <a16:colId xmlns:a16="http://schemas.microsoft.com/office/drawing/2014/main" val="2480880124"/>
                    </a:ext>
                  </a:extLst>
                </a:gridCol>
                <a:gridCol w="1486894">
                  <a:extLst>
                    <a:ext uri="{9D8B030D-6E8A-4147-A177-3AD203B41FA5}">
                      <a16:colId xmlns:a16="http://schemas.microsoft.com/office/drawing/2014/main" val="136910726"/>
                    </a:ext>
                  </a:extLst>
                </a:gridCol>
                <a:gridCol w="1439186">
                  <a:extLst>
                    <a:ext uri="{9D8B030D-6E8A-4147-A177-3AD203B41FA5}">
                      <a16:colId xmlns:a16="http://schemas.microsoft.com/office/drawing/2014/main" val="3064302307"/>
                    </a:ext>
                  </a:extLst>
                </a:gridCol>
                <a:gridCol w="1471876">
                  <a:extLst>
                    <a:ext uri="{9D8B030D-6E8A-4147-A177-3AD203B41FA5}">
                      <a16:colId xmlns:a16="http://schemas.microsoft.com/office/drawing/2014/main" val="1088028528"/>
                    </a:ext>
                  </a:extLst>
                </a:gridCol>
              </a:tblGrid>
              <a:tr h="655910">
                <a:tc>
                  <a:txBody>
                    <a:bodyPr/>
                    <a:lstStyle/>
                    <a:p>
                      <a:pPr algn="ctr" fontAlgn="ctr"/>
                      <a:r>
                        <a:rPr lang="en-US" sz="1600" b="1" i="0" u="none" strike="noStrike" dirty="0">
                          <a:solidFill>
                            <a:srgbClr val="000000"/>
                          </a:solidFill>
                          <a:effectLst/>
                          <a:latin typeface="Calibri" panose="020F0502020204030204" pitchFamily="34" charset="0"/>
                        </a:rPr>
                        <a:t>Product(s)</a:t>
                      </a:r>
                    </a:p>
                  </a:txBody>
                  <a:tcPr marL="6350" marR="6350" marT="6350" marB="0" anchor="ctr">
                    <a:solidFill>
                      <a:srgbClr val="FFC000"/>
                    </a:solidFill>
                  </a:tcPr>
                </a:tc>
                <a:tc>
                  <a:txBody>
                    <a:bodyPr/>
                    <a:lstStyle/>
                    <a:p>
                      <a:pPr algn="ctr" fontAlgn="ctr"/>
                      <a:r>
                        <a:rPr lang="en-US" sz="1600" b="1" i="0" u="none" strike="noStrike" dirty="0">
                          <a:solidFill>
                            <a:srgbClr val="000000"/>
                          </a:solidFill>
                          <a:effectLst/>
                          <a:latin typeface="Calibri" panose="020F0502020204030204" pitchFamily="34" charset="0"/>
                        </a:rPr>
                        <a:t>Feature</a:t>
                      </a:r>
                    </a:p>
                  </a:txBody>
                  <a:tcPr marL="6350" marR="6350" marT="6350" marB="0" anchor="ctr">
                    <a:solidFill>
                      <a:srgbClr val="FFC000"/>
                    </a:solidFill>
                  </a:tcPr>
                </a:tc>
                <a:tc>
                  <a:txBody>
                    <a:bodyPr/>
                    <a:lstStyle/>
                    <a:p>
                      <a:pPr algn="ctr" fontAlgn="ctr"/>
                      <a:r>
                        <a:rPr lang="en-US" sz="1600" b="1" i="0" u="none" strike="noStrike" dirty="0">
                          <a:solidFill>
                            <a:srgbClr val="000000"/>
                          </a:solidFill>
                          <a:effectLst/>
                          <a:latin typeface="Calibri" panose="020F0502020204030204" pitchFamily="34" charset="0"/>
                        </a:rPr>
                        <a:t>Introduced In Version / Image</a:t>
                      </a:r>
                    </a:p>
                  </a:txBody>
                  <a:tcPr marL="6350" marR="6350" marT="6350" marB="0" anchor="ctr">
                    <a:solidFill>
                      <a:srgbClr val="FFC000"/>
                    </a:solidFill>
                  </a:tcPr>
                </a:tc>
                <a:tc>
                  <a:txBody>
                    <a:bodyPr/>
                    <a:lstStyle/>
                    <a:p>
                      <a:pPr algn="ctr" fontAlgn="ctr"/>
                      <a:r>
                        <a:rPr lang="en-US" sz="1600" b="1" i="0" u="none" strike="noStrike" dirty="0">
                          <a:solidFill>
                            <a:srgbClr val="000000"/>
                          </a:solidFill>
                          <a:effectLst/>
                          <a:latin typeface="Calibri" panose="020F0502020204030204" pitchFamily="34" charset="0"/>
                        </a:rPr>
                        <a:t>Minimum PeopleTools Version</a:t>
                      </a:r>
                    </a:p>
                  </a:txBody>
                  <a:tcPr marL="6350" marR="6350" marT="6350" marB="0" anchor="ctr">
                    <a:solidFill>
                      <a:srgbClr val="FFC000"/>
                    </a:solidFill>
                  </a:tcPr>
                </a:tc>
                <a:tc>
                  <a:txBody>
                    <a:bodyPr/>
                    <a:lstStyle/>
                    <a:p>
                      <a:pPr algn="ctr" fontAlgn="ctr"/>
                      <a:r>
                        <a:rPr lang="en-US" sz="1600" b="1" i="0" u="none" strike="noStrike" dirty="0">
                          <a:solidFill>
                            <a:srgbClr val="000000"/>
                          </a:solidFill>
                          <a:effectLst/>
                          <a:latin typeface="Calibri" panose="020F0502020204030204" pitchFamily="34" charset="0"/>
                        </a:rPr>
                        <a:t>Bug ID</a:t>
                      </a:r>
                    </a:p>
                  </a:txBody>
                  <a:tcPr marL="6350" marR="6350" marT="6350" marB="0" anchor="ctr">
                    <a:solidFill>
                      <a:srgbClr val="FFC000"/>
                    </a:solidFill>
                  </a:tcPr>
                </a:tc>
                <a:tc>
                  <a:txBody>
                    <a:bodyPr/>
                    <a:lstStyle/>
                    <a:p>
                      <a:pPr algn="ctr" fontAlgn="ctr"/>
                      <a:r>
                        <a:rPr lang="en-US" sz="1600" b="1" i="0" u="none" strike="noStrike" dirty="0">
                          <a:solidFill>
                            <a:srgbClr val="000000"/>
                          </a:solidFill>
                          <a:effectLst/>
                          <a:latin typeface="Calibri" panose="020F0502020204030204" pitchFamily="34" charset="0"/>
                        </a:rPr>
                        <a:t>Documentation</a:t>
                      </a:r>
                    </a:p>
                  </a:txBody>
                  <a:tcPr marL="6350" marR="6350" marT="6350" marB="0" anchor="ctr">
                    <a:solidFill>
                      <a:srgbClr val="FFC000"/>
                    </a:solidFill>
                  </a:tcPr>
                </a:tc>
                <a:tc>
                  <a:txBody>
                    <a:bodyPr/>
                    <a:lstStyle/>
                    <a:p>
                      <a:pPr algn="ctr" fontAlgn="ctr"/>
                      <a:r>
                        <a:rPr lang="en-US" sz="1600" b="1" i="0" u="none" strike="noStrike" dirty="0">
                          <a:solidFill>
                            <a:srgbClr val="000000"/>
                          </a:solidFill>
                          <a:effectLst/>
                          <a:latin typeface="Calibri" panose="020F0502020204030204" pitchFamily="34" charset="0"/>
                        </a:rPr>
                        <a:t>Video Feature Overview</a:t>
                      </a:r>
                    </a:p>
                  </a:txBody>
                  <a:tcPr marL="6350" marR="6350" marT="6350" marB="0" anchor="ctr">
                    <a:solidFill>
                      <a:srgbClr val="FFC000"/>
                    </a:solidFill>
                  </a:tcPr>
                </a:tc>
                <a:extLst>
                  <a:ext uri="{0D108BD9-81ED-4DB2-BD59-A6C34878D82A}">
                    <a16:rowId xmlns:a16="http://schemas.microsoft.com/office/drawing/2014/main" val="896420284"/>
                  </a:ext>
                </a:extLst>
              </a:tr>
            </a:tbl>
          </a:graphicData>
        </a:graphic>
      </p:graphicFrame>
      <p:graphicFrame>
        <p:nvGraphicFramePr>
          <p:cNvPr id="4" name="Table 3">
            <a:extLst>
              <a:ext uri="{FF2B5EF4-FFF2-40B4-BE49-F238E27FC236}">
                <a16:creationId xmlns:a16="http://schemas.microsoft.com/office/drawing/2014/main" id="{DC133133-0059-8BC6-FD90-87A800587074}"/>
              </a:ext>
            </a:extLst>
          </p:cNvPr>
          <p:cNvGraphicFramePr>
            <a:graphicFrameLocks noGrp="1"/>
          </p:cNvGraphicFramePr>
          <p:nvPr>
            <p:extLst>
              <p:ext uri="{D42A27DB-BD31-4B8C-83A1-F6EECF244321}">
                <p14:modId xmlns:p14="http://schemas.microsoft.com/office/powerpoint/2010/main" val="3820751963"/>
              </p:ext>
            </p:extLst>
          </p:nvPr>
        </p:nvGraphicFramePr>
        <p:xfrm>
          <a:off x="333328" y="1538413"/>
          <a:ext cx="2540000" cy="2000250"/>
        </p:xfrm>
        <a:graphic>
          <a:graphicData uri="http://schemas.openxmlformats.org/drawingml/2006/table">
            <a:tbl>
              <a:tblPr/>
              <a:tblGrid>
                <a:gridCol w="2247900">
                  <a:extLst>
                    <a:ext uri="{9D8B030D-6E8A-4147-A177-3AD203B41FA5}">
                      <a16:colId xmlns:a16="http://schemas.microsoft.com/office/drawing/2014/main" val="870372475"/>
                    </a:ext>
                  </a:extLst>
                </a:gridCol>
                <a:gridCol w="292100">
                  <a:extLst>
                    <a:ext uri="{9D8B030D-6E8A-4147-A177-3AD203B41FA5}">
                      <a16:colId xmlns:a16="http://schemas.microsoft.com/office/drawing/2014/main" val="3084678139"/>
                    </a:ext>
                  </a:extLst>
                </a:gridCol>
              </a:tblGrid>
              <a:tr h="152400">
                <a:tc>
                  <a:txBody>
                    <a:bodyPr/>
                    <a:lstStyle/>
                    <a:p>
                      <a:pPr algn="ctr" fontAlgn="ctr"/>
                      <a:r>
                        <a:rPr lang="en-US" sz="900" b="1" i="0" u="none" strike="noStrike" dirty="0">
                          <a:solidFill>
                            <a:srgbClr val="FFFFFF"/>
                          </a:solidFill>
                          <a:effectLst/>
                          <a:latin typeface="Calibri" panose="020F0502020204030204" pitchFamily="34" charset="0"/>
                        </a:rPr>
                        <a:t>CRM 9.2-9.2.020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900" b="1" i="0" u="none" strike="noStrike" dirty="0">
                          <a:solidFill>
                            <a:srgbClr val="FFFFFF"/>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194215869"/>
                  </a:ext>
                </a:extLst>
              </a:tr>
              <a:tr h="152400">
                <a:tc>
                  <a:txBody>
                    <a:bodyPr/>
                    <a:lstStyle/>
                    <a:p>
                      <a:pPr algn="ctr" fontAlgn="ctr"/>
                      <a:r>
                        <a:rPr lang="en-US" sz="900" b="1" i="0" u="none" strike="noStrike" dirty="0">
                          <a:solidFill>
                            <a:srgbClr val="000000"/>
                          </a:solidFill>
                          <a:effectLst/>
                          <a:latin typeface="Calibri" panose="020F0502020204030204" pitchFamily="34" charset="0"/>
                        </a:rPr>
                        <a:t>Application General Information</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921682"/>
                  </a:ext>
                </a:extLst>
              </a:tr>
              <a:tr h="152400">
                <a:tc>
                  <a:txBody>
                    <a:bodyPr/>
                    <a:lstStyle/>
                    <a:p>
                      <a:pPr algn="ctr" fontAlgn="ctr"/>
                      <a:r>
                        <a:rPr lang="en-US" sz="900" b="1" i="0" u="none" strike="noStrike" dirty="0">
                          <a:solidFill>
                            <a:srgbClr val="000000"/>
                          </a:solidFill>
                          <a:effectLst/>
                          <a:latin typeface="Calibri" panose="020F0502020204030204" pitchFamily="34" charset="0"/>
                        </a:rPr>
                        <a:t>CRM for Higher Education</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219233"/>
                  </a:ext>
                </a:extLst>
              </a:tr>
              <a:tr h="152400">
                <a:tc>
                  <a:txBody>
                    <a:bodyPr/>
                    <a:lstStyle/>
                    <a:p>
                      <a:pPr algn="ctr" fontAlgn="ctr"/>
                      <a:r>
                        <a:rPr lang="en-US" sz="900" b="1" i="0" u="none" strike="noStrike" dirty="0">
                          <a:solidFill>
                            <a:srgbClr val="000000"/>
                          </a:solidFill>
                          <a:effectLst/>
                          <a:latin typeface="Calibri" panose="020F0502020204030204" pitchFamily="34" charset="0"/>
                        </a:rPr>
                        <a:t>General CRM Enhancements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55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76060"/>
                  </a:ext>
                </a:extLst>
              </a:tr>
              <a:tr h="152400">
                <a:tc>
                  <a:txBody>
                    <a:bodyPr/>
                    <a:lstStyle/>
                    <a:p>
                      <a:pPr algn="ctr" fontAlgn="ctr"/>
                      <a:r>
                        <a:rPr lang="en-US" sz="900" b="1" i="0" u="none" strike="noStrike" dirty="0">
                          <a:solidFill>
                            <a:srgbClr val="000000"/>
                          </a:solidFill>
                          <a:effectLst/>
                          <a:latin typeface="Calibri" panose="020F0502020204030204" pitchFamily="34" charset="0"/>
                        </a:rPr>
                        <a:t>HelpDesk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956001"/>
                  </a:ext>
                </a:extLst>
              </a:tr>
              <a:tr h="152400">
                <a:tc>
                  <a:txBody>
                    <a:bodyPr/>
                    <a:lstStyle/>
                    <a:p>
                      <a:pPr algn="ctr" fontAlgn="ctr"/>
                      <a:r>
                        <a:rPr lang="en-US" sz="900" b="1" i="0" u="none" strike="noStrike" dirty="0">
                          <a:solidFill>
                            <a:srgbClr val="000000"/>
                          </a:solidFill>
                          <a:effectLst/>
                          <a:latin typeface="Calibri" panose="020F0502020204030204" pitchFamily="34" charset="0"/>
                        </a:rPr>
                        <a:t>HelpDesk for Human Resources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43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706100"/>
                  </a:ext>
                </a:extLst>
              </a:tr>
              <a:tr h="152400">
                <a:tc>
                  <a:txBody>
                    <a:bodyPr/>
                    <a:lstStyle/>
                    <a:p>
                      <a:pPr algn="ctr" fontAlgn="ctr"/>
                      <a:r>
                        <a:rPr lang="en-US" sz="900" b="1" i="0" u="none" strike="noStrike" dirty="0">
                          <a:solidFill>
                            <a:srgbClr val="000000"/>
                          </a:solidFill>
                          <a:effectLst/>
                          <a:latin typeface="Calibri" panose="020F0502020204030204" pitchFamily="34" charset="0"/>
                        </a:rPr>
                        <a:t>Information Technology HelpDesk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292237"/>
                  </a:ext>
                </a:extLst>
              </a:tr>
              <a:tr h="152400">
                <a:tc>
                  <a:txBody>
                    <a:bodyPr/>
                    <a:lstStyle/>
                    <a:p>
                      <a:pPr algn="ctr" fontAlgn="ctr"/>
                      <a:r>
                        <a:rPr lang="en-US" sz="900" b="1" i="0" u="none" strike="noStrike" dirty="0">
                          <a:solidFill>
                            <a:srgbClr val="000000"/>
                          </a:solidFill>
                          <a:effectLst/>
                          <a:latin typeface="Calibri" panose="020F0502020204030204" pitchFamily="34" charset="0"/>
                        </a:rPr>
                        <a:t>Multichannel Communications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099444"/>
                  </a:ext>
                </a:extLst>
              </a:tr>
              <a:tr h="152400">
                <a:tc>
                  <a:txBody>
                    <a:bodyPr/>
                    <a:lstStyle/>
                    <a:p>
                      <a:pPr algn="ctr" fontAlgn="ctr"/>
                      <a:r>
                        <a:rPr lang="en-US" sz="900" b="1" i="0" u="none" strike="noStrike" dirty="0">
                          <a:solidFill>
                            <a:srgbClr val="000000"/>
                          </a:solidFill>
                          <a:effectLst/>
                          <a:latin typeface="Calibri" panose="020F0502020204030204" pitchFamily="34" charset="0"/>
                        </a:rPr>
                        <a:t>Online Marketing</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540909"/>
                  </a:ext>
                </a:extLst>
              </a:tr>
              <a:tr h="152400">
                <a:tc>
                  <a:txBody>
                    <a:bodyPr/>
                    <a:lstStyle/>
                    <a:p>
                      <a:pPr algn="ctr" fontAlgn="ctr"/>
                      <a:r>
                        <a:rPr lang="en-US" sz="900" b="1" i="0" u="none" strike="noStrike" dirty="0">
                          <a:solidFill>
                            <a:srgbClr val="000000"/>
                          </a:solidFill>
                          <a:effectLst/>
                          <a:latin typeface="Calibri" panose="020F0502020204030204" pitchFamily="34" charset="0"/>
                        </a:rPr>
                        <a:t>Service Center for Higher Education</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880291"/>
                  </a:ext>
                </a:extLst>
              </a:tr>
              <a:tr h="158750">
                <a:tc>
                  <a:txBody>
                    <a:bodyPr/>
                    <a:lstStyle/>
                    <a:p>
                      <a:pPr algn="ctr" fontAlgn="ctr"/>
                      <a:r>
                        <a:rPr lang="en-US" sz="900" b="1" i="0" u="none" strike="noStrike" dirty="0">
                          <a:solidFill>
                            <a:srgbClr val="000000"/>
                          </a:solidFill>
                          <a:effectLst/>
                          <a:latin typeface="Calibri" panose="020F0502020204030204" pitchFamily="34" charset="0"/>
                        </a:rPr>
                        <a:t>Support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580616"/>
                  </a:ext>
                </a:extLst>
              </a:tr>
              <a:tr h="158750">
                <a:tc>
                  <a:txBody>
                    <a:bodyPr/>
                    <a:lstStyle/>
                    <a:p>
                      <a:pPr algn="ctr" fontAlgn="ctr"/>
                      <a:r>
                        <a:rPr lang="en-US" sz="900" b="1" i="0" u="none" strike="noStrike" dirty="0">
                          <a:solidFill>
                            <a:srgbClr val="000000"/>
                          </a:solidFill>
                          <a:effectLst/>
                          <a:latin typeface="Calibri" panose="020F0502020204030204" pitchFamily="34" charset="0"/>
                        </a:rPr>
                        <a:t>Workforce Communications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627871"/>
                  </a:ext>
                </a:extLst>
              </a:tr>
              <a:tr h="158750">
                <a:tc>
                  <a:txBody>
                    <a:bodyPr/>
                    <a:lstStyle/>
                    <a:p>
                      <a:pPr algn="r" fontAlgn="b"/>
                      <a:r>
                        <a:rPr lang="en-US" sz="900" b="1" i="0" u="none" strike="noStrike" dirty="0">
                          <a:solidFill>
                            <a:srgbClr val="000000"/>
                          </a:solidFill>
                          <a:effectLst/>
                          <a:latin typeface="Calibri" panose="020F0502020204030204" pitchFamily="34" charset="0"/>
                        </a:rPr>
                        <a:t>Total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134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40803"/>
                  </a:ext>
                </a:extLst>
              </a:tr>
            </a:tbl>
          </a:graphicData>
        </a:graphic>
      </p:graphicFrame>
      <p:graphicFrame>
        <p:nvGraphicFramePr>
          <p:cNvPr id="12" name="Table 11">
            <a:extLst>
              <a:ext uri="{FF2B5EF4-FFF2-40B4-BE49-F238E27FC236}">
                <a16:creationId xmlns:a16="http://schemas.microsoft.com/office/drawing/2014/main" id="{DB7EEA38-1260-4C6F-9B43-FAEACE2F391F}"/>
              </a:ext>
            </a:extLst>
          </p:cNvPr>
          <p:cNvGraphicFramePr>
            <a:graphicFrameLocks noGrp="1"/>
          </p:cNvGraphicFramePr>
          <p:nvPr>
            <p:extLst>
              <p:ext uri="{D42A27DB-BD31-4B8C-83A1-F6EECF244321}">
                <p14:modId xmlns:p14="http://schemas.microsoft.com/office/powerpoint/2010/main" val="3071873768"/>
              </p:ext>
            </p:extLst>
          </p:nvPr>
        </p:nvGraphicFramePr>
        <p:xfrm>
          <a:off x="333328" y="3756714"/>
          <a:ext cx="2540000" cy="1841500"/>
        </p:xfrm>
        <a:graphic>
          <a:graphicData uri="http://schemas.openxmlformats.org/drawingml/2006/table">
            <a:tbl>
              <a:tblPr/>
              <a:tblGrid>
                <a:gridCol w="2261220">
                  <a:extLst>
                    <a:ext uri="{9D8B030D-6E8A-4147-A177-3AD203B41FA5}">
                      <a16:colId xmlns:a16="http://schemas.microsoft.com/office/drawing/2014/main" val="91211446"/>
                    </a:ext>
                  </a:extLst>
                </a:gridCol>
                <a:gridCol w="278780">
                  <a:extLst>
                    <a:ext uri="{9D8B030D-6E8A-4147-A177-3AD203B41FA5}">
                      <a16:colId xmlns:a16="http://schemas.microsoft.com/office/drawing/2014/main" val="2681965493"/>
                    </a:ext>
                  </a:extLst>
                </a:gridCol>
              </a:tblGrid>
              <a:tr h="152400">
                <a:tc>
                  <a:txBody>
                    <a:bodyPr/>
                    <a:lstStyle/>
                    <a:p>
                      <a:pPr algn="ctr" fontAlgn="b"/>
                      <a:r>
                        <a:rPr lang="en-US" sz="900" b="1" i="0" u="none" strike="noStrike" dirty="0">
                          <a:solidFill>
                            <a:srgbClr val="FFFFFF"/>
                          </a:solidFill>
                          <a:effectLst/>
                          <a:latin typeface="Calibri" panose="020F0502020204030204" pitchFamily="34" charset="0"/>
                        </a:rPr>
                        <a:t>CS 9.2-9.2.025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6350" marR="6350" marT="635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5918679"/>
                  </a:ext>
                </a:extLst>
              </a:tr>
              <a:tr h="152400">
                <a:tc>
                  <a:txBody>
                    <a:bodyPr/>
                    <a:lstStyle/>
                    <a:p>
                      <a:pPr algn="ctr" fontAlgn="ctr"/>
                      <a:r>
                        <a:rPr lang="en-US" sz="900" b="1" i="0" u="none" strike="noStrike" dirty="0">
                          <a:solidFill>
                            <a:srgbClr val="000000"/>
                          </a:solidFill>
                          <a:effectLst/>
                          <a:latin typeface="Calibri" panose="020F0502020204030204" pitchFamily="34" charset="0"/>
                        </a:rPr>
                        <a:t>Academic Advisement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13</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205377"/>
                  </a:ext>
                </a:extLst>
              </a:tr>
              <a:tr h="152400">
                <a:tc>
                  <a:txBody>
                    <a:bodyPr/>
                    <a:lstStyle/>
                    <a:p>
                      <a:pPr algn="ctr" fontAlgn="ctr"/>
                      <a:r>
                        <a:rPr lang="en-US" sz="900" b="1" i="0" u="none" strike="noStrike" dirty="0">
                          <a:solidFill>
                            <a:srgbClr val="000000"/>
                          </a:solidFill>
                          <a:effectLst/>
                          <a:latin typeface="Calibri" panose="020F0502020204030204" pitchFamily="34" charset="0"/>
                        </a:rPr>
                        <a:t>Campus Community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86</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0778047"/>
                  </a:ext>
                </a:extLst>
              </a:tr>
              <a:tr h="152400">
                <a:tc>
                  <a:txBody>
                    <a:bodyPr/>
                    <a:lstStyle/>
                    <a:p>
                      <a:pPr algn="ctr" fontAlgn="ctr"/>
                      <a:r>
                        <a:rPr lang="en-US" sz="900" b="1" i="0" u="none" strike="noStrike" dirty="0">
                          <a:solidFill>
                            <a:srgbClr val="000000"/>
                          </a:solidFill>
                          <a:effectLst/>
                          <a:latin typeface="Calibri" panose="020F0502020204030204" pitchFamily="34" charset="0"/>
                        </a:rPr>
                        <a:t>Campus Self Service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248147"/>
                  </a:ext>
                </a:extLst>
              </a:tr>
              <a:tr h="152400">
                <a:tc>
                  <a:txBody>
                    <a:bodyPr/>
                    <a:lstStyle/>
                    <a:p>
                      <a:pPr algn="ctr" fontAlgn="ctr"/>
                      <a:r>
                        <a:rPr lang="en-US" sz="900" b="1" i="0" u="none" strike="noStrike" dirty="0">
                          <a:solidFill>
                            <a:srgbClr val="000000"/>
                          </a:solidFill>
                          <a:effectLst/>
                          <a:latin typeface="Calibri" panose="020F0502020204030204" pitchFamily="34" charset="0"/>
                        </a:rPr>
                        <a:t>Campus Self Service Mobile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948693"/>
                  </a:ext>
                </a:extLst>
              </a:tr>
              <a:tr h="152400">
                <a:tc>
                  <a:txBody>
                    <a:bodyPr/>
                    <a:lstStyle/>
                    <a:p>
                      <a:pPr algn="ctr" fontAlgn="ctr"/>
                      <a:r>
                        <a:rPr lang="en-US" sz="900" b="1" i="0" u="none" strike="noStrike" dirty="0">
                          <a:solidFill>
                            <a:srgbClr val="000000"/>
                          </a:solidFill>
                          <a:effectLst/>
                          <a:latin typeface="Calibri" panose="020F0502020204030204" pitchFamily="34" charset="0"/>
                        </a:rPr>
                        <a:t>Contributor Relations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4253089"/>
                  </a:ext>
                </a:extLst>
              </a:tr>
              <a:tr h="152400">
                <a:tc>
                  <a:txBody>
                    <a:bodyPr/>
                    <a:lstStyle/>
                    <a:p>
                      <a:pPr algn="ctr" fontAlgn="ctr"/>
                      <a:r>
                        <a:rPr lang="en-US" sz="900" b="1" i="0" u="none" strike="noStrike" dirty="0">
                          <a:solidFill>
                            <a:srgbClr val="000000"/>
                          </a:solidFill>
                          <a:effectLst/>
                          <a:latin typeface="Calibri" panose="020F0502020204030204" pitchFamily="34" charset="0"/>
                        </a:rPr>
                        <a:t>Financial Aid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133</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227469"/>
                  </a:ext>
                </a:extLst>
              </a:tr>
              <a:tr h="152400">
                <a:tc>
                  <a:txBody>
                    <a:bodyPr/>
                    <a:lstStyle/>
                    <a:p>
                      <a:pPr algn="ctr" fontAlgn="ctr"/>
                      <a:r>
                        <a:rPr lang="en-US" sz="900" b="1" i="0" u="none" strike="noStrike" dirty="0">
                          <a:solidFill>
                            <a:srgbClr val="000000"/>
                          </a:solidFill>
                          <a:effectLst/>
                          <a:latin typeface="Calibri" panose="020F0502020204030204" pitchFamily="34" charset="0"/>
                        </a:rPr>
                        <a:t>General CS Enhancements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7598709"/>
                  </a:ext>
                </a:extLst>
              </a:tr>
              <a:tr h="152400">
                <a:tc>
                  <a:txBody>
                    <a:bodyPr/>
                    <a:lstStyle/>
                    <a:p>
                      <a:pPr algn="ctr" fontAlgn="ctr"/>
                      <a:r>
                        <a:rPr lang="en-US" sz="900" b="1" i="0" u="none" strike="noStrike" dirty="0">
                          <a:solidFill>
                            <a:srgbClr val="000000"/>
                          </a:solidFill>
                          <a:effectLst/>
                          <a:latin typeface="Calibri" panose="020F0502020204030204" pitchFamily="34" charset="0"/>
                        </a:rPr>
                        <a:t>Recruiting and Admissions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33</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9512856"/>
                  </a:ext>
                </a:extLst>
              </a:tr>
              <a:tr h="152400">
                <a:tc>
                  <a:txBody>
                    <a:bodyPr/>
                    <a:lstStyle/>
                    <a:p>
                      <a:pPr algn="ctr" fontAlgn="ctr"/>
                      <a:r>
                        <a:rPr lang="en-US" sz="900" b="1" i="0" u="none" strike="noStrike" dirty="0">
                          <a:solidFill>
                            <a:srgbClr val="000000"/>
                          </a:solidFill>
                          <a:effectLst/>
                          <a:latin typeface="Calibri" panose="020F0502020204030204" pitchFamily="34" charset="0"/>
                        </a:rPr>
                        <a:t>Student Financials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41375"/>
                  </a:ext>
                </a:extLst>
              </a:tr>
              <a:tr h="158750">
                <a:tc>
                  <a:txBody>
                    <a:bodyPr/>
                    <a:lstStyle/>
                    <a:p>
                      <a:pPr algn="ctr" fontAlgn="ctr"/>
                      <a:r>
                        <a:rPr lang="en-US" sz="900" b="1" i="0" u="none" strike="noStrike" dirty="0">
                          <a:solidFill>
                            <a:srgbClr val="000000"/>
                          </a:solidFill>
                          <a:effectLst/>
                          <a:latin typeface="Calibri" panose="020F0502020204030204" pitchFamily="34" charset="0"/>
                        </a:rPr>
                        <a:t>Student Records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93</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6646688"/>
                  </a:ext>
                </a:extLst>
              </a:tr>
              <a:tr h="158750">
                <a:tc>
                  <a:txBody>
                    <a:bodyPr/>
                    <a:lstStyle/>
                    <a:p>
                      <a:pPr algn="r" fontAlgn="b"/>
                      <a:r>
                        <a:rPr lang="en-US" sz="900" b="1" i="0" u="none" strike="noStrike" dirty="0">
                          <a:solidFill>
                            <a:srgbClr val="000000"/>
                          </a:solidFill>
                          <a:effectLst/>
                          <a:latin typeface="Calibri" panose="020F0502020204030204" pitchFamily="34" charset="0"/>
                        </a:rPr>
                        <a:t>Total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412</a:t>
                      </a:r>
                    </a:p>
                  </a:txBody>
                  <a:tcPr marL="6350" marR="6350" marT="635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577511"/>
                  </a:ext>
                </a:extLst>
              </a:tr>
            </a:tbl>
          </a:graphicData>
        </a:graphic>
      </p:graphicFrame>
      <p:graphicFrame>
        <p:nvGraphicFramePr>
          <p:cNvPr id="13" name="Table 12">
            <a:extLst>
              <a:ext uri="{FF2B5EF4-FFF2-40B4-BE49-F238E27FC236}">
                <a16:creationId xmlns:a16="http://schemas.microsoft.com/office/drawing/2014/main" id="{C514AD2C-866C-6572-8BFC-B590798867B0}"/>
              </a:ext>
            </a:extLst>
          </p:cNvPr>
          <p:cNvGraphicFramePr>
            <a:graphicFrameLocks noGrp="1"/>
          </p:cNvGraphicFramePr>
          <p:nvPr>
            <p:extLst>
              <p:ext uri="{D42A27DB-BD31-4B8C-83A1-F6EECF244321}">
                <p14:modId xmlns:p14="http://schemas.microsoft.com/office/powerpoint/2010/main" val="3365536552"/>
              </p:ext>
            </p:extLst>
          </p:nvPr>
        </p:nvGraphicFramePr>
        <p:xfrm>
          <a:off x="3711745" y="1512781"/>
          <a:ext cx="2178476" cy="4348961"/>
        </p:xfrm>
        <a:graphic>
          <a:graphicData uri="http://schemas.openxmlformats.org/drawingml/2006/table">
            <a:tbl>
              <a:tblPr/>
              <a:tblGrid>
                <a:gridCol w="1920203">
                  <a:extLst>
                    <a:ext uri="{9D8B030D-6E8A-4147-A177-3AD203B41FA5}">
                      <a16:colId xmlns:a16="http://schemas.microsoft.com/office/drawing/2014/main" val="1159005083"/>
                    </a:ext>
                  </a:extLst>
                </a:gridCol>
                <a:gridCol w="258273">
                  <a:extLst>
                    <a:ext uri="{9D8B030D-6E8A-4147-A177-3AD203B41FA5}">
                      <a16:colId xmlns:a16="http://schemas.microsoft.com/office/drawing/2014/main" val="3724514722"/>
                    </a:ext>
                  </a:extLst>
                </a:gridCol>
              </a:tblGrid>
              <a:tr h="134751">
                <a:tc>
                  <a:txBody>
                    <a:bodyPr/>
                    <a:lstStyle/>
                    <a:p>
                      <a:pPr algn="ctr" fontAlgn="ctr"/>
                      <a:r>
                        <a:rPr lang="en-US" sz="800" b="1" i="0" u="none" strike="noStrike" dirty="0">
                          <a:solidFill>
                            <a:srgbClr val="FFFFFF"/>
                          </a:solidFill>
                          <a:effectLst/>
                          <a:latin typeface="Calibri" panose="020F0502020204030204" pitchFamily="34" charset="0"/>
                        </a:rPr>
                        <a:t>FMS 9.2-9.2.044</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800" b="1" i="0" u="none" strike="noStrike" dirty="0">
                          <a:solidFill>
                            <a:srgbClr val="FFFFFF"/>
                          </a:solidFill>
                          <a:effectLst/>
                          <a:latin typeface="Calibri" panose="020F0502020204030204" pitchFamily="34" charset="0"/>
                        </a:rPr>
                        <a:t>#</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929976565"/>
                  </a:ext>
                </a:extLst>
              </a:tr>
              <a:tr h="132375">
                <a:tc>
                  <a:txBody>
                    <a:bodyPr/>
                    <a:lstStyle/>
                    <a:p>
                      <a:pPr algn="ctr" fontAlgn="ctr"/>
                      <a:r>
                        <a:rPr lang="en-US" sz="800" b="1" i="0" u="none" strike="noStrike" dirty="0">
                          <a:solidFill>
                            <a:srgbClr val="000000"/>
                          </a:solidFill>
                          <a:effectLst/>
                          <a:latin typeface="Calibri" panose="020F0502020204030204" pitchFamily="34" charset="0"/>
                        </a:rPr>
                        <a:t>Asset Lifecycle Management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7269931"/>
                  </a:ext>
                </a:extLst>
              </a:tr>
              <a:tr h="134751">
                <a:tc>
                  <a:txBody>
                    <a:bodyPr/>
                    <a:lstStyle/>
                    <a:p>
                      <a:pPr algn="ctr" fontAlgn="ctr"/>
                      <a:r>
                        <a:rPr lang="en-US" sz="800" b="1" i="0" u="none" strike="noStrike" dirty="0">
                          <a:solidFill>
                            <a:srgbClr val="000000"/>
                          </a:solidFill>
                          <a:effectLst/>
                          <a:latin typeface="Calibri" panose="020F0502020204030204" pitchFamily="34" charset="0"/>
                        </a:rPr>
                        <a:t>Asset Management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81</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705259"/>
                  </a:ext>
                </a:extLst>
              </a:tr>
              <a:tr h="134751">
                <a:tc>
                  <a:txBody>
                    <a:bodyPr/>
                    <a:lstStyle/>
                    <a:p>
                      <a:pPr algn="ctr" fontAlgn="ctr"/>
                      <a:r>
                        <a:rPr lang="en-US" sz="800" b="1" i="0" u="none" strike="noStrike" dirty="0">
                          <a:solidFill>
                            <a:srgbClr val="000000"/>
                          </a:solidFill>
                          <a:effectLst/>
                          <a:latin typeface="Calibri" panose="020F0502020204030204" pitchFamily="34" charset="0"/>
                        </a:rPr>
                        <a:t>Banks Setup and Processing</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086260"/>
                  </a:ext>
                </a:extLst>
              </a:tr>
              <a:tr h="134751">
                <a:tc>
                  <a:txBody>
                    <a:bodyPr/>
                    <a:lstStyle/>
                    <a:p>
                      <a:pPr algn="ctr" fontAlgn="ctr"/>
                      <a:r>
                        <a:rPr lang="en-US" sz="800" b="1" i="0" u="none" strike="noStrike" dirty="0">
                          <a:solidFill>
                            <a:srgbClr val="000000"/>
                          </a:solidFill>
                          <a:effectLst/>
                          <a:latin typeface="Calibri" panose="020F0502020204030204" pitchFamily="34" charset="0"/>
                        </a:rPr>
                        <a:t>Billing</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55</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0178837"/>
                  </a:ext>
                </a:extLst>
              </a:tr>
              <a:tr h="134751">
                <a:tc>
                  <a:txBody>
                    <a:bodyPr/>
                    <a:lstStyle/>
                    <a:p>
                      <a:pPr algn="ctr" fontAlgn="ctr"/>
                      <a:r>
                        <a:rPr lang="en-US" sz="800" b="1" i="0" u="none" strike="noStrike" dirty="0">
                          <a:solidFill>
                            <a:srgbClr val="000000"/>
                          </a:solidFill>
                          <a:effectLst/>
                          <a:latin typeface="Calibri" panose="020F0502020204030204" pitchFamily="34" charset="0"/>
                        </a:rPr>
                        <a:t>Cash Management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18</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3025287"/>
                  </a:ext>
                </a:extLst>
              </a:tr>
              <a:tr h="134751">
                <a:tc>
                  <a:txBody>
                    <a:bodyPr/>
                    <a:lstStyle/>
                    <a:p>
                      <a:pPr algn="ctr" fontAlgn="ctr"/>
                      <a:r>
                        <a:rPr lang="en-US" sz="800" b="1" i="0" u="none" strike="noStrike" dirty="0">
                          <a:solidFill>
                            <a:srgbClr val="000000"/>
                          </a:solidFill>
                          <a:effectLst/>
                          <a:latin typeface="Calibri" panose="020F0502020204030204" pitchFamily="34" charset="0"/>
                        </a:rPr>
                        <a:t>Commitment Control</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281098"/>
                  </a:ext>
                </a:extLst>
              </a:tr>
              <a:tr h="134751">
                <a:tc>
                  <a:txBody>
                    <a:bodyPr/>
                    <a:lstStyle/>
                    <a:p>
                      <a:pPr algn="ctr" fontAlgn="ctr"/>
                      <a:r>
                        <a:rPr lang="en-US" sz="800" b="1" i="0" u="none" strike="noStrike" dirty="0">
                          <a:solidFill>
                            <a:srgbClr val="000000"/>
                          </a:solidFill>
                          <a:effectLst/>
                          <a:latin typeface="Calibri" panose="020F0502020204030204" pitchFamily="34" charset="0"/>
                        </a:rPr>
                        <a:t>Contracts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31</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0037710"/>
                  </a:ext>
                </a:extLst>
              </a:tr>
              <a:tr h="134751">
                <a:tc>
                  <a:txBody>
                    <a:bodyPr/>
                    <a:lstStyle/>
                    <a:p>
                      <a:pPr algn="ctr" fontAlgn="ctr"/>
                      <a:r>
                        <a:rPr lang="en-US" sz="800" b="1" i="0" u="none" strike="noStrike" dirty="0">
                          <a:solidFill>
                            <a:srgbClr val="000000"/>
                          </a:solidFill>
                          <a:effectLst/>
                          <a:latin typeface="Calibri" panose="020F0502020204030204" pitchFamily="34" charset="0"/>
                        </a:rPr>
                        <a:t>Deal Management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6</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9495843"/>
                  </a:ext>
                </a:extLst>
              </a:tr>
              <a:tr h="134751">
                <a:tc>
                  <a:txBody>
                    <a:bodyPr/>
                    <a:lstStyle/>
                    <a:p>
                      <a:pPr algn="ctr" fontAlgn="ctr"/>
                      <a:r>
                        <a:rPr lang="en-US" sz="800" b="1" i="0" u="none" strike="noStrike" dirty="0">
                          <a:solidFill>
                            <a:srgbClr val="000000"/>
                          </a:solidFill>
                          <a:effectLst/>
                          <a:latin typeface="Calibri" panose="020F0502020204030204" pitchFamily="34" charset="0"/>
                        </a:rPr>
                        <a:t>Enterprise Components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8421545"/>
                  </a:ext>
                </a:extLst>
              </a:tr>
              <a:tr h="140366">
                <a:tc>
                  <a:txBody>
                    <a:bodyPr/>
                    <a:lstStyle/>
                    <a:p>
                      <a:pPr algn="ctr" fontAlgn="ctr"/>
                      <a:r>
                        <a:rPr lang="en-US" sz="800" b="1" i="0" u="none" strike="noStrike" dirty="0">
                          <a:solidFill>
                            <a:srgbClr val="000000"/>
                          </a:solidFill>
                          <a:effectLst/>
                          <a:latin typeface="Calibri" panose="020F0502020204030204" pitchFamily="34" charset="0"/>
                        </a:rPr>
                        <a:t>Expenses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58</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5256981"/>
                  </a:ext>
                </a:extLst>
              </a:tr>
              <a:tr h="140366">
                <a:tc>
                  <a:txBody>
                    <a:bodyPr/>
                    <a:lstStyle/>
                    <a:p>
                      <a:pPr algn="ctr" fontAlgn="ctr"/>
                      <a:r>
                        <a:rPr lang="en-US" sz="800" b="1" i="0" u="none" strike="noStrike" dirty="0">
                          <a:solidFill>
                            <a:srgbClr val="000000"/>
                          </a:solidFill>
                          <a:effectLst/>
                          <a:latin typeface="Calibri" panose="020F0502020204030204" pitchFamily="34" charset="0"/>
                        </a:rPr>
                        <a:t>Financial Gateway</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2</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4973459"/>
                  </a:ext>
                </a:extLst>
              </a:tr>
              <a:tr h="140366">
                <a:tc>
                  <a:txBody>
                    <a:bodyPr/>
                    <a:lstStyle/>
                    <a:p>
                      <a:pPr algn="ctr" fontAlgn="ctr"/>
                      <a:r>
                        <a:rPr lang="en-US" sz="800" b="1" i="0" u="none" strike="noStrike" dirty="0">
                          <a:solidFill>
                            <a:srgbClr val="000000"/>
                          </a:solidFill>
                          <a:effectLst/>
                          <a:latin typeface="Calibri" panose="020F0502020204030204" pitchFamily="34" charset="0"/>
                        </a:rPr>
                        <a:t>General FSCM Enhancements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112</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8467418"/>
                  </a:ext>
                </a:extLst>
              </a:tr>
              <a:tr h="134751">
                <a:tc>
                  <a:txBody>
                    <a:bodyPr/>
                    <a:lstStyle/>
                    <a:p>
                      <a:pPr algn="ctr" fontAlgn="ctr"/>
                      <a:r>
                        <a:rPr lang="en-US" sz="800" b="1" i="0" u="none" strike="noStrike" dirty="0">
                          <a:solidFill>
                            <a:srgbClr val="000000"/>
                          </a:solidFill>
                          <a:effectLst/>
                          <a:latin typeface="Calibri" panose="020F0502020204030204" pitchFamily="34" charset="0"/>
                        </a:rPr>
                        <a:t>General Ledger</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100</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2688944"/>
                  </a:ext>
                </a:extLst>
              </a:tr>
              <a:tr h="134751">
                <a:tc>
                  <a:txBody>
                    <a:bodyPr/>
                    <a:lstStyle/>
                    <a:p>
                      <a:pPr algn="ctr" fontAlgn="ctr"/>
                      <a:r>
                        <a:rPr lang="en-US" sz="800" b="1" i="0" u="none" strike="noStrike" dirty="0">
                          <a:solidFill>
                            <a:srgbClr val="000000"/>
                          </a:solidFill>
                          <a:effectLst/>
                          <a:latin typeface="Calibri" panose="020F0502020204030204" pitchFamily="34" charset="0"/>
                        </a:rPr>
                        <a:t>Global Components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8</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7052772"/>
                  </a:ext>
                </a:extLst>
              </a:tr>
              <a:tr h="134751">
                <a:tc>
                  <a:txBody>
                    <a:bodyPr/>
                    <a:lstStyle/>
                    <a:p>
                      <a:pPr algn="ctr" fontAlgn="ctr"/>
                      <a:r>
                        <a:rPr lang="en-US" sz="800" b="1" i="0" u="none" strike="noStrike" dirty="0">
                          <a:solidFill>
                            <a:srgbClr val="000000"/>
                          </a:solidFill>
                          <a:effectLst/>
                          <a:latin typeface="Calibri" panose="020F0502020204030204" pitchFamily="34" charset="0"/>
                        </a:rPr>
                        <a:t>Global Options and Reports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9</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6959396"/>
                  </a:ext>
                </a:extLst>
              </a:tr>
              <a:tr h="140366">
                <a:tc>
                  <a:txBody>
                    <a:bodyPr/>
                    <a:lstStyle/>
                    <a:p>
                      <a:pPr algn="ctr" fontAlgn="ctr"/>
                      <a:r>
                        <a:rPr lang="en-US" sz="800" b="1" i="0" u="none" strike="noStrike" dirty="0">
                          <a:solidFill>
                            <a:srgbClr val="000000"/>
                          </a:solidFill>
                          <a:effectLst/>
                          <a:latin typeface="Calibri" panose="020F0502020204030204" pitchFamily="34" charset="0"/>
                        </a:rPr>
                        <a:t>Grants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35</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3898317"/>
                  </a:ext>
                </a:extLst>
              </a:tr>
              <a:tr h="140366">
                <a:tc>
                  <a:txBody>
                    <a:bodyPr/>
                    <a:lstStyle/>
                    <a:p>
                      <a:pPr algn="ctr" fontAlgn="ctr"/>
                      <a:r>
                        <a:rPr lang="en-US" sz="800" b="1" i="0" u="none" strike="noStrike" dirty="0">
                          <a:solidFill>
                            <a:srgbClr val="000000"/>
                          </a:solidFill>
                          <a:effectLst/>
                          <a:latin typeface="Calibri" panose="020F0502020204030204" pitchFamily="34" charset="0"/>
                        </a:rPr>
                        <a:t>In-Memory Project Discovery</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0367497"/>
                  </a:ext>
                </a:extLst>
              </a:tr>
              <a:tr h="134751">
                <a:tc>
                  <a:txBody>
                    <a:bodyPr/>
                    <a:lstStyle/>
                    <a:p>
                      <a:pPr algn="ctr" fontAlgn="ctr"/>
                      <a:r>
                        <a:rPr lang="en-US" sz="800" b="1" i="0" u="none" strike="noStrike" dirty="0">
                          <a:solidFill>
                            <a:srgbClr val="000000"/>
                          </a:solidFill>
                          <a:effectLst/>
                          <a:latin typeface="Calibri" panose="020F0502020204030204" pitchFamily="34" charset="0"/>
                        </a:rPr>
                        <a:t>In-Memory Real Time Bottom Line</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8</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0726060"/>
                  </a:ext>
                </a:extLst>
              </a:tr>
              <a:tr h="134751">
                <a:tc>
                  <a:txBody>
                    <a:bodyPr/>
                    <a:lstStyle/>
                    <a:p>
                      <a:pPr algn="ctr" fontAlgn="ctr"/>
                      <a:r>
                        <a:rPr lang="en-US" sz="800" b="1" i="0" u="none" strike="noStrike" dirty="0">
                          <a:solidFill>
                            <a:srgbClr val="000000"/>
                          </a:solidFill>
                          <a:effectLst/>
                          <a:latin typeface="Calibri" panose="020F0502020204030204" pitchFamily="34" charset="0"/>
                        </a:rPr>
                        <a:t>Lease Administration</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17</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9717875"/>
                  </a:ext>
                </a:extLst>
              </a:tr>
              <a:tr h="134751">
                <a:tc>
                  <a:txBody>
                    <a:bodyPr/>
                    <a:lstStyle/>
                    <a:p>
                      <a:pPr algn="ctr" fontAlgn="ctr"/>
                      <a:r>
                        <a:rPr lang="en-US" sz="800" b="1" i="0" u="none" strike="noStrike" dirty="0">
                          <a:solidFill>
                            <a:srgbClr val="000000"/>
                          </a:solidFill>
                          <a:effectLst/>
                          <a:latin typeface="Calibri" panose="020F0502020204030204" pitchFamily="34" charset="0"/>
                        </a:rPr>
                        <a:t>Maintenance Management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32</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0848709"/>
                  </a:ext>
                </a:extLst>
              </a:tr>
              <a:tr h="134751">
                <a:tc>
                  <a:txBody>
                    <a:bodyPr/>
                    <a:lstStyle/>
                    <a:p>
                      <a:pPr algn="ctr" fontAlgn="ctr"/>
                      <a:r>
                        <a:rPr lang="en-US" sz="800" b="1" i="0" u="none" strike="noStrike" dirty="0">
                          <a:solidFill>
                            <a:srgbClr val="000000"/>
                          </a:solidFill>
                          <a:effectLst/>
                          <a:latin typeface="Calibri" panose="020F0502020204030204" pitchFamily="34" charset="0"/>
                        </a:rPr>
                        <a:t>Payables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77</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1133779"/>
                  </a:ext>
                </a:extLst>
              </a:tr>
              <a:tr h="134751">
                <a:tc>
                  <a:txBody>
                    <a:bodyPr/>
                    <a:lstStyle/>
                    <a:p>
                      <a:pPr algn="ctr" fontAlgn="ctr"/>
                      <a:r>
                        <a:rPr lang="en-US" sz="800" b="1" i="0" u="none" strike="noStrike" dirty="0">
                          <a:solidFill>
                            <a:srgbClr val="000000"/>
                          </a:solidFill>
                          <a:effectLst/>
                          <a:latin typeface="Calibri" panose="020F0502020204030204" pitchFamily="34" charset="0"/>
                        </a:rPr>
                        <a:t>Program Management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1302592"/>
                  </a:ext>
                </a:extLst>
              </a:tr>
              <a:tr h="134751">
                <a:tc>
                  <a:txBody>
                    <a:bodyPr/>
                    <a:lstStyle/>
                    <a:p>
                      <a:pPr algn="ctr" fontAlgn="ctr"/>
                      <a:r>
                        <a:rPr lang="en-US" sz="800" b="1" i="0" u="none" strike="noStrike" dirty="0">
                          <a:solidFill>
                            <a:srgbClr val="000000"/>
                          </a:solidFill>
                          <a:effectLst/>
                          <a:latin typeface="Calibri" panose="020F0502020204030204" pitchFamily="34" charset="0"/>
                        </a:rPr>
                        <a:t>Project Costing</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29</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1602328"/>
                  </a:ext>
                </a:extLst>
              </a:tr>
              <a:tr h="134751">
                <a:tc>
                  <a:txBody>
                    <a:bodyPr/>
                    <a:lstStyle/>
                    <a:p>
                      <a:pPr algn="ctr" fontAlgn="ctr"/>
                      <a:r>
                        <a:rPr lang="en-US" sz="800" b="1" i="0" u="none" strike="noStrike" dirty="0">
                          <a:solidFill>
                            <a:srgbClr val="000000"/>
                          </a:solidFill>
                          <a:effectLst/>
                          <a:latin typeface="Calibri" panose="020F0502020204030204" pitchFamily="34" charset="0"/>
                        </a:rPr>
                        <a:t>Real Estate Management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19</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0141873"/>
                  </a:ext>
                </a:extLst>
              </a:tr>
              <a:tr h="134751">
                <a:tc>
                  <a:txBody>
                    <a:bodyPr/>
                    <a:lstStyle/>
                    <a:p>
                      <a:pPr algn="ctr" fontAlgn="ctr"/>
                      <a:r>
                        <a:rPr lang="en-US" sz="800" b="1" i="0" u="none" strike="noStrike" dirty="0">
                          <a:solidFill>
                            <a:srgbClr val="000000"/>
                          </a:solidFill>
                          <a:effectLst/>
                          <a:latin typeface="Calibri" panose="020F0502020204030204" pitchFamily="34" charset="0"/>
                        </a:rPr>
                        <a:t>Receivables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79</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2237879"/>
                  </a:ext>
                </a:extLst>
              </a:tr>
              <a:tr h="134751">
                <a:tc>
                  <a:txBody>
                    <a:bodyPr/>
                    <a:lstStyle/>
                    <a:p>
                      <a:pPr algn="ctr" fontAlgn="ctr"/>
                      <a:r>
                        <a:rPr lang="en-US" sz="800" b="1" i="0" u="none" strike="noStrike" dirty="0">
                          <a:solidFill>
                            <a:srgbClr val="000000"/>
                          </a:solidFill>
                          <a:effectLst/>
                          <a:latin typeface="Calibri" panose="020F0502020204030204" pitchFamily="34" charset="0"/>
                        </a:rPr>
                        <a:t>Resource Management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15</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7569482"/>
                  </a:ext>
                </a:extLst>
              </a:tr>
              <a:tr h="134751">
                <a:tc>
                  <a:txBody>
                    <a:bodyPr/>
                    <a:lstStyle/>
                    <a:p>
                      <a:pPr algn="ctr" fontAlgn="ctr"/>
                      <a:r>
                        <a:rPr lang="en-US" sz="800" b="1" i="0" u="none" strike="noStrike" dirty="0">
                          <a:solidFill>
                            <a:srgbClr val="000000"/>
                          </a:solidFill>
                          <a:effectLst/>
                          <a:latin typeface="Calibri" panose="020F0502020204030204" pitchFamily="34" charset="0"/>
                        </a:rPr>
                        <a:t>Staffing Front Office</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2</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7564965"/>
                  </a:ext>
                </a:extLst>
              </a:tr>
              <a:tr h="134751">
                <a:tc>
                  <a:txBody>
                    <a:bodyPr/>
                    <a:lstStyle/>
                    <a:p>
                      <a:pPr algn="ctr" fontAlgn="ctr"/>
                      <a:r>
                        <a:rPr lang="en-US" sz="800" b="1" i="0" u="none" strike="noStrike" dirty="0">
                          <a:solidFill>
                            <a:srgbClr val="000000"/>
                          </a:solidFill>
                          <a:effectLst/>
                          <a:latin typeface="Calibri" panose="020F0502020204030204" pitchFamily="34" charset="0"/>
                        </a:rPr>
                        <a:t>Treasury</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7822271"/>
                  </a:ext>
                </a:extLst>
              </a:tr>
              <a:tr h="134751">
                <a:tc>
                  <a:txBody>
                    <a:bodyPr/>
                    <a:lstStyle/>
                    <a:p>
                      <a:pPr algn="ctr" fontAlgn="ctr"/>
                      <a:r>
                        <a:rPr lang="en-US" sz="800" b="1" i="0" u="none" strike="noStrike" dirty="0" err="1">
                          <a:solidFill>
                            <a:srgbClr val="000000"/>
                          </a:solidFill>
                          <a:effectLst/>
                          <a:latin typeface="Calibri" panose="020F0502020204030204" pitchFamily="34" charset="0"/>
                        </a:rPr>
                        <a:t>eBill</a:t>
                      </a:r>
                      <a:r>
                        <a:rPr lang="en-US" sz="800" b="1" i="0" u="none" strike="noStrike" dirty="0">
                          <a:solidFill>
                            <a:srgbClr val="000000"/>
                          </a:solidFill>
                          <a:effectLst/>
                          <a:latin typeface="Calibri" panose="020F0502020204030204" pitchFamily="34" charset="0"/>
                        </a:rPr>
                        <a:t> Payment</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11</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4179938"/>
                  </a:ext>
                </a:extLst>
              </a:tr>
              <a:tr h="140366">
                <a:tc>
                  <a:txBody>
                    <a:bodyPr/>
                    <a:lstStyle/>
                    <a:p>
                      <a:pPr algn="ctr" fontAlgn="ctr"/>
                      <a:r>
                        <a:rPr lang="en-US" sz="800" b="1" i="0" u="none" strike="noStrike">
                          <a:solidFill>
                            <a:srgbClr val="000000"/>
                          </a:solidFill>
                          <a:effectLst/>
                          <a:latin typeface="Calibri" panose="020F0502020204030204" pitchFamily="34" charset="0"/>
                        </a:rPr>
                        <a:t>eSettlements</a:t>
                      </a:r>
                    </a:p>
                  </a:txBody>
                  <a:tcPr marL="5615" marR="5615" marT="56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7</a:t>
                      </a:r>
                    </a:p>
                  </a:txBody>
                  <a:tcPr marL="5615" marR="5615" marT="56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3286922"/>
                  </a:ext>
                </a:extLst>
              </a:tr>
              <a:tr h="140366">
                <a:tc>
                  <a:txBody>
                    <a:bodyPr/>
                    <a:lstStyle/>
                    <a:p>
                      <a:pPr algn="r" fontAlgn="b"/>
                      <a:r>
                        <a:rPr lang="en-US" sz="800" b="1" i="0" u="none" strike="noStrike">
                          <a:solidFill>
                            <a:srgbClr val="000000"/>
                          </a:solidFill>
                          <a:effectLst/>
                          <a:latin typeface="Calibri" panose="020F0502020204030204" pitchFamily="34" charset="0"/>
                        </a:rPr>
                        <a:t>Total </a:t>
                      </a:r>
                    </a:p>
                  </a:txBody>
                  <a:tcPr marL="5615" marR="5615" marT="56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000000"/>
                          </a:solidFill>
                          <a:effectLst/>
                          <a:latin typeface="Calibri" panose="020F0502020204030204" pitchFamily="34" charset="0"/>
                        </a:rPr>
                        <a:t>840</a:t>
                      </a:r>
                    </a:p>
                  </a:txBody>
                  <a:tcPr marL="5615" marR="5615" marT="56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721909"/>
                  </a:ext>
                </a:extLst>
              </a:tr>
            </a:tbl>
          </a:graphicData>
        </a:graphic>
      </p:graphicFrame>
      <p:graphicFrame>
        <p:nvGraphicFramePr>
          <p:cNvPr id="19" name="Table 18">
            <a:extLst>
              <a:ext uri="{FF2B5EF4-FFF2-40B4-BE49-F238E27FC236}">
                <a16:creationId xmlns:a16="http://schemas.microsoft.com/office/drawing/2014/main" id="{B1821C66-400A-94C5-A4DA-6EC332E54ACB}"/>
              </a:ext>
            </a:extLst>
          </p:cNvPr>
          <p:cNvGraphicFramePr>
            <a:graphicFrameLocks noGrp="1"/>
          </p:cNvGraphicFramePr>
          <p:nvPr>
            <p:extLst>
              <p:ext uri="{D42A27DB-BD31-4B8C-83A1-F6EECF244321}">
                <p14:modId xmlns:p14="http://schemas.microsoft.com/office/powerpoint/2010/main" val="2458908597"/>
              </p:ext>
            </p:extLst>
          </p:nvPr>
        </p:nvGraphicFramePr>
        <p:xfrm>
          <a:off x="6657495" y="1524117"/>
          <a:ext cx="2197100" cy="2774950"/>
        </p:xfrm>
        <a:graphic>
          <a:graphicData uri="http://schemas.openxmlformats.org/drawingml/2006/table">
            <a:tbl>
              <a:tblPr/>
              <a:tblGrid>
                <a:gridCol w="1968500">
                  <a:extLst>
                    <a:ext uri="{9D8B030D-6E8A-4147-A177-3AD203B41FA5}">
                      <a16:colId xmlns:a16="http://schemas.microsoft.com/office/drawing/2014/main" val="2491182781"/>
                    </a:ext>
                  </a:extLst>
                </a:gridCol>
                <a:gridCol w="228600">
                  <a:extLst>
                    <a:ext uri="{9D8B030D-6E8A-4147-A177-3AD203B41FA5}">
                      <a16:colId xmlns:a16="http://schemas.microsoft.com/office/drawing/2014/main" val="1789259131"/>
                    </a:ext>
                  </a:extLst>
                </a:gridCol>
              </a:tblGrid>
              <a:tr h="152400">
                <a:tc>
                  <a:txBody>
                    <a:bodyPr/>
                    <a:lstStyle/>
                    <a:p>
                      <a:pPr algn="ctr" fontAlgn="ctr"/>
                      <a:r>
                        <a:rPr lang="en-US" sz="900" b="1" i="0" u="none" strike="noStrike" dirty="0">
                          <a:solidFill>
                            <a:srgbClr val="FFFFFF"/>
                          </a:solidFill>
                          <a:effectLst/>
                          <a:latin typeface="Calibri" panose="020F0502020204030204" pitchFamily="34" charset="0"/>
                        </a:rPr>
                        <a:t>SCM 9.2-9.2.044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900" b="1" i="0" u="none" strike="noStrike">
                          <a:solidFill>
                            <a:srgbClr val="FFFFFF"/>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73606832"/>
                  </a:ext>
                </a:extLst>
              </a:tr>
              <a:tr h="152400">
                <a:tc>
                  <a:txBody>
                    <a:bodyPr/>
                    <a:lstStyle/>
                    <a:p>
                      <a:pPr algn="ctr" fontAlgn="ctr"/>
                      <a:r>
                        <a:rPr lang="en-US" sz="900" b="1" i="0" u="none" strike="noStrike">
                          <a:solidFill>
                            <a:srgbClr val="000000"/>
                          </a:solidFill>
                          <a:effectLst/>
                          <a:latin typeface="Calibri" panose="020F0502020204030204" pitchFamily="34" charset="0"/>
                        </a:rPr>
                        <a:t>Catalog Management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125477"/>
                  </a:ext>
                </a:extLst>
              </a:tr>
              <a:tr h="152400">
                <a:tc>
                  <a:txBody>
                    <a:bodyPr/>
                    <a:lstStyle/>
                    <a:p>
                      <a:pPr algn="ctr" fontAlgn="ctr"/>
                      <a:r>
                        <a:rPr lang="en-US" sz="900" b="1" i="0" u="none" strike="noStrike">
                          <a:solidFill>
                            <a:srgbClr val="000000"/>
                          </a:solidFill>
                          <a:effectLst/>
                          <a:latin typeface="Calibri" panose="020F0502020204030204" pitchFamily="34" charset="0"/>
                        </a:rPr>
                        <a:t>Enterprise Components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817775"/>
                  </a:ext>
                </a:extLst>
              </a:tr>
              <a:tr h="152400">
                <a:tc>
                  <a:txBody>
                    <a:bodyPr/>
                    <a:lstStyle/>
                    <a:p>
                      <a:pPr algn="ctr" fontAlgn="ctr"/>
                      <a:r>
                        <a:rPr lang="en-US" sz="900" b="1" i="0" u="none" strike="noStrike">
                          <a:solidFill>
                            <a:srgbClr val="000000"/>
                          </a:solidFill>
                          <a:effectLst/>
                          <a:latin typeface="Calibri" panose="020F0502020204030204" pitchFamily="34" charset="0"/>
                        </a:rPr>
                        <a:t>General SCM Enhancements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102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69781"/>
                  </a:ext>
                </a:extLst>
              </a:tr>
              <a:tr h="152400">
                <a:tc>
                  <a:txBody>
                    <a:bodyPr/>
                    <a:lstStyle/>
                    <a:p>
                      <a:pPr algn="ctr" fontAlgn="ctr"/>
                      <a:r>
                        <a:rPr lang="en-US" sz="900" b="1" i="0" u="none" strike="noStrike">
                          <a:solidFill>
                            <a:srgbClr val="000000"/>
                          </a:solidFill>
                          <a:effectLst/>
                          <a:latin typeface="Calibri" panose="020F0502020204030204" pitchFamily="34" charset="0"/>
                        </a:rPr>
                        <a:t>Global Components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43564"/>
                  </a:ext>
                </a:extLst>
              </a:tr>
              <a:tr h="152400">
                <a:tc>
                  <a:txBody>
                    <a:bodyPr/>
                    <a:lstStyle/>
                    <a:p>
                      <a:pPr algn="ctr" fontAlgn="ctr"/>
                      <a:r>
                        <a:rPr lang="en-US" sz="900" b="1" i="0" u="none" strike="noStrike">
                          <a:solidFill>
                            <a:srgbClr val="000000"/>
                          </a:solidFill>
                          <a:effectLst/>
                          <a:latin typeface="Calibri" panose="020F0502020204030204" pitchFamily="34" charset="0"/>
                        </a:rPr>
                        <a:t>Global Options and Reports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895022"/>
                  </a:ext>
                </a:extLst>
              </a:tr>
              <a:tr h="152400">
                <a:tc>
                  <a:txBody>
                    <a:bodyPr/>
                    <a:lstStyle/>
                    <a:p>
                      <a:pPr algn="ctr" fontAlgn="ctr"/>
                      <a:r>
                        <a:rPr lang="en-US" sz="900" b="1" i="0" u="none" strike="noStrike" dirty="0">
                          <a:solidFill>
                            <a:srgbClr val="000000"/>
                          </a:solidFill>
                          <a:effectLst/>
                          <a:latin typeface="Calibri" panose="020F0502020204030204" pitchFamily="34" charset="0"/>
                        </a:rPr>
                        <a:t>Mobile Inventory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091219"/>
                  </a:ext>
                </a:extLst>
              </a:tr>
              <a:tr h="152400">
                <a:tc>
                  <a:txBody>
                    <a:bodyPr/>
                    <a:lstStyle/>
                    <a:p>
                      <a:pPr algn="ctr" fontAlgn="ctr"/>
                      <a:r>
                        <a:rPr lang="en-US" sz="900" b="1" i="0" u="none" strike="noStrike">
                          <a:solidFill>
                            <a:srgbClr val="000000"/>
                          </a:solidFill>
                          <a:effectLst/>
                          <a:latin typeface="Calibri" panose="020F0502020204030204" pitchFamily="34" charset="0"/>
                        </a:rPr>
                        <a:t>Mobile Inventory Management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070415"/>
                  </a:ext>
                </a:extLst>
              </a:tr>
              <a:tr h="152400">
                <a:tc>
                  <a:txBody>
                    <a:bodyPr/>
                    <a:lstStyle/>
                    <a:p>
                      <a:pPr algn="ctr" fontAlgn="ctr"/>
                      <a:r>
                        <a:rPr lang="en-US" sz="900" b="1" i="0" u="none" strike="noStrike">
                          <a:solidFill>
                            <a:srgbClr val="000000"/>
                          </a:solidFill>
                          <a:effectLst/>
                          <a:latin typeface="Calibri" panose="020F0502020204030204" pitchFamily="34" charset="0"/>
                        </a:rPr>
                        <a:t>Order Management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984855"/>
                  </a:ext>
                </a:extLst>
              </a:tr>
              <a:tr h="152400">
                <a:tc>
                  <a:txBody>
                    <a:bodyPr/>
                    <a:lstStyle/>
                    <a:p>
                      <a:pPr algn="ctr" fontAlgn="ctr"/>
                      <a:r>
                        <a:rPr lang="en-US" sz="900" b="1" i="0" u="none" strike="noStrike">
                          <a:solidFill>
                            <a:srgbClr val="000000"/>
                          </a:solidFill>
                          <a:effectLst/>
                          <a:latin typeface="Calibri" panose="020F0502020204030204" pitchFamily="34" charset="0"/>
                        </a:rPr>
                        <a:t>Purchasing</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70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833099"/>
                  </a:ext>
                </a:extLst>
              </a:tr>
              <a:tr h="158750">
                <a:tc>
                  <a:txBody>
                    <a:bodyPr/>
                    <a:lstStyle/>
                    <a:p>
                      <a:pPr algn="ctr" fontAlgn="ctr"/>
                      <a:r>
                        <a:rPr lang="en-US" sz="900" b="1" i="0" u="none" strike="noStrike">
                          <a:solidFill>
                            <a:srgbClr val="000000"/>
                          </a:solidFill>
                          <a:effectLst/>
                          <a:latin typeface="Calibri" panose="020F0502020204030204" pitchFamily="34" charset="0"/>
                        </a:rPr>
                        <a:t>Services Procurement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10537"/>
                  </a:ext>
                </a:extLst>
              </a:tr>
              <a:tr h="158750">
                <a:tc>
                  <a:txBody>
                    <a:bodyPr/>
                    <a:lstStyle/>
                    <a:p>
                      <a:pPr algn="ctr" fontAlgn="ctr"/>
                      <a:r>
                        <a:rPr lang="en-US" sz="900" b="1" i="0" u="none" strike="noStrike">
                          <a:solidFill>
                            <a:srgbClr val="000000"/>
                          </a:solidFill>
                          <a:effectLst/>
                          <a:latin typeface="Calibri" panose="020F0502020204030204" pitchFamily="34" charset="0"/>
                        </a:rPr>
                        <a:t>Strategic Sourcing</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215860"/>
                  </a:ext>
                </a:extLst>
              </a:tr>
              <a:tr h="158750">
                <a:tc>
                  <a:txBody>
                    <a:bodyPr/>
                    <a:lstStyle/>
                    <a:p>
                      <a:pPr algn="ctr" fontAlgn="ctr"/>
                      <a:r>
                        <a:rPr lang="en-US" sz="900" b="1" i="0" u="none" strike="noStrike">
                          <a:solidFill>
                            <a:srgbClr val="000000"/>
                          </a:solidFill>
                          <a:effectLst/>
                          <a:latin typeface="Calibri" panose="020F0502020204030204" pitchFamily="34" charset="0"/>
                        </a:rPr>
                        <a:t>Supplier Contract Management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21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484279"/>
                  </a:ext>
                </a:extLst>
              </a:tr>
              <a:tr h="152400">
                <a:tc>
                  <a:txBody>
                    <a:bodyPr/>
                    <a:lstStyle/>
                    <a:p>
                      <a:pPr algn="ctr" fontAlgn="ctr"/>
                      <a:r>
                        <a:rPr lang="en-US" sz="900" b="1" i="0" u="none" strike="noStrike">
                          <a:solidFill>
                            <a:srgbClr val="000000"/>
                          </a:solidFill>
                          <a:effectLst/>
                          <a:latin typeface="Calibri" panose="020F0502020204030204" pitchFamily="34" charset="0"/>
                        </a:rPr>
                        <a:t>Supply Planning</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183206"/>
                  </a:ext>
                </a:extLst>
              </a:tr>
              <a:tr h="152400">
                <a:tc>
                  <a:txBody>
                    <a:bodyPr/>
                    <a:lstStyle/>
                    <a:p>
                      <a:pPr algn="ctr" fontAlgn="ctr"/>
                      <a:r>
                        <a:rPr lang="en-US" sz="900" b="1" i="0" u="none" strike="noStrike">
                          <a:solidFill>
                            <a:srgbClr val="000000"/>
                          </a:solidFill>
                          <a:effectLst/>
                          <a:latin typeface="Calibri" panose="020F0502020204030204" pitchFamily="34" charset="0"/>
                        </a:rPr>
                        <a:t>eBill Payment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631859"/>
                  </a:ext>
                </a:extLst>
              </a:tr>
              <a:tr h="152400">
                <a:tc>
                  <a:txBody>
                    <a:bodyPr/>
                    <a:lstStyle/>
                    <a:p>
                      <a:pPr algn="ctr" fontAlgn="ctr"/>
                      <a:r>
                        <a:rPr lang="en-US" sz="900" b="1" i="0" u="none" strike="noStrike">
                          <a:solidFill>
                            <a:srgbClr val="000000"/>
                          </a:solidFill>
                          <a:effectLst/>
                          <a:latin typeface="Calibri" panose="020F0502020204030204" pitchFamily="34" charset="0"/>
                        </a:rPr>
                        <a:t>eProcurement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49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759636"/>
                  </a:ext>
                </a:extLst>
              </a:tr>
              <a:tr h="158750">
                <a:tc>
                  <a:txBody>
                    <a:bodyPr/>
                    <a:lstStyle/>
                    <a:p>
                      <a:pPr algn="ctr" fontAlgn="ctr"/>
                      <a:r>
                        <a:rPr lang="en-US" sz="900" b="1" i="0" u="none" strike="noStrike">
                          <a:solidFill>
                            <a:srgbClr val="000000"/>
                          </a:solidFill>
                          <a:effectLst/>
                          <a:latin typeface="Calibri" panose="020F0502020204030204" pitchFamily="34" charset="0"/>
                        </a:rPr>
                        <a:t>eSupplier Connection</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457771"/>
                  </a:ext>
                </a:extLst>
              </a:tr>
              <a:tr h="158750">
                <a:tc>
                  <a:txBody>
                    <a:bodyPr/>
                    <a:lstStyle/>
                    <a:p>
                      <a:pPr algn="r" fontAlgn="b"/>
                      <a:r>
                        <a:rPr lang="en-US" sz="900" b="1" i="0" u="none" strike="noStrike">
                          <a:solidFill>
                            <a:srgbClr val="000000"/>
                          </a:solidFill>
                          <a:effectLst/>
                          <a:latin typeface="Calibri" panose="020F0502020204030204" pitchFamily="34" charset="0"/>
                        </a:rPr>
                        <a:t>Total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324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975587"/>
                  </a:ext>
                </a:extLst>
              </a:tr>
            </a:tbl>
          </a:graphicData>
        </a:graphic>
      </p:graphicFrame>
      <p:graphicFrame>
        <p:nvGraphicFramePr>
          <p:cNvPr id="20" name="Table 19">
            <a:extLst>
              <a:ext uri="{FF2B5EF4-FFF2-40B4-BE49-F238E27FC236}">
                <a16:creationId xmlns:a16="http://schemas.microsoft.com/office/drawing/2014/main" id="{98D9E534-04F1-975E-30E3-4DFB891B8B4E}"/>
              </a:ext>
            </a:extLst>
          </p:cNvPr>
          <p:cNvGraphicFramePr>
            <a:graphicFrameLocks noGrp="1"/>
          </p:cNvGraphicFramePr>
          <p:nvPr>
            <p:extLst>
              <p:ext uri="{D42A27DB-BD31-4B8C-83A1-F6EECF244321}">
                <p14:modId xmlns:p14="http://schemas.microsoft.com/office/powerpoint/2010/main" val="1548461208"/>
              </p:ext>
            </p:extLst>
          </p:nvPr>
        </p:nvGraphicFramePr>
        <p:xfrm>
          <a:off x="9621869" y="1547289"/>
          <a:ext cx="2056820" cy="4351347"/>
        </p:xfrm>
        <a:graphic>
          <a:graphicData uri="http://schemas.openxmlformats.org/drawingml/2006/table">
            <a:tbl>
              <a:tblPr/>
              <a:tblGrid>
                <a:gridCol w="1853078">
                  <a:extLst>
                    <a:ext uri="{9D8B030D-6E8A-4147-A177-3AD203B41FA5}">
                      <a16:colId xmlns:a16="http://schemas.microsoft.com/office/drawing/2014/main" val="3910357395"/>
                    </a:ext>
                  </a:extLst>
                </a:gridCol>
                <a:gridCol w="203742">
                  <a:extLst>
                    <a:ext uri="{9D8B030D-6E8A-4147-A177-3AD203B41FA5}">
                      <a16:colId xmlns:a16="http://schemas.microsoft.com/office/drawing/2014/main" val="2854662947"/>
                    </a:ext>
                  </a:extLst>
                </a:gridCol>
              </a:tblGrid>
              <a:tr h="116424">
                <a:tc>
                  <a:txBody>
                    <a:bodyPr/>
                    <a:lstStyle/>
                    <a:p>
                      <a:pPr algn="ctr" fontAlgn="ctr"/>
                      <a:r>
                        <a:rPr lang="en-US" sz="700" b="1" i="0" u="none" strike="noStrike">
                          <a:solidFill>
                            <a:srgbClr val="FFFFFF"/>
                          </a:solidFill>
                          <a:effectLst/>
                          <a:latin typeface="Calibri" panose="020F0502020204030204" pitchFamily="34" charset="0"/>
                        </a:rPr>
                        <a:t>HCM 9.2-9.2.043</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700" b="1" i="0" u="none" strike="noStrike">
                          <a:solidFill>
                            <a:srgbClr val="FFFFFF"/>
                          </a:solidFill>
                          <a:effectLst/>
                          <a:latin typeface="Calibri" panose="020F0502020204030204" pitchFamily="34" charset="0"/>
                        </a:rPr>
                        <a:t>#</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182375829"/>
                  </a:ext>
                </a:extLst>
              </a:tr>
              <a:tr h="116424">
                <a:tc>
                  <a:txBody>
                    <a:bodyPr/>
                    <a:lstStyle/>
                    <a:p>
                      <a:pPr algn="ctr" fontAlgn="ctr"/>
                      <a:r>
                        <a:rPr lang="en-US" sz="700" b="1" i="0" u="none" strike="noStrike">
                          <a:solidFill>
                            <a:srgbClr val="000000"/>
                          </a:solidFill>
                          <a:effectLst/>
                          <a:latin typeface="Calibri" panose="020F0502020204030204" pitchFamily="34" charset="0"/>
                        </a:rPr>
                        <a:t>Absence Management</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38</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609242"/>
                  </a:ext>
                </a:extLst>
              </a:tr>
              <a:tr h="116424">
                <a:tc>
                  <a:txBody>
                    <a:bodyPr/>
                    <a:lstStyle/>
                    <a:p>
                      <a:pPr algn="ctr" fontAlgn="ctr"/>
                      <a:r>
                        <a:rPr lang="en-US" sz="700" b="1" i="0" u="none" strike="noStrike">
                          <a:solidFill>
                            <a:srgbClr val="000000"/>
                          </a:solidFill>
                          <a:effectLst/>
                          <a:latin typeface="Calibri" panose="020F0502020204030204" pitchFamily="34" charset="0"/>
                        </a:rPr>
                        <a:t>Benefits Administration</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18</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479818"/>
                  </a:ext>
                </a:extLst>
              </a:tr>
              <a:tr h="116424">
                <a:tc>
                  <a:txBody>
                    <a:bodyPr/>
                    <a:lstStyle/>
                    <a:p>
                      <a:pPr algn="ctr" fontAlgn="ctr"/>
                      <a:r>
                        <a:rPr lang="en-US" sz="700" b="1" i="0" u="none" strike="noStrike">
                          <a:solidFill>
                            <a:srgbClr val="000000"/>
                          </a:solidFill>
                          <a:effectLst/>
                          <a:latin typeface="Calibri" panose="020F0502020204030204" pitchFamily="34" charset="0"/>
                        </a:rPr>
                        <a:t>Candidate Gateway</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25</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976245"/>
                  </a:ext>
                </a:extLst>
              </a:tr>
              <a:tr h="116424">
                <a:tc>
                  <a:txBody>
                    <a:bodyPr/>
                    <a:lstStyle/>
                    <a:p>
                      <a:pPr algn="ctr" fontAlgn="ctr"/>
                      <a:r>
                        <a:rPr lang="en-US" sz="700" b="1" i="0" u="none" strike="noStrike">
                          <a:solidFill>
                            <a:srgbClr val="000000"/>
                          </a:solidFill>
                          <a:effectLst/>
                          <a:latin typeface="Calibri" panose="020F0502020204030204" pitchFamily="34" charset="0"/>
                        </a:rPr>
                        <a:t>Enterprise Learning Management</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67</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952297"/>
                  </a:ext>
                </a:extLst>
              </a:tr>
              <a:tr h="116424">
                <a:tc>
                  <a:txBody>
                    <a:bodyPr/>
                    <a:lstStyle/>
                    <a:p>
                      <a:pPr algn="ctr" fontAlgn="ctr"/>
                      <a:r>
                        <a:rPr lang="en-US" sz="700" b="1" i="0" u="none" strike="noStrike">
                          <a:solidFill>
                            <a:srgbClr val="000000"/>
                          </a:solidFill>
                          <a:effectLst/>
                          <a:latin typeface="Calibri" panose="020F0502020204030204" pitchFamily="34" charset="0"/>
                        </a:rPr>
                        <a:t>General HCM Enhancements</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106</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012035"/>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39</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340307"/>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Australia</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8</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491030"/>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Brazil</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17</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46474"/>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China</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558211"/>
                  </a:ext>
                </a:extLst>
              </a:tr>
              <a:tr h="121275">
                <a:tc>
                  <a:txBody>
                    <a:bodyPr/>
                    <a:lstStyle/>
                    <a:p>
                      <a:pPr algn="ctr" fontAlgn="ctr"/>
                      <a:r>
                        <a:rPr lang="en-US" sz="700" b="1" i="0" u="none" strike="noStrike">
                          <a:solidFill>
                            <a:srgbClr val="000000"/>
                          </a:solidFill>
                          <a:effectLst/>
                          <a:latin typeface="Calibri" panose="020F0502020204030204" pitchFamily="34" charset="0"/>
                        </a:rPr>
                        <a:t>Global Payroll for France</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5</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11701"/>
                  </a:ext>
                </a:extLst>
              </a:tr>
              <a:tr h="121275">
                <a:tc>
                  <a:txBody>
                    <a:bodyPr/>
                    <a:lstStyle/>
                    <a:p>
                      <a:pPr algn="ctr" fontAlgn="ctr"/>
                      <a:r>
                        <a:rPr lang="en-US" sz="700" b="1" i="0" u="none" strike="noStrike">
                          <a:solidFill>
                            <a:srgbClr val="000000"/>
                          </a:solidFill>
                          <a:effectLst/>
                          <a:latin typeface="Calibri" panose="020F0502020204030204" pitchFamily="34" charset="0"/>
                        </a:rPr>
                        <a:t>Global Payroll for Hong Kong</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072567"/>
                  </a:ext>
                </a:extLst>
              </a:tr>
              <a:tr h="121275">
                <a:tc>
                  <a:txBody>
                    <a:bodyPr/>
                    <a:lstStyle/>
                    <a:p>
                      <a:pPr algn="ctr" fontAlgn="ctr"/>
                      <a:r>
                        <a:rPr lang="en-US" sz="700" b="1" i="0" u="none" strike="noStrike">
                          <a:solidFill>
                            <a:srgbClr val="000000"/>
                          </a:solidFill>
                          <a:effectLst/>
                          <a:latin typeface="Calibri" panose="020F0502020204030204" pitchFamily="34" charset="0"/>
                        </a:rPr>
                        <a:t>Global Payroll for India</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3</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599131"/>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Japan</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3</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137244"/>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Mexico</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3</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473441"/>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New Zealand</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2</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544379"/>
                  </a:ext>
                </a:extLst>
              </a:tr>
              <a:tr h="121275">
                <a:tc>
                  <a:txBody>
                    <a:bodyPr/>
                    <a:lstStyle/>
                    <a:p>
                      <a:pPr algn="ctr" fontAlgn="ctr"/>
                      <a:r>
                        <a:rPr lang="en-US" sz="700" b="1" i="0" u="none" strike="noStrike">
                          <a:solidFill>
                            <a:srgbClr val="000000"/>
                          </a:solidFill>
                          <a:effectLst/>
                          <a:latin typeface="Calibri" panose="020F0502020204030204" pitchFamily="34" charset="0"/>
                        </a:rPr>
                        <a:t>Global Payroll for Singapore</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110810"/>
                  </a:ext>
                </a:extLst>
              </a:tr>
              <a:tr h="121275">
                <a:tc>
                  <a:txBody>
                    <a:bodyPr/>
                    <a:lstStyle/>
                    <a:p>
                      <a:pPr algn="ctr" fontAlgn="ctr"/>
                      <a:r>
                        <a:rPr lang="en-US" sz="700" b="1" i="0" u="none" strike="noStrike">
                          <a:solidFill>
                            <a:srgbClr val="000000"/>
                          </a:solidFill>
                          <a:effectLst/>
                          <a:latin typeface="Calibri" panose="020F0502020204030204" pitchFamily="34" charset="0"/>
                        </a:rPr>
                        <a:t>Global Payroll for Spain</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401238"/>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Switzerland</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2</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675252"/>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Thailand</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336962"/>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United States</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4</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21325"/>
                  </a:ext>
                </a:extLst>
              </a:tr>
              <a:tr h="116424">
                <a:tc>
                  <a:txBody>
                    <a:bodyPr/>
                    <a:lstStyle/>
                    <a:p>
                      <a:pPr algn="ctr" fontAlgn="ctr"/>
                      <a:r>
                        <a:rPr lang="en-US" sz="700" b="1" i="0" u="none" strike="noStrike">
                          <a:solidFill>
                            <a:srgbClr val="000000"/>
                          </a:solidFill>
                          <a:effectLst/>
                          <a:latin typeface="Calibri" panose="020F0502020204030204" pitchFamily="34" charset="0"/>
                        </a:rPr>
                        <a:t>Global Payroll for the United Kingdom</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6</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502160"/>
                  </a:ext>
                </a:extLst>
              </a:tr>
              <a:tr h="116424">
                <a:tc>
                  <a:txBody>
                    <a:bodyPr/>
                    <a:lstStyle/>
                    <a:p>
                      <a:pPr algn="ctr" fontAlgn="ctr"/>
                      <a:r>
                        <a:rPr lang="en-US" sz="700" b="1" i="0" u="none" strike="noStrike">
                          <a:solidFill>
                            <a:srgbClr val="000000"/>
                          </a:solidFill>
                          <a:effectLst/>
                          <a:latin typeface="Calibri" panose="020F0502020204030204" pitchFamily="34" charset="0"/>
                        </a:rPr>
                        <a:t>Human Resources</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192</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953307"/>
                  </a:ext>
                </a:extLst>
              </a:tr>
              <a:tr h="116424">
                <a:tc>
                  <a:txBody>
                    <a:bodyPr/>
                    <a:lstStyle/>
                    <a:p>
                      <a:pPr algn="ctr" fontAlgn="ctr"/>
                      <a:r>
                        <a:rPr lang="en-US" sz="700" b="1" i="0" u="none" strike="noStrike">
                          <a:solidFill>
                            <a:srgbClr val="000000"/>
                          </a:solidFill>
                          <a:effectLst/>
                          <a:latin typeface="Calibri" panose="020F0502020204030204" pitchFamily="34" charset="0"/>
                        </a:rPr>
                        <a:t>In-Memory Labor Rules and Monitoring</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201358"/>
                  </a:ext>
                </a:extLst>
              </a:tr>
              <a:tr h="116424">
                <a:tc>
                  <a:txBody>
                    <a:bodyPr/>
                    <a:lstStyle/>
                    <a:p>
                      <a:pPr algn="ctr" fontAlgn="ctr"/>
                      <a:r>
                        <a:rPr lang="en-US" sz="700" b="1" i="0" u="none" strike="noStrike">
                          <a:solidFill>
                            <a:srgbClr val="000000"/>
                          </a:solidFill>
                          <a:effectLst/>
                          <a:latin typeface="Calibri" panose="020F0502020204030204" pitchFamily="34" charset="0"/>
                        </a:rPr>
                        <a:t>Payroll Interface</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998737"/>
                  </a:ext>
                </a:extLst>
              </a:tr>
              <a:tr h="116424">
                <a:tc>
                  <a:txBody>
                    <a:bodyPr/>
                    <a:lstStyle/>
                    <a:p>
                      <a:pPr algn="ctr" fontAlgn="ctr"/>
                      <a:r>
                        <a:rPr lang="en-US" sz="700" b="1" i="0" u="none" strike="noStrike">
                          <a:solidFill>
                            <a:srgbClr val="000000"/>
                          </a:solidFill>
                          <a:effectLst/>
                          <a:latin typeface="Calibri" panose="020F0502020204030204" pitchFamily="34" charset="0"/>
                        </a:rPr>
                        <a:t>Payroll for North America</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53</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600674"/>
                  </a:ext>
                </a:extLst>
              </a:tr>
              <a:tr h="116424">
                <a:tc>
                  <a:txBody>
                    <a:bodyPr/>
                    <a:lstStyle/>
                    <a:p>
                      <a:pPr algn="ctr" fontAlgn="ctr"/>
                      <a:r>
                        <a:rPr lang="en-US" sz="700" b="1" i="0" u="none" strike="noStrike">
                          <a:solidFill>
                            <a:srgbClr val="000000"/>
                          </a:solidFill>
                          <a:effectLst/>
                          <a:latin typeface="Calibri" panose="020F0502020204030204" pitchFamily="34" charset="0"/>
                        </a:rPr>
                        <a:t>Talent Acquisition Manager</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35</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710094"/>
                  </a:ext>
                </a:extLst>
              </a:tr>
              <a:tr h="116424">
                <a:tc>
                  <a:txBody>
                    <a:bodyPr/>
                    <a:lstStyle/>
                    <a:p>
                      <a:pPr algn="ctr" fontAlgn="ctr"/>
                      <a:r>
                        <a:rPr lang="en-US" sz="700" b="1" i="0" u="none" strike="noStrike">
                          <a:solidFill>
                            <a:srgbClr val="000000"/>
                          </a:solidFill>
                          <a:effectLst/>
                          <a:latin typeface="Calibri" panose="020F0502020204030204" pitchFamily="34" charset="0"/>
                        </a:rPr>
                        <a:t>Time and Labor</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72</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843756"/>
                  </a:ext>
                </a:extLst>
              </a:tr>
              <a:tr h="116424">
                <a:tc>
                  <a:txBody>
                    <a:bodyPr/>
                    <a:lstStyle/>
                    <a:p>
                      <a:pPr algn="ctr" fontAlgn="ctr"/>
                      <a:r>
                        <a:rPr lang="en-US" sz="700" b="1" i="0" u="none" strike="noStrike">
                          <a:solidFill>
                            <a:srgbClr val="000000"/>
                          </a:solidFill>
                          <a:effectLst/>
                          <a:latin typeface="Calibri" panose="020F0502020204030204" pitchFamily="34" charset="0"/>
                        </a:rPr>
                        <a:t>eBenefits</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13</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56466"/>
                  </a:ext>
                </a:extLst>
              </a:tr>
              <a:tr h="116424">
                <a:tc>
                  <a:txBody>
                    <a:bodyPr/>
                    <a:lstStyle/>
                    <a:p>
                      <a:pPr algn="ctr" fontAlgn="ctr"/>
                      <a:r>
                        <a:rPr lang="en-US" sz="700" b="1" i="0" u="none" strike="noStrike">
                          <a:solidFill>
                            <a:srgbClr val="000000"/>
                          </a:solidFill>
                          <a:effectLst/>
                          <a:latin typeface="Calibri" panose="020F0502020204030204" pitchFamily="34" charset="0"/>
                        </a:rPr>
                        <a:t>eCompensation</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6</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431949"/>
                  </a:ext>
                </a:extLst>
              </a:tr>
              <a:tr h="121275">
                <a:tc>
                  <a:txBody>
                    <a:bodyPr/>
                    <a:lstStyle/>
                    <a:p>
                      <a:pPr algn="ctr" fontAlgn="ctr"/>
                      <a:r>
                        <a:rPr lang="en-US" sz="700" b="1" i="0" u="none" strike="noStrike">
                          <a:solidFill>
                            <a:srgbClr val="000000"/>
                          </a:solidFill>
                          <a:effectLst/>
                          <a:latin typeface="Calibri" panose="020F0502020204030204" pitchFamily="34" charset="0"/>
                        </a:rPr>
                        <a:t>e+I31:I38Compensation Manager Desktop</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7</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959072"/>
                  </a:ext>
                </a:extLst>
              </a:tr>
              <a:tr h="121275">
                <a:tc>
                  <a:txBody>
                    <a:bodyPr/>
                    <a:lstStyle/>
                    <a:p>
                      <a:pPr algn="ctr" fontAlgn="ctr"/>
                      <a:r>
                        <a:rPr lang="en-US" sz="700" b="1" i="0" u="none" strike="noStrike">
                          <a:solidFill>
                            <a:srgbClr val="000000"/>
                          </a:solidFill>
                          <a:effectLst/>
                          <a:latin typeface="Calibri" panose="020F0502020204030204" pitchFamily="34" charset="0"/>
                        </a:rPr>
                        <a:t>eDevelopment</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10</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001690"/>
                  </a:ext>
                </a:extLst>
              </a:tr>
              <a:tr h="116424">
                <a:tc>
                  <a:txBody>
                    <a:bodyPr/>
                    <a:lstStyle/>
                    <a:p>
                      <a:pPr algn="ctr" fontAlgn="ctr"/>
                      <a:r>
                        <a:rPr lang="en-US" sz="700" b="1" i="0" u="none" strike="noStrike">
                          <a:solidFill>
                            <a:srgbClr val="000000"/>
                          </a:solidFill>
                          <a:effectLst/>
                          <a:latin typeface="Calibri" panose="020F0502020204030204" pitchFamily="34" charset="0"/>
                        </a:rPr>
                        <a:t>ePay</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12</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123329"/>
                  </a:ext>
                </a:extLst>
              </a:tr>
              <a:tr h="116424">
                <a:tc>
                  <a:txBody>
                    <a:bodyPr/>
                    <a:lstStyle/>
                    <a:p>
                      <a:pPr algn="ctr" fontAlgn="ctr"/>
                      <a:r>
                        <a:rPr lang="en-US" sz="700" b="1" i="0" u="none" strike="noStrike">
                          <a:solidFill>
                            <a:srgbClr val="000000"/>
                          </a:solidFill>
                          <a:effectLst/>
                          <a:latin typeface="Calibri" panose="020F0502020204030204" pitchFamily="34" charset="0"/>
                        </a:rPr>
                        <a:t>ePerformance</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27</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523358"/>
                  </a:ext>
                </a:extLst>
              </a:tr>
              <a:tr h="116424">
                <a:tc>
                  <a:txBody>
                    <a:bodyPr/>
                    <a:lstStyle/>
                    <a:p>
                      <a:pPr algn="ctr" fontAlgn="ctr"/>
                      <a:r>
                        <a:rPr lang="en-US" sz="700" b="1" i="0" u="none" strike="noStrike">
                          <a:solidFill>
                            <a:srgbClr val="000000"/>
                          </a:solidFill>
                          <a:effectLst/>
                          <a:latin typeface="Calibri" panose="020F0502020204030204" pitchFamily="34" charset="0"/>
                        </a:rPr>
                        <a:t>eProfile</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12</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427690"/>
                  </a:ext>
                </a:extLst>
              </a:tr>
              <a:tr h="121275">
                <a:tc>
                  <a:txBody>
                    <a:bodyPr/>
                    <a:lstStyle/>
                    <a:p>
                      <a:pPr algn="ctr" fontAlgn="ctr"/>
                      <a:r>
                        <a:rPr lang="en-US" sz="700" b="1" i="0" u="none" strike="noStrike">
                          <a:solidFill>
                            <a:srgbClr val="000000"/>
                          </a:solidFill>
                          <a:effectLst/>
                          <a:latin typeface="Calibri" panose="020F0502020204030204" pitchFamily="34" charset="0"/>
                        </a:rPr>
                        <a:t>eProfile Manager Desktop</a:t>
                      </a:r>
                    </a:p>
                  </a:txBody>
                  <a:tcPr marL="4851" marR="4851" marT="48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22</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905366"/>
                  </a:ext>
                </a:extLst>
              </a:tr>
              <a:tr h="121275">
                <a:tc>
                  <a:txBody>
                    <a:bodyPr/>
                    <a:lstStyle/>
                    <a:p>
                      <a:pPr algn="r" fontAlgn="b"/>
                      <a:r>
                        <a:rPr lang="en-US" sz="700" b="1" i="0" u="none" strike="noStrike">
                          <a:solidFill>
                            <a:srgbClr val="000000"/>
                          </a:solidFill>
                          <a:effectLst/>
                          <a:latin typeface="Calibri" panose="020F0502020204030204" pitchFamily="34" charset="0"/>
                        </a:rPr>
                        <a:t>Total </a:t>
                      </a:r>
                    </a:p>
                  </a:txBody>
                  <a:tcPr marL="4851" marR="4851" marT="485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dirty="0">
                          <a:solidFill>
                            <a:srgbClr val="000000"/>
                          </a:solidFill>
                          <a:effectLst/>
                          <a:latin typeface="Calibri" panose="020F0502020204030204" pitchFamily="34" charset="0"/>
                        </a:rPr>
                        <a:t>814</a:t>
                      </a:r>
                    </a:p>
                  </a:txBody>
                  <a:tcPr marL="4851" marR="4851" marT="48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460150"/>
                  </a:ext>
                </a:extLst>
              </a:tr>
            </a:tbl>
          </a:graphicData>
        </a:graphic>
      </p:graphicFrame>
    </p:spTree>
    <p:extLst>
      <p:ext uri="{BB962C8B-B14F-4D97-AF65-F5344CB8AC3E}">
        <p14:creationId xmlns:p14="http://schemas.microsoft.com/office/powerpoint/2010/main" val="203368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80F354C0-8DCA-4665-9FD5-54077FD8966C}"/>
              </a:ext>
            </a:extLst>
          </p:cNvPr>
          <p:cNvGrpSpPr/>
          <p:nvPr/>
        </p:nvGrpSpPr>
        <p:grpSpPr>
          <a:xfrm>
            <a:off x="636978" y="1103115"/>
            <a:ext cx="10641065" cy="4845713"/>
            <a:chOff x="404868" y="1103115"/>
            <a:chExt cx="10641065" cy="4845713"/>
          </a:xfrm>
        </p:grpSpPr>
        <p:sp>
          <p:nvSpPr>
            <p:cNvPr id="92" name="object 14">
              <a:extLst>
                <a:ext uri="{FF2B5EF4-FFF2-40B4-BE49-F238E27FC236}">
                  <a16:creationId xmlns:a16="http://schemas.microsoft.com/office/drawing/2014/main" id="{2684CCA2-C8F7-4240-9518-EB8A78DD328E}"/>
                </a:ext>
              </a:extLst>
            </p:cNvPr>
            <p:cNvSpPr/>
            <p:nvPr/>
          </p:nvSpPr>
          <p:spPr>
            <a:xfrm>
              <a:off x="644399" y="1730914"/>
              <a:ext cx="1228137" cy="530746"/>
            </a:xfrm>
            <a:custGeom>
              <a:avLst/>
              <a:gdLst/>
              <a:ahLst/>
              <a:cxnLst/>
              <a:rect l="l" t="t" r="r" b="b"/>
              <a:pathLst>
                <a:path w="1009014" h="524510">
                  <a:moveTo>
                    <a:pt x="1008888" y="0"/>
                  </a:moveTo>
                  <a:lnTo>
                    <a:pt x="0" y="0"/>
                  </a:lnTo>
                  <a:lnTo>
                    <a:pt x="0" y="524255"/>
                  </a:lnTo>
                  <a:lnTo>
                    <a:pt x="1008888" y="524255"/>
                  </a:lnTo>
                  <a:lnTo>
                    <a:pt x="1008888" y="0"/>
                  </a:lnTo>
                  <a:close/>
                </a:path>
              </a:pathLst>
            </a:custGeom>
            <a:solidFill>
              <a:schemeClr val="accent1"/>
            </a:solidFill>
          </p:spPr>
          <p:txBody>
            <a:bodyPr wrap="square" lIns="0" tIns="0" rIns="0" bIns="0" rtlCol="0" anchor="ctr"/>
            <a:lstStyle/>
            <a:p>
              <a:pPr algn="ctr"/>
              <a:endParaRPr sz="1100" b="1" dirty="0">
                <a:latin typeface="Roboto Bold"/>
              </a:endParaRPr>
            </a:p>
          </p:txBody>
        </p:sp>
        <p:sp>
          <p:nvSpPr>
            <p:cNvPr id="95" name="object 15">
              <a:extLst>
                <a:ext uri="{FF2B5EF4-FFF2-40B4-BE49-F238E27FC236}">
                  <a16:creationId xmlns:a16="http://schemas.microsoft.com/office/drawing/2014/main" id="{DA406480-E7E4-4382-BA0E-89BFDA627EE2}"/>
                </a:ext>
              </a:extLst>
            </p:cNvPr>
            <p:cNvSpPr txBox="1"/>
            <p:nvPr/>
          </p:nvSpPr>
          <p:spPr>
            <a:xfrm>
              <a:off x="692810" y="1822924"/>
              <a:ext cx="1113723" cy="335348"/>
            </a:xfrm>
            <a:prstGeom prst="rect">
              <a:avLst/>
            </a:prstGeom>
          </p:spPr>
          <p:txBody>
            <a:bodyPr vert="horz" wrap="square" lIns="0" tIns="12065" rIns="0" bIns="0" rtlCol="0" anchor="ctr">
              <a:spAutoFit/>
            </a:bodyPr>
            <a:lstStyle/>
            <a:p>
              <a:pPr marL="74930" marR="5080" indent="-62865" algn="ctr">
                <a:lnSpc>
                  <a:spcPct val="100000"/>
                </a:lnSpc>
                <a:spcBef>
                  <a:spcPts val="95"/>
                </a:spcBef>
              </a:pPr>
              <a:r>
                <a:rPr lang="en-US" sz="1050" b="1" spc="-10" dirty="0">
                  <a:solidFill>
                    <a:srgbClr val="FFFFFF"/>
                  </a:solidFill>
                  <a:latin typeface="Lato Heavy"/>
                  <a:ea typeface="Lato" panose="020F0502020204030203" pitchFamily="34" charset="0"/>
                  <a:cs typeface="Lato" panose="020F0502020204030203" pitchFamily="34" charset="0"/>
                </a:rPr>
                <a:t>Discover &amp; Transformation</a:t>
              </a:r>
              <a:endParaRPr sz="1050" b="1" dirty="0">
                <a:latin typeface="Lato Heavy"/>
                <a:ea typeface="Lato" panose="020F0502020204030203" pitchFamily="34" charset="0"/>
                <a:cs typeface="Lato" panose="020F0502020204030203" pitchFamily="34" charset="0"/>
              </a:endParaRPr>
            </a:p>
          </p:txBody>
        </p:sp>
        <p:sp>
          <p:nvSpPr>
            <p:cNvPr id="96" name="object 16">
              <a:extLst>
                <a:ext uri="{FF2B5EF4-FFF2-40B4-BE49-F238E27FC236}">
                  <a16:creationId xmlns:a16="http://schemas.microsoft.com/office/drawing/2014/main" id="{0A7E2596-E7D4-4ECF-828A-BD081E43B09E}"/>
                </a:ext>
              </a:extLst>
            </p:cNvPr>
            <p:cNvSpPr/>
            <p:nvPr/>
          </p:nvSpPr>
          <p:spPr>
            <a:xfrm>
              <a:off x="636978" y="2347762"/>
              <a:ext cx="1230454" cy="530746"/>
            </a:xfrm>
            <a:custGeom>
              <a:avLst/>
              <a:gdLst/>
              <a:ahLst/>
              <a:cxnLst/>
              <a:rect l="l" t="t" r="r" b="b"/>
              <a:pathLst>
                <a:path w="1010920" h="524510">
                  <a:moveTo>
                    <a:pt x="1010411" y="0"/>
                  </a:moveTo>
                  <a:lnTo>
                    <a:pt x="0" y="0"/>
                  </a:lnTo>
                  <a:lnTo>
                    <a:pt x="0" y="524255"/>
                  </a:lnTo>
                  <a:lnTo>
                    <a:pt x="1010411" y="524255"/>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98" name="object 17">
              <a:extLst>
                <a:ext uri="{FF2B5EF4-FFF2-40B4-BE49-F238E27FC236}">
                  <a16:creationId xmlns:a16="http://schemas.microsoft.com/office/drawing/2014/main" id="{E17437C8-CF5D-4505-AB99-1E9884EA634C}"/>
                </a:ext>
              </a:extLst>
            </p:cNvPr>
            <p:cNvSpPr txBox="1"/>
            <p:nvPr/>
          </p:nvSpPr>
          <p:spPr>
            <a:xfrm>
              <a:off x="757857" y="2438194"/>
              <a:ext cx="942164" cy="319959"/>
            </a:xfrm>
            <a:prstGeom prst="rect">
              <a:avLst/>
            </a:prstGeom>
          </p:spPr>
          <p:txBody>
            <a:bodyPr vert="horz" wrap="square" lIns="0" tIns="12065" rIns="0" bIns="0" rtlCol="0" anchor="ctr">
              <a:spAutoFit/>
            </a:bodyPr>
            <a:lstStyle/>
            <a:p>
              <a:pPr marL="12700" marR="5080" indent="1270" algn="ctr">
                <a:lnSpc>
                  <a:spcPct val="100000"/>
                </a:lnSpc>
                <a:spcBef>
                  <a:spcPts val="95"/>
                </a:spcBef>
              </a:pPr>
              <a:r>
                <a:rPr lang="en-US" sz="1000" dirty="0">
                  <a:solidFill>
                    <a:srgbClr val="FFFFFF"/>
                  </a:solidFill>
                  <a:latin typeface="Lato" panose="020F0502020204030203" pitchFamily="34" charset="0"/>
                  <a:ea typeface="Lato" panose="020F0502020204030203" pitchFamily="34" charset="0"/>
                  <a:cs typeface="Lato" panose="020F0502020204030203" pitchFamily="34" charset="0"/>
                </a:rPr>
                <a:t>Discovery Assessments</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02" name="object 18">
              <a:extLst>
                <a:ext uri="{FF2B5EF4-FFF2-40B4-BE49-F238E27FC236}">
                  <a16:creationId xmlns:a16="http://schemas.microsoft.com/office/drawing/2014/main" id="{3F260D8F-7052-47C5-B6B2-6807750BFDDA}"/>
                </a:ext>
              </a:extLst>
            </p:cNvPr>
            <p:cNvSpPr/>
            <p:nvPr/>
          </p:nvSpPr>
          <p:spPr>
            <a:xfrm>
              <a:off x="648183" y="3545863"/>
              <a:ext cx="1230454" cy="530746"/>
            </a:xfrm>
            <a:custGeom>
              <a:avLst/>
              <a:gdLst/>
              <a:ahLst/>
              <a:cxnLst/>
              <a:rect l="l" t="t" r="r" b="b"/>
              <a:pathLst>
                <a:path w="1010920" h="524510">
                  <a:moveTo>
                    <a:pt x="1010412" y="0"/>
                  </a:moveTo>
                  <a:lnTo>
                    <a:pt x="0" y="0"/>
                  </a:lnTo>
                  <a:lnTo>
                    <a:pt x="0" y="524256"/>
                  </a:lnTo>
                  <a:lnTo>
                    <a:pt x="1010412" y="524256"/>
                  </a:lnTo>
                  <a:lnTo>
                    <a:pt x="1010412"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07" name="object 20">
              <a:extLst>
                <a:ext uri="{FF2B5EF4-FFF2-40B4-BE49-F238E27FC236}">
                  <a16:creationId xmlns:a16="http://schemas.microsoft.com/office/drawing/2014/main" id="{9B0EBBD6-3297-4944-AE1B-29561AA6BE07}"/>
                </a:ext>
              </a:extLst>
            </p:cNvPr>
            <p:cNvSpPr/>
            <p:nvPr/>
          </p:nvSpPr>
          <p:spPr>
            <a:xfrm>
              <a:off x="639294" y="4153173"/>
              <a:ext cx="1228137"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08" name="object 21">
              <a:extLst>
                <a:ext uri="{FF2B5EF4-FFF2-40B4-BE49-F238E27FC236}">
                  <a16:creationId xmlns:a16="http://schemas.microsoft.com/office/drawing/2014/main" id="{D9776753-80C4-481C-942D-54884F133A87}"/>
                </a:ext>
              </a:extLst>
            </p:cNvPr>
            <p:cNvSpPr txBox="1"/>
            <p:nvPr/>
          </p:nvSpPr>
          <p:spPr>
            <a:xfrm>
              <a:off x="765511" y="4245086"/>
              <a:ext cx="948811" cy="319959"/>
            </a:xfrm>
            <a:prstGeom prst="rect">
              <a:avLst/>
            </a:prstGeom>
          </p:spPr>
          <p:txBody>
            <a:bodyPr vert="horz" wrap="square" lIns="0" tIns="12065" rIns="0" bIns="0" rtlCol="0" anchor="ctr">
              <a:spAutoFit/>
            </a:bodyPr>
            <a:lstStyle/>
            <a:p>
              <a:pPr marL="12700"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Current State Assessments</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09" name="object 22">
              <a:extLst>
                <a:ext uri="{FF2B5EF4-FFF2-40B4-BE49-F238E27FC236}">
                  <a16:creationId xmlns:a16="http://schemas.microsoft.com/office/drawing/2014/main" id="{F437D772-7F8B-4BAC-BE2B-0FBA9EDCECE0}"/>
                </a:ext>
              </a:extLst>
            </p:cNvPr>
            <p:cNvSpPr/>
            <p:nvPr/>
          </p:nvSpPr>
          <p:spPr>
            <a:xfrm>
              <a:off x="6162418" y="1768067"/>
              <a:ext cx="1230454" cy="532031"/>
            </a:xfrm>
            <a:custGeom>
              <a:avLst/>
              <a:gdLst/>
              <a:ahLst/>
              <a:cxnLst/>
              <a:rect l="l" t="t" r="r" b="b"/>
              <a:pathLst>
                <a:path w="1010920" h="525780">
                  <a:moveTo>
                    <a:pt x="1010412" y="0"/>
                  </a:moveTo>
                  <a:lnTo>
                    <a:pt x="0" y="0"/>
                  </a:lnTo>
                  <a:lnTo>
                    <a:pt x="0" y="525779"/>
                  </a:lnTo>
                  <a:lnTo>
                    <a:pt x="1010412" y="525779"/>
                  </a:lnTo>
                  <a:lnTo>
                    <a:pt x="1010412" y="0"/>
                  </a:lnTo>
                  <a:close/>
                </a:path>
              </a:pathLst>
            </a:custGeom>
            <a:solidFill>
              <a:schemeClr val="accent1"/>
            </a:solidFill>
          </p:spPr>
          <p:txBody>
            <a:bodyPr wrap="square" lIns="0" tIns="0" rIns="0" bIns="0" rtlCol="0" anchor="ctr"/>
            <a:lstStyle/>
            <a:p>
              <a:pPr algn="ctr"/>
              <a:endParaRPr sz="1100" b="1" dirty="0">
                <a:latin typeface="Roboto Bold"/>
              </a:endParaRPr>
            </a:p>
          </p:txBody>
        </p:sp>
        <p:sp>
          <p:nvSpPr>
            <p:cNvPr id="110" name="object 24">
              <a:extLst>
                <a:ext uri="{FF2B5EF4-FFF2-40B4-BE49-F238E27FC236}">
                  <a16:creationId xmlns:a16="http://schemas.microsoft.com/office/drawing/2014/main" id="{4A8E7CCE-F02E-4100-869E-569420971454}"/>
                </a:ext>
              </a:extLst>
            </p:cNvPr>
            <p:cNvSpPr/>
            <p:nvPr/>
          </p:nvSpPr>
          <p:spPr>
            <a:xfrm>
              <a:off x="6168565" y="3597994"/>
              <a:ext cx="1228137"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11" name="object 26">
              <a:extLst>
                <a:ext uri="{FF2B5EF4-FFF2-40B4-BE49-F238E27FC236}">
                  <a16:creationId xmlns:a16="http://schemas.microsoft.com/office/drawing/2014/main" id="{298F3399-E95B-4B7B-9267-0E50CFEEACD2}"/>
                </a:ext>
              </a:extLst>
            </p:cNvPr>
            <p:cNvSpPr/>
            <p:nvPr/>
          </p:nvSpPr>
          <p:spPr>
            <a:xfrm>
              <a:off x="6173715" y="2385375"/>
              <a:ext cx="1228137" cy="530746"/>
            </a:xfrm>
            <a:custGeom>
              <a:avLst/>
              <a:gdLst/>
              <a:ahLst/>
              <a:cxnLst/>
              <a:rect l="l" t="t" r="r" b="b"/>
              <a:pathLst>
                <a:path w="1009014" h="524510">
                  <a:moveTo>
                    <a:pt x="1008888" y="0"/>
                  </a:moveTo>
                  <a:lnTo>
                    <a:pt x="0" y="0"/>
                  </a:lnTo>
                  <a:lnTo>
                    <a:pt x="0" y="524255"/>
                  </a:lnTo>
                  <a:lnTo>
                    <a:pt x="1008888" y="524255"/>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12" name="object 28">
              <a:extLst>
                <a:ext uri="{FF2B5EF4-FFF2-40B4-BE49-F238E27FC236}">
                  <a16:creationId xmlns:a16="http://schemas.microsoft.com/office/drawing/2014/main" id="{4F328A76-268E-444C-BC63-4AFA57206A0B}"/>
                </a:ext>
              </a:extLst>
            </p:cNvPr>
            <p:cNvSpPr/>
            <p:nvPr/>
          </p:nvSpPr>
          <p:spPr>
            <a:xfrm>
              <a:off x="6173715" y="2972923"/>
              <a:ext cx="1228137"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14" name="object 29">
              <a:extLst>
                <a:ext uri="{FF2B5EF4-FFF2-40B4-BE49-F238E27FC236}">
                  <a16:creationId xmlns:a16="http://schemas.microsoft.com/office/drawing/2014/main" id="{9A861B0C-1D26-48AF-A255-5D5C553A2E73}"/>
                </a:ext>
              </a:extLst>
            </p:cNvPr>
            <p:cNvSpPr txBox="1"/>
            <p:nvPr/>
          </p:nvSpPr>
          <p:spPr>
            <a:xfrm>
              <a:off x="6147112" y="3068227"/>
              <a:ext cx="1206051" cy="319959"/>
            </a:xfrm>
            <a:prstGeom prst="rect">
              <a:avLst/>
            </a:prstGeom>
          </p:spPr>
          <p:txBody>
            <a:bodyPr vert="horz" wrap="square" lIns="0" tIns="12065" rIns="0" bIns="0" rtlCol="0" anchor="ctr">
              <a:spAutoFit/>
            </a:bodyPr>
            <a:lstStyle/>
            <a:p>
              <a:pPr marL="113030" marR="5080" indent="-10096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Oracle Analytics Server</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19" name="object 42">
              <a:extLst>
                <a:ext uri="{FF2B5EF4-FFF2-40B4-BE49-F238E27FC236}">
                  <a16:creationId xmlns:a16="http://schemas.microsoft.com/office/drawing/2014/main" id="{D155C9C9-DFB9-44A1-8A33-8490AE935F58}"/>
                </a:ext>
              </a:extLst>
            </p:cNvPr>
            <p:cNvSpPr/>
            <p:nvPr/>
          </p:nvSpPr>
          <p:spPr>
            <a:xfrm>
              <a:off x="7968307" y="1759071"/>
              <a:ext cx="1230454" cy="530746"/>
            </a:xfrm>
            <a:custGeom>
              <a:avLst/>
              <a:gdLst/>
              <a:ahLst/>
              <a:cxnLst/>
              <a:rect l="l" t="t" r="r" b="b"/>
              <a:pathLst>
                <a:path w="1010920" h="524510">
                  <a:moveTo>
                    <a:pt x="1010411" y="0"/>
                  </a:moveTo>
                  <a:lnTo>
                    <a:pt x="0" y="0"/>
                  </a:lnTo>
                  <a:lnTo>
                    <a:pt x="0" y="524255"/>
                  </a:lnTo>
                  <a:lnTo>
                    <a:pt x="1010411" y="524255"/>
                  </a:lnTo>
                  <a:lnTo>
                    <a:pt x="1010411" y="0"/>
                  </a:lnTo>
                  <a:close/>
                </a:path>
              </a:pathLst>
            </a:custGeom>
            <a:solidFill>
              <a:schemeClr val="accent1"/>
            </a:solidFill>
          </p:spPr>
          <p:txBody>
            <a:bodyPr wrap="square" lIns="0" tIns="0" rIns="0" bIns="0" rtlCol="0" anchor="ctr"/>
            <a:lstStyle/>
            <a:p>
              <a:pPr algn="ctr"/>
              <a:endParaRPr sz="1100" b="1" dirty="0">
                <a:latin typeface="Roboto Bold"/>
              </a:endParaRPr>
            </a:p>
          </p:txBody>
        </p:sp>
        <p:sp>
          <p:nvSpPr>
            <p:cNvPr id="121" name="object 44">
              <a:extLst>
                <a:ext uri="{FF2B5EF4-FFF2-40B4-BE49-F238E27FC236}">
                  <a16:creationId xmlns:a16="http://schemas.microsoft.com/office/drawing/2014/main" id="{7B8CFDD1-75C2-4E6B-9308-F16B028B6A9B}"/>
                </a:ext>
              </a:extLst>
            </p:cNvPr>
            <p:cNvSpPr/>
            <p:nvPr/>
          </p:nvSpPr>
          <p:spPr>
            <a:xfrm>
              <a:off x="7968307" y="2361057"/>
              <a:ext cx="1228137" cy="530746"/>
            </a:xfrm>
            <a:custGeom>
              <a:avLst/>
              <a:gdLst/>
              <a:ahLst/>
              <a:cxnLst/>
              <a:rect l="l" t="t" r="r" b="b"/>
              <a:pathLst>
                <a:path w="1009015" h="524510">
                  <a:moveTo>
                    <a:pt x="1008888" y="0"/>
                  </a:moveTo>
                  <a:lnTo>
                    <a:pt x="0" y="0"/>
                  </a:lnTo>
                  <a:lnTo>
                    <a:pt x="0" y="524255"/>
                  </a:lnTo>
                  <a:lnTo>
                    <a:pt x="1008888" y="524255"/>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23" name="object 46">
              <a:extLst>
                <a:ext uri="{FF2B5EF4-FFF2-40B4-BE49-F238E27FC236}">
                  <a16:creationId xmlns:a16="http://schemas.microsoft.com/office/drawing/2014/main" id="{ED4077A6-D42F-4B81-8933-E673737C84B1}"/>
                </a:ext>
              </a:extLst>
            </p:cNvPr>
            <p:cNvSpPr/>
            <p:nvPr/>
          </p:nvSpPr>
          <p:spPr>
            <a:xfrm>
              <a:off x="7968307" y="2948605"/>
              <a:ext cx="1228137" cy="530746"/>
            </a:xfrm>
            <a:custGeom>
              <a:avLst/>
              <a:gdLst/>
              <a:ahLst/>
              <a:cxnLst/>
              <a:rect l="l" t="t" r="r" b="b"/>
              <a:pathLst>
                <a:path w="1009015"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24" name="object 48">
              <a:extLst>
                <a:ext uri="{FF2B5EF4-FFF2-40B4-BE49-F238E27FC236}">
                  <a16:creationId xmlns:a16="http://schemas.microsoft.com/office/drawing/2014/main" id="{CC14069E-5130-4069-BECB-B0E425177795}"/>
                </a:ext>
              </a:extLst>
            </p:cNvPr>
            <p:cNvSpPr/>
            <p:nvPr/>
          </p:nvSpPr>
          <p:spPr>
            <a:xfrm>
              <a:off x="7968307" y="5385427"/>
              <a:ext cx="1228137" cy="530746"/>
            </a:xfrm>
            <a:custGeom>
              <a:avLst/>
              <a:gdLst/>
              <a:ahLst/>
              <a:cxnLst/>
              <a:rect l="l" t="t" r="r" b="b"/>
              <a:pathLst>
                <a:path w="1009015"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32" name="object 51">
              <a:extLst>
                <a:ext uri="{FF2B5EF4-FFF2-40B4-BE49-F238E27FC236}">
                  <a16:creationId xmlns:a16="http://schemas.microsoft.com/office/drawing/2014/main" id="{7039F98B-85C8-46FB-A215-F6EB05442AD8}"/>
                </a:ext>
              </a:extLst>
            </p:cNvPr>
            <p:cNvSpPr txBox="1"/>
            <p:nvPr/>
          </p:nvSpPr>
          <p:spPr>
            <a:xfrm>
              <a:off x="9652432" y="1849729"/>
              <a:ext cx="1017135" cy="335348"/>
            </a:xfrm>
            <a:prstGeom prst="rect">
              <a:avLst/>
            </a:prstGeom>
          </p:spPr>
          <p:txBody>
            <a:bodyPr vert="horz" wrap="square" lIns="0" tIns="12065" rIns="0" bIns="0" rtlCol="0" anchor="ctr">
              <a:spAutoFit/>
            </a:bodyPr>
            <a:lstStyle/>
            <a:p>
              <a:pPr marL="12700" marR="5080" indent="133985" algn="ctr">
                <a:lnSpc>
                  <a:spcPct val="100000"/>
                </a:lnSpc>
                <a:spcBef>
                  <a:spcPts val="95"/>
                </a:spcBef>
              </a:pPr>
              <a:r>
                <a:rPr sz="1050" b="1" spc="-5" dirty="0">
                  <a:solidFill>
                    <a:srgbClr val="FFFFFF"/>
                  </a:solidFill>
                  <a:latin typeface="Roboto Regular"/>
                  <a:cs typeface="Arial"/>
                </a:rPr>
                <a:t>Event Led </a:t>
              </a:r>
              <a:r>
                <a:rPr sz="1050" b="1" dirty="0">
                  <a:solidFill>
                    <a:srgbClr val="FFFFFF"/>
                  </a:solidFill>
                  <a:latin typeface="Roboto Regular"/>
                  <a:cs typeface="Arial"/>
                </a:rPr>
                <a:t> </a:t>
              </a:r>
              <a:r>
                <a:rPr sz="1050" b="1" spc="-10" dirty="0">
                  <a:solidFill>
                    <a:srgbClr val="FFFFFF"/>
                  </a:solidFill>
                  <a:latin typeface="Roboto Regular"/>
                  <a:cs typeface="Arial"/>
                </a:rPr>
                <a:t>Tr</a:t>
              </a:r>
              <a:r>
                <a:rPr sz="1050" b="1" spc="-5" dirty="0">
                  <a:solidFill>
                    <a:srgbClr val="FFFFFF"/>
                  </a:solidFill>
                  <a:latin typeface="Roboto Regular"/>
                  <a:cs typeface="Arial"/>
                </a:rPr>
                <a:t>an</a:t>
              </a:r>
              <a:r>
                <a:rPr sz="1050" b="1" dirty="0">
                  <a:solidFill>
                    <a:srgbClr val="FFFFFF"/>
                  </a:solidFill>
                  <a:latin typeface="Roboto Regular"/>
                  <a:cs typeface="Arial"/>
                </a:rPr>
                <a:t>s</a:t>
              </a:r>
              <a:r>
                <a:rPr sz="1050" b="1" spc="5" dirty="0">
                  <a:solidFill>
                    <a:srgbClr val="FFFFFF"/>
                  </a:solidFill>
                  <a:latin typeface="Roboto Regular"/>
                  <a:cs typeface="Arial"/>
                </a:rPr>
                <a:t>f</a:t>
              </a:r>
              <a:r>
                <a:rPr sz="1050" b="1" spc="-5" dirty="0">
                  <a:solidFill>
                    <a:srgbClr val="FFFFFF"/>
                  </a:solidFill>
                  <a:latin typeface="Roboto Regular"/>
                  <a:cs typeface="Arial"/>
                </a:rPr>
                <a:t>or</a:t>
              </a:r>
              <a:r>
                <a:rPr sz="1050" b="1" spc="-20" dirty="0">
                  <a:solidFill>
                    <a:srgbClr val="FFFFFF"/>
                  </a:solidFill>
                  <a:latin typeface="Roboto Regular"/>
                  <a:cs typeface="Arial"/>
                </a:rPr>
                <a:t>m</a:t>
              </a:r>
              <a:r>
                <a:rPr sz="1050" b="1" spc="-5" dirty="0">
                  <a:solidFill>
                    <a:srgbClr val="FFFFFF"/>
                  </a:solidFill>
                  <a:latin typeface="Roboto Regular"/>
                  <a:cs typeface="Arial"/>
                </a:rPr>
                <a:t>at</a:t>
              </a:r>
              <a:r>
                <a:rPr sz="1050" b="1" dirty="0">
                  <a:solidFill>
                    <a:srgbClr val="FFFFFF"/>
                  </a:solidFill>
                  <a:latin typeface="Roboto Regular"/>
                  <a:cs typeface="Arial"/>
                </a:rPr>
                <a:t>i</a:t>
              </a:r>
              <a:r>
                <a:rPr sz="1050" b="1" spc="-5" dirty="0">
                  <a:solidFill>
                    <a:srgbClr val="FFFFFF"/>
                  </a:solidFill>
                  <a:latin typeface="Roboto Regular"/>
                  <a:cs typeface="Arial"/>
                </a:rPr>
                <a:t>on</a:t>
              </a:r>
              <a:endParaRPr sz="1050" b="1" dirty="0">
                <a:latin typeface="Roboto Regular"/>
                <a:cs typeface="Arial"/>
              </a:endParaRPr>
            </a:p>
          </p:txBody>
        </p:sp>
        <p:sp>
          <p:nvSpPr>
            <p:cNvPr id="133" name="object 60">
              <a:extLst>
                <a:ext uri="{FF2B5EF4-FFF2-40B4-BE49-F238E27FC236}">
                  <a16:creationId xmlns:a16="http://schemas.microsoft.com/office/drawing/2014/main" id="{E8D8E57D-7CCD-4A9D-A6D2-76D08809F724}"/>
                </a:ext>
              </a:extLst>
            </p:cNvPr>
            <p:cNvSpPr/>
            <p:nvPr/>
          </p:nvSpPr>
          <p:spPr>
            <a:xfrm>
              <a:off x="9561075" y="1751037"/>
              <a:ext cx="1230454" cy="530746"/>
            </a:xfrm>
            <a:custGeom>
              <a:avLst/>
              <a:gdLst/>
              <a:ahLst/>
              <a:cxnLst/>
              <a:rect l="l" t="t" r="r" b="b"/>
              <a:pathLst>
                <a:path w="1010920" h="524510">
                  <a:moveTo>
                    <a:pt x="1010411" y="0"/>
                  </a:moveTo>
                  <a:lnTo>
                    <a:pt x="0" y="0"/>
                  </a:lnTo>
                  <a:lnTo>
                    <a:pt x="0" y="524256"/>
                  </a:lnTo>
                  <a:lnTo>
                    <a:pt x="1010411" y="524256"/>
                  </a:lnTo>
                  <a:lnTo>
                    <a:pt x="1010411" y="0"/>
                  </a:lnTo>
                  <a:close/>
                </a:path>
              </a:pathLst>
            </a:custGeom>
            <a:solidFill>
              <a:schemeClr val="accent1"/>
            </a:solidFill>
          </p:spPr>
          <p:txBody>
            <a:bodyPr wrap="square" lIns="0" tIns="0" rIns="0" bIns="0" rtlCol="0" anchor="ctr"/>
            <a:lstStyle/>
            <a:p>
              <a:pPr algn="ctr"/>
              <a:endParaRPr sz="1100" b="1" dirty="0">
                <a:latin typeface="Roboto Bold"/>
              </a:endParaRPr>
            </a:p>
          </p:txBody>
        </p:sp>
        <p:sp>
          <p:nvSpPr>
            <p:cNvPr id="138" name="object 61">
              <a:extLst>
                <a:ext uri="{FF2B5EF4-FFF2-40B4-BE49-F238E27FC236}">
                  <a16:creationId xmlns:a16="http://schemas.microsoft.com/office/drawing/2014/main" id="{BD3367C2-4B50-4B48-AC6E-AEDA109BFF71}"/>
                </a:ext>
              </a:extLst>
            </p:cNvPr>
            <p:cNvSpPr txBox="1"/>
            <p:nvPr/>
          </p:nvSpPr>
          <p:spPr>
            <a:xfrm>
              <a:off x="9861732" y="1821239"/>
              <a:ext cx="629140" cy="335348"/>
            </a:xfrm>
            <a:prstGeom prst="rect">
              <a:avLst/>
            </a:prstGeom>
          </p:spPr>
          <p:txBody>
            <a:bodyPr vert="horz" wrap="square" lIns="0" tIns="12065" rIns="0" bIns="0" rtlCol="0" anchor="ctr">
              <a:spAutoFit/>
            </a:bodyPr>
            <a:lstStyle/>
            <a:p>
              <a:pPr marL="74930" marR="5080" indent="-62865" algn="ctr">
                <a:spcBef>
                  <a:spcPts val="95"/>
                </a:spcBef>
              </a:pPr>
              <a:r>
                <a:rPr sz="1050" b="1" spc="-10" dirty="0">
                  <a:solidFill>
                    <a:srgbClr val="FFFFFF"/>
                  </a:solidFill>
                  <a:latin typeface="Lato Heavy"/>
                  <a:ea typeface="Lato" panose="020F0502020204030203" pitchFamily="34" charset="0"/>
                  <a:cs typeface="Lato" panose="020F0502020204030203" pitchFamily="34" charset="0"/>
                </a:rPr>
                <a:t>Business  </a:t>
              </a:r>
              <a:r>
                <a:rPr lang="en-US" sz="1050" b="1" spc="-10" dirty="0">
                  <a:solidFill>
                    <a:srgbClr val="FFFFFF"/>
                  </a:solidFill>
                  <a:latin typeface="Lato Heavy"/>
                  <a:ea typeface="Lato" panose="020F0502020204030203" pitchFamily="34" charset="0"/>
                  <a:cs typeface="Lato" panose="020F0502020204030203" pitchFamily="34" charset="0"/>
                </a:rPr>
                <a:t>Services</a:t>
              </a:r>
              <a:endParaRPr sz="1050" b="1" spc="-10" dirty="0">
                <a:solidFill>
                  <a:srgbClr val="FFFFFF"/>
                </a:solidFill>
                <a:latin typeface="Lato Heavy"/>
                <a:ea typeface="Lato" panose="020F0502020204030203" pitchFamily="34" charset="0"/>
                <a:cs typeface="Lato" panose="020F0502020204030203" pitchFamily="34" charset="0"/>
              </a:endParaRPr>
            </a:p>
          </p:txBody>
        </p:sp>
        <p:sp>
          <p:nvSpPr>
            <p:cNvPr id="139" name="object 62">
              <a:extLst>
                <a:ext uri="{FF2B5EF4-FFF2-40B4-BE49-F238E27FC236}">
                  <a16:creationId xmlns:a16="http://schemas.microsoft.com/office/drawing/2014/main" id="{D77A2AFD-BB39-47CB-AA81-32894D0408E4}"/>
                </a:ext>
              </a:extLst>
            </p:cNvPr>
            <p:cNvSpPr/>
            <p:nvPr/>
          </p:nvSpPr>
          <p:spPr>
            <a:xfrm>
              <a:off x="9561075" y="2364802"/>
              <a:ext cx="1230454" cy="530746"/>
            </a:xfrm>
            <a:custGeom>
              <a:avLst/>
              <a:gdLst/>
              <a:ahLst/>
              <a:cxnLst/>
              <a:rect l="l" t="t" r="r" b="b"/>
              <a:pathLst>
                <a:path w="1010920" h="524510">
                  <a:moveTo>
                    <a:pt x="1010411" y="0"/>
                  </a:moveTo>
                  <a:lnTo>
                    <a:pt x="0" y="0"/>
                  </a:lnTo>
                  <a:lnTo>
                    <a:pt x="0" y="524255"/>
                  </a:lnTo>
                  <a:lnTo>
                    <a:pt x="1010411" y="524255"/>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50" name="object 63">
              <a:extLst>
                <a:ext uri="{FF2B5EF4-FFF2-40B4-BE49-F238E27FC236}">
                  <a16:creationId xmlns:a16="http://schemas.microsoft.com/office/drawing/2014/main" id="{666110EE-7B39-419C-8CF7-4B39CC197DAD}"/>
                </a:ext>
              </a:extLst>
            </p:cNvPr>
            <p:cNvSpPr txBox="1"/>
            <p:nvPr/>
          </p:nvSpPr>
          <p:spPr>
            <a:xfrm>
              <a:off x="9613229" y="2471830"/>
              <a:ext cx="1122373" cy="319959"/>
            </a:xfrm>
            <a:prstGeom prst="rect">
              <a:avLst/>
            </a:prstGeom>
          </p:spPr>
          <p:txBody>
            <a:bodyPr vert="horz" wrap="square" lIns="0" tIns="12065" rIns="0" bIns="0" rtlCol="0" anchor="ctr">
              <a:spAutoFit/>
            </a:bodyPr>
            <a:lstStyle/>
            <a:p>
              <a:pPr marL="12700" marR="5080" indent="2540"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Tech Implementations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3" name="object 64">
              <a:extLst>
                <a:ext uri="{FF2B5EF4-FFF2-40B4-BE49-F238E27FC236}">
                  <a16:creationId xmlns:a16="http://schemas.microsoft.com/office/drawing/2014/main" id="{67B75FA6-26FA-4B39-AB63-7A1059A89567}"/>
                </a:ext>
              </a:extLst>
            </p:cNvPr>
            <p:cNvSpPr/>
            <p:nvPr/>
          </p:nvSpPr>
          <p:spPr>
            <a:xfrm>
              <a:off x="9561075" y="2952350"/>
              <a:ext cx="1230454" cy="530746"/>
            </a:xfrm>
            <a:custGeom>
              <a:avLst/>
              <a:gdLst/>
              <a:ahLst/>
              <a:cxnLst/>
              <a:rect l="l" t="t" r="r" b="b"/>
              <a:pathLst>
                <a:path w="1010920" h="524510">
                  <a:moveTo>
                    <a:pt x="1010411" y="0"/>
                  </a:moveTo>
                  <a:lnTo>
                    <a:pt x="0" y="0"/>
                  </a:lnTo>
                  <a:lnTo>
                    <a:pt x="0" y="524256"/>
                  </a:lnTo>
                  <a:lnTo>
                    <a:pt x="1010411" y="524256"/>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54" name="object 66">
              <a:extLst>
                <a:ext uri="{FF2B5EF4-FFF2-40B4-BE49-F238E27FC236}">
                  <a16:creationId xmlns:a16="http://schemas.microsoft.com/office/drawing/2014/main" id="{2234EB53-7167-4E1B-90DC-5EBD4FF8526A}"/>
                </a:ext>
              </a:extLst>
            </p:cNvPr>
            <p:cNvSpPr/>
            <p:nvPr/>
          </p:nvSpPr>
          <p:spPr>
            <a:xfrm>
              <a:off x="9553427" y="3588216"/>
              <a:ext cx="1230454" cy="530746"/>
            </a:xfrm>
            <a:custGeom>
              <a:avLst/>
              <a:gdLst/>
              <a:ahLst/>
              <a:cxnLst/>
              <a:rect l="l" t="t" r="r" b="b"/>
              <a:pathLst>
                <a:path w="1010920" h="524510">
                  <a:moveTo>
                    <a:pt x="1010411" y="0"/>
                  </a:moveTo>
                  <a:lnTo>
                    <a:pt x="0" y="0"/>
                  </a:lnTo>
                  <a:lnTo>
                    <a:pt x="0" y="524256"/>
                  </a:lnTo>
                  <a:lnTo>
                    <a:pt x="1010411" y="524256"/>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55" name="object 67">
              <a:extLst>
                <a:ext uri="{FF2B5EF4-FFF2-40B4-BE49-F238E27FC236}">
                  <a16:creationId xmlns:a16="http://schemas.microsoft.com/office/drawing/2014/main" id="{59192B02-9C92-4848-8F99-B161B7CA205D}"/>
                </a:ext>
              </a:extLst>
            </p:cNvPr>
            <p:cNvSpPr txBox="1"/>
            <p:nvPr/>
          </p:nvSpPr>
          <p:spPr>
            <a:xfrm>
              <a:off x="9531260" y="3680013"/>
              <a:ext cx="1195213" cy="319959"/>
            </a:xfrm>
            <a:prstGeom prst="rect">
              <a:avLst/>
            </a:prstGeom>
          </p:spPr>
          <p:txBody>
            <a:bodyPr vert="horz" wrap="square" lIns="0" tIns="12065" rIns="0" bIns="0" rtlCol="0" anchor="ctr">
              <a:spAutoFit/>
            </a:bodyPr>
            <a:lstStyle/>
            <a:p>
              <a:pPr marL="66040" marR="5080" indent="-53340"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Cloud Implementations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6" name="object 70">
              <a:extLst>
                <a:ext uri="{FF2B5EF4-FFF2-40B4-BE49-F238E27FC236}">
                  <a16:creationId xmlns:a16="http://schemas.microsoft.com/office/drawing/2014/main" id="{40529BC1-1EAB-4F8F-8F4B-CFE1B5933B08}"/>
                </a:ext>
              </a:extLst>
            </p:cNvPr>
            <p:cNvSpPr/>
            <p:nvPr/>
          </p:nvSpPr>
          <p:spPr>
            <a:xfrm>
              <a:off x="7956574" y="4169480"/>
              <a:ext cx="1228137" cy="542720"/>
            </a:xfrm>
            <a:custGeom>
              <a:avLst/>
              <a:gdLst/>
              <a:ahLst/>
              <a:cxnLst/>
              <a:rect l="l" t="t" r="r" b="b"/>
              <a:pathLst>
                <a:path w="1009015"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57" name="object 72">
              <a:extLst>
                <a:ext uri="{FF2B5EF4-FFF2-40B4-BE49-F238E27FC236}">
                  <a16:creationId xmlns:a16="http://schemas.microsoft.com/office/drawing/2014/main" id="{491BAA4C-E914-420A-B363-FBBD81735A16}"/>
                </a:ext>
              </a:extLst>
            </p:cNvPr>
            <p:cNvSpPr/>
            <p:nvPr/>
          </p:nvSpPr>
          <p:spPr>
            <a:xfrm>
              <a:off x="625849" y="2943217"/>
              <a:ext cx="1228137" cy="530746"/>
            </a:xfrm>
            <a:custGeom>
              <a:avLst/>
              <a:gdLst/>
              <a:ahLst/>
              <a:cxnLst/>
              <a:rect l="l" t="t" r="r" b="b"/>
              <a:pathLst>
                <a:path w="1010920" h="524510">
                  <a:moveTo>
                    <a:pt x="1010412" y="0"/>
                  </a:moveTo>
                  <a:lnTo>
                    <a:pt x="0" y="0"/>
                  </a:lnTo>
                  <a:lnTo>
                    <a:pt x="0" y="524256"/>
                  </a:lnTo>
                  <a:lnTo>
                    <a:pt x="1010412" y="524256"/>
                  </a:lnTo>
                  <a:lnTo>
                    <a:pt x="1010412"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58" name="object 73">
              <a:extLst>
                <a:ext uri="{FF2B5EF4-FFF2-40B4-BE49-F238E27FC236}">
                  <a16:creationId xmlns:a16="http://schemas.microsoft.com/office/drawing/2014/main" id="{FF4BB11A-6C1E-4BC2-A42C-5F0DDA9CB377}"/>
                </a:ext>
              </a:extLst>
            </p:cNvPr>
            <p:cNvSpPr txBox="1"/>
            <p:nvPr/>
          </p:nvSpPr>
          <p:spPr>
            <a:xfrm>
              <a:off x="676121" y="3052206"/>
              <a:ext cx="1106137" cy="319959"/>
            </a:xfrm>
            <a:prstGeom prst="rect">
              <a:avLst/>
            </a:prstGeom>
          </p:spPr>
          <p:txBody>
            <a:bodyPr vert="horz" wrap="square" lIns="0" tIns="12065" rIns="0" bIns="0" rtlCol="0" anchor="ctr">
              <a:spAutoFit/>
            </a:bodyPr>
            <a:lstStyle/>
            <a:p>
              <a:pPr marL="12700" marR="5080" indent="54610"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RFPs &amp; </a:t>
              </a:r>
              <a:r>
                <a:rPr sz="1000" spc="-5" dirty="0">
                  <a:solidFill>
                    <a:srgbClr val="FFFFFF"/>
                  </a:solidFill>
                  <a:latin typeface="Lato" panose="020F0502020204030203" pitchFamily="34" charset="0"/>
                  <a:ea typeface="Lato" panose="020F0502020204030203" pitchFamily="34" charset="0"/>
                  <a:cs typeface="Lato" panose="020F0502020204030203" pitchFamily="34" charset="0"/>
                </a:rPr>
                <a:t>Vendor </a:t>
              </a:r>
              <a:r>
                <a:rPr sz="1000" dirty="0">
                  <a:solidFill>
                    <a:srgbClr val="FFFFFF"/>
                  </a:solidFill>
                  <a:latin typeface="Lato" panose="020F0502020204030203" pitchFamily="34" charset="0"/>
                  <a:ea typeface="Lato" panose="020F0502020204030203" pitchFamily="34" charset="0"/>
                  <a:cs typeface="Lato" panose="020F0502020204030203" pitchFamily="34" charset="0"/>
                </a:rPr>
                <a:t> </a:t>
              </a:r>
              <a:r>
                <a:rPr sz="1000" spc="-5" dirty="0">
                  <a:solidFill>
                    <a:srgbClr val="FFFFFF"/>
                  </a:solidFill>
                  <a:latin typeface="Lato" panose="020F0502020204030203" pitchFamily="34" charset="0"/>
                  <a:ea typeface="Lato" panose="020F0502020204030203" pitchFamily="34" charset="0"/>
                  <a:cs typeface="Lato" panose="020F0502020204030203" pitchFamily="34" charset="0"/>
                </a:rPr>
                <a:t>Se</a:t>
              </a:r>
              <a:r>
                <a:rPr sz="1000" dirty="0">
                  <a:solidFill>
                    <a:srgbClr val="FFFFFF"/>
                  </a:solidFill>
                  <a:latin typeface="Lato" panose="020F0502020204030203" pitchFamily="34" charset="0"/>
                  <a:ea typeface="Lato" panose="020F0502020204030203" pitchFamily="34" charset="0"/>
                  <a:cs typeface="Lato" panose="020F0502020204030203" pitchFamily="34" charset="0"/>
                </a:rPr>
                <a:t>l</a:t>
              </a:r>
              <a:r>
                <a:rPr sz="1000" spc="-5" dirty="0">
                  <a:solidFill>
                    <a:srgbClr val="FFFFFF"/>
                  </a:solidFill>
                  <a:latin typeface="Lato" panose="020F0502020204030203" pitchFamily="34" charset="0"/>
                  <a:ea typeface="Lato" panose="020F0502020204030203" pitchFamily="34" charset="0"/>
                  <a:cs typeface="Lato" panose="020F0502020204030203" pitchFamily="34" charset="0"/>
                </a:rPr>
                <a:t>e</a:t>
              </a:r>
              <a:r>
                <a:rPr sz="1000" dirty="0">
                  <a:solidFill>
                    <a:srgbClr val="FFFFFF"/>
                  </a:solidFill>
                  <a:latin typeface="Lato" panose="020F0502020204030203" pitchFamily="34" charset="0"/>
                  <a:ea typeface="Lato" panose="020F0502020204030203" pitchFamily="34" charset="0"/>
                  <a:cs typeface="Lato" panose="020F0502020204030203" pitchFamily="34" charset="0"/>
                </a:rPr>
                <a:t>c</a:t>
              </a:r>
              <a:r>
                <a:rPr sz="1000" spc="-5" dirty="0">
                  <a:solidFill>
                    <a:srgbClr val="FFFFFF"/>
                  </a:solidFill>
                  <a:latin typeface="Lato" panose="020F0502020204030203" pitchFamily="34" charset="0"/>
                  <a:ea typeface="Lato" panose="020F0502020204030203" pitchFamily="34" charset="0"/>
                  <a:cs typeface="Lato" panose="020F0502020204030203" pitchFamily="34" charset="0"/>
                </a:rPr>
                <a:t>tion</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59" name="object 74">
              <a:extLst>
                <a:ext uri="{FF2B5EF4-FFF2-40B4-BE49-F238E27FC236}">
                  <a16:creationId xmlns:a16="http://schemas.microsoft.com/office/drawing/2014/main" id="{B1DF83C3-CF7C-4BD7-B2AE-254464789416}"/>
                </a:ext>
              </a:extLst>
            </p:cNvPr>
            <p:cNvSpPr txBox="1"/>
            <p:nvPr/>
          </p:nvSpPr>
          <p:spPr>
            <a:xfrm>
              <a:off x="404868" y="1103115"/>
              <a:ext cx="10641065" cy="440879"/>
            </a:xfrm>
            <a:prstGeom prst="rect">
              <a:avLst/>
            </a:prstGeom>
            <a:solidFill>
              <a:schemeClr val="bg1">
                <a:lumMod val="95000"/>
              </a:schemeClr>
            </a:solidFill>
          </p:spPr>
          <p:txBody>
            <a:bodyPr vert="horz" wrap="square" lIns="0" tIns="0" rIns="0" bIns="0" rtlCol="0" anchor="ctr">
              <a:noAutofit/>
            </a:bodyPr>
            <a:lstStyle/>
            <a:p>
              <a:pPr algn="ctr">
                <a:lnSpc>
                  <a:spcPct val="100000"/>
                </a:lnSpc>
              </a:pPr>
              <a:endParaRPr sz="1600" dirty="0">
                <a:solidFill>
                  <a:srgbClr val="002060"/>
                </a:solidFill>
                <a:latin typeface="+mj-lt"/>
                <a:cs typeface="Arial"/>
              </a:endParaRPr>
            </a:p>
          </p:txBody>
        </p:sp>
        <p:sp>
          <p:nvSpPr>
            <p:cNvPr id="160" name="object 76">
              <a:extLst>
                <a:ext uri="{FF2B5EF4-FFF2-40B4-BE49-F238E27FC236}">
                  <a16:creationId xmlns:a16="http://schemas.microsoft.com/office/drawing/2014/main" id="{CCE494E4-1824-46F0-B2EE-FB266505FD1D}"/>
                </a:ext>
              </a:extLst>
            </p:cNvPr>
            <p:cNvSpPr/>
            <p:nvPr/>
          </p:nvSpPr>
          <p:spPr>
            <a:xfrm>
              <a:off x="6156637" y="4190785"/>
              <a:ext cx="1230454" cy="542721"/>
            </a:xfrm>
            <a:custGeom>
              <a:avLst/>
              <a:gdLst/>
              <a:ahLst/>
              <a:cxnLst/>
              <a:rect l="l" t="t" r="r" b="b"/>
              <a:pathLst>
                <a:path w="1010920" h="524510">
                  <a:moveTo>
                    <a:pt x="1010412" y="0"/>
                  </a:moveTo>
                  <a:lnTo>
                    <a:pt x="0" y="0"/>
                  </a:lnTo>
                  <a:lnTo>
                    <a:pt x="0" y="524256"/>
                  </a:lnTo>
                  <a:lnTo>
                    <a:pt x="1010412" y="524256"/>
                  </a:lnTo>
                  <a:lnTo>
                    <a:pt x="1010412"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61" name="object 77">
              <a:extLst>
                <a:ext uri="{FF2B5EF4-FFF2-40B4-BE49-F238E27FC236}">
                  <a16:creationId xmlns:a16="http://schemas.microsoft.com/office/drawing/2014/main" id="{8F52E1F1-F1E5-4ACA-B4C3-B33024E04070}"/>
                </a:ext>
              </a:extLst>
            </p:cNvPr>
            <p:cNvSpPr txBox="1"/>
            <p:nvPr/>
          </p:nvSpPr>
          <p:spPr>
            <a:xfrm>
              <a:off x="6147112" y="3687738"/>
              <a:ext cx="1169426" cy="319959"/>
            </a:xfrm>
            <a:prstGeom prst="rect">
              <a:avLst/>
            </a:prstGeom>
          </p:spPr>
          <p:txBody>
            <a:bodyPr vert="horz" wrap="square" lIns="0" tIns="12065" rIns="0" bIns="0" rtlCol="0" anchor="ctr">
              <a:spAutoFit/>
            </a:bodyPr>
            <a:lstStyle/>
            <a:p>
              <a:pPr marL="113030" marR="5080" indent="-10096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Oracle Fusion Analytics</a:t>
              </a:r>
              <a:endParaRPr lang="en-US" sz="1000" dirty="0">
                <a:latin typeface="Lato" panose="020F0502020204030203" pitchFamily="34" charset="0"/>
                <a:ea typeface="Lato" panose="020F0502020204030203" pitchFamily="34" charset="0"/>
                <a:cs typeface="Lato" panose="020F0502020204030203" pitchFamily="34" charset="0"/>
              </a:endParaRPr>
            </a:p>
          </p:txBody>
        </p:sp>
        <p:sp>
          <p:nvSpPr>
            <p:cNvPr id="162" name="object 78">
              <a:extLst>
                <a:ext uri="{FF2B5EF4-FFF2-40B4-BE49-F238E27FC236}">
                  <a16:creationId xmlns:a16="http://schemas.microsoft.com/office/drawing/2014/main" id="{D6767E77-9579-4BA4-83EF-839B16B84779}"/>
                </a:ext>
              </a:extLst>
            </p:cNvPr>
            <p:cNvSpPr/>
            <p:nvPr/>
          </p:nvSpPr>
          <p:spPr>
            <a:xfrm>
              <a:off x="6173715" y="4814680"/>
              <a:ext cx="1228137" cy="530746"/>
            </a:xfrm>
            <a:custGeom>
              <a:avLst/>
              <a:gdLst/>
              <a:ahLst/>
              <a:cxnLst/>
              <a:rect l="l" t="t" r="r" b="b"/>
              <a:pathLst>
                <a:path w="1009014" h="524510">
                  <a:moveTo>
                    <a:pt x="1008888" y="0"/>
                  </a:moveTo>
                  <a:lnTo>
                    <a:pt x="0" y="0"/>
                  </a:lnTo>
                  <a:lnTo>
                    <a:pt x="0" y="524255"/>
                  </a:lnTo>
                  <a:lnTo>
                    <a:pt x="1008888" y="524255"/>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64" name="object 13">
              <a:extLst>
                <a:ext uri="{FF2B5EF4-FFF2-40B4-BE49-F238E27FC236}">
                  <a16:creationId xmlns:a16="http://schemas.microsoft.com/office/drawing/2014/main" id="{E7CFD58D-326D-435D-B4AC-8BC957BEB8C5}"/>
                </a:ext>
              </a:extLst>
            </p:cNvPr>
            <p:cNvSpPr txBox="1"/>
            <p:nvPr/>
          </p:nvSpPr>
          <p:spPr>
            <a:xfrm>
              <a:off x="644399" y="3548967"/>
              <a:ext cx="1247286" cy="499496"/>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Business </a:t>
              </a:r>
            </a:p>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Requirement</a:t>
              </a:r>
            </a:p>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Gatherings</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65" name="object 18">
              <a:extLst>
                <a:ext uri="{FF2B5EF4-FFF2-40B4-BE49-F238E27FC236}">
                  <a16:creationId xmlns:a16="http://schemas.microsoft.com/office/drawing/2014/main" id="{A852FC37-2A0B-4170-A3A6-D28B6A6B0BE3}"/>
                </a:ext>
              </a:extLst>
            </p:cNvPr>
            <p:cNvSpPr/>
            <p:nvPr/>
          </p:nvSpPr>
          <p:spPr>
            <a:xfrm>
              <a:off x="9542638" y="4184323"/>
              <a:ext cx="1230454" cy="530746"/>
            </a:xfrm>
            <a:custGeom>
              <a:avLst/>
              <a:gdLst/>
              <a:ahLst/>
              <a:cxnLst/>
              <a:rect l="l" t="t" r="r" b="b"/>
              <a:pathLst>
                <a:path w="1010920" h="524510">
                  <a:moveTo>
                    <a:pt x="1010412" y="0"/>
                  </a:moveTo>
                  <a:lnTo>
                    <a:pt x="0" y="0"/>
                  </a:lnTo>
                  <a:lnTo>
                    <a:pt x="0" y="524256"/>
                  </a:lnTo>
                  <a:lnTo>
                    <a:pt x="1010412" y="524256"/>
                  </a:lnTo>
                  <a:lnTo>
                    <a:pt x="1010412"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68" name="object 13">
              <a:extLst>
                <a:ext uri="{FF2B5EF4-FFF2-40B4-BE49-F238E27FC236}">
                  <a16:creationId xmlns:a16="http://schemas.microsoft.com/office/drawing/2014/main" id="{7CA93D85-94CF-4C6A-A55E-41327A36773B}"/>
                </a:ext>
              </a:extLst>
            </p:cNvPr>
            <p:cNvSpPr txBox="1"/>
            <p:nvPr/>
          </p:nvSpPr>
          <p:spPr>
            <a:xfrm>
              <a:off x="9507465" y="4258319"/>
              <a:ext cx="1228137" cy="332783"/>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Cloud </a:t>
              </a:r>
            </a:p>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Migrations</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69" name="object 18">
              <a:extLst>
                <a:ext uri="{FF2B5EF4-FFF2-40B4-BE49-F238E27FC236}">
                  <a16:creationId xmlns:a16="http://schemas.microsoft.com/office/drawing/2014/main" id="{83822AC8-4B72-4C2D-B0A5-C21B7A56A586}"/>
                </a:ext>
              </a:extLst>
            </p:cNvPr>
            <p:cNvSpPr/>
            <p:nvPr/>
          </p:nvSpPr>
          <p:spPr>
            <a:xfrm>
              <a:off x="9531260" y="4801332"/>
              <a:ext cx="1230454" cy="530746"/>
            </a:xfrm>
            <a:custGeom>
              <a:avLst/>
              <a:gdLst/>
              <a:ahLst/>
              <a:cxnLst/>
              <a:rect l="l" t="t" r="r" b="b"/>
              <a:pathLst>
                <a:path w="1010920" h="524510">
                  <a:moveTo>
                    <a:pt x="1010412" y="0"/>
                  </a:moveTo>
                  <a:lnTo>
                    <a:pt x="0" y="0"/>
                  </a:lnTo>
                  <a:lnTo>
                    <a:pt x="0" y="524256"/>
                  </a:lnTo>
                  <a:lnTo>
                    <a:pt x="1010412" y="524256"/>
                  </a:lnTo>
                  <a:lnTo>
                    <a:pt x="1010412"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73" name="object 13">
              <a:extLst>
                <a:ext uri="{FF2B5EF4-FFF2-40B4-BE49-F238E27FC236}">
                  <a16:creationId xmlns:a16="http://schemas.microsoft.com/office/drawing/2014/main" id="{CF48B89A-6C68-4A72-836F-96B6E68E07D8}"/>
                </a:ext>
              </a:extLst>
            </p:cNvPr>
            <p:cNvSpPr txBox="1"/>
            <p:nvPr/>
          </p:nvSpPr>
          <p:spPr>
            <a:xfrm>
              <a:off x="9560123" y="3010862"/>
              <a:ext cx="1228137" cy="332783"/>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Tech </a:t>
              </a:r>
            </a:p>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Upgrades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74" name="object 20">
              <a:extLst>
                <a:ext uri="{FF2B5EF4-FFF2-40B4-BE49-F238E27FC236}">
                  <a16:creationId xmlns:a16="http://schemas.microsoft.com/office/drawing/2014/main" id="{A31C0599-9C4E-413A-B61A-6D5D7C5EC078}"/>
                </a:ext>
              </a:extLst>
            </p:cNvPr>
            <p:cNvSpPr/>
            <p:nvPr/>
          </p:nvSpPr>
          <p:spPr>
            <a:xfrm>
              <a:off x="631501" y="4765148"/>
              <a:ext cx="1228137"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75" name="object 9">
              <a:extLst>
                <a:ext uri="{FF2B5EF4-FFF2-40B4-BE49-F238E27FC236}">
                  <a16:creationId xmlns:a16="http://schemas.microsoft.com/office/drawing/2014/main" id="{6ED4FA44-E696-4724-B8E6-614FAB6407C1}"/>
                </a:ext>
              </a:extLst>
            </p:cNvPr>
            <p:cNvSpPr txBox="1"/>
            <p:nvPr/>
          </p:nvSpPr>
          <p:spPr>
            <a:xfrm>
              <a:off x="6326862" y="1831310"/>
              <a:ext cx="972460" cy="348172"/>
            </a:xfrm>
            <a:prstGeom prst="rect">
              <a:avLst/>
            </a:prstGeom>
          </p:spPr>
          <p:txBody>
            <a:bodyPr vert="horz" wrap="square" lIns="0" tIns="12065" rIns="0" bIns="0" rtlCol="0" anchor="ctr">
              <a:spAutoFit/>
            </a:bodyPr>
            <a:lstStyle/>
            <a:p>
              <a:pPr marL="74930" marR="5080" indent="-62865" algn="ctr">
                <a:spcBef>
                  <a:spcPts val="95"/>
                </a:spcBef>
              </a:pPr>
              <a:r>
                <a:rPr lang="en-US" sz="1050" b="1" spc="-10" dirty="0">
                  <a:solidFill>
                    <a:srgbClr val="FFFFFF"/>
                  </a:solidFill>
                  <a:latin typeface="Lato Heavy"/>
                  <a:ea typeface="Lato" panose="020F0502020204030203" pitchFamily="34" charset="0"/>
                  <a:cs typeface="Lato" panose="020F0502020204030203" pitchFamily="34" charset="0"/>
                </a:rPr>
                <a:t>BI &amp;</a:t>
              </a:r>
            </a:p>
            <a:p>
              <a:pPr marL="74930" marR="5080" indent="-62865" algn="ctr">
                <a:spcBef>
                  <a:spcPts val="95"/>
                </a:spcBef>
              </a:pPr>
              <a:r>
                <a:rPr lang="en-US" sz="1050" b="1" spc="-10" dirty="0">
                  <a:solidFill>
                    <a:srgbClr val="FFFFFF"/>
                  </a:solidFill>
                  <a:latin typeface="Lato Heavy"/>
                  <a:ea typeface="Lato" panose="020F0502020204030203" pitchFamily="34" charset="0"/>
                  <a:cs typeface="Lato" panose="020F0502020204030203" pitchFamily="34" charset="0"/>
                </a:rPr>
                <a:t> Analytics</a:t>
              </a:r>
              <a:endParaRPr sz="1050" b="1" spc="-10" dirty="0">
                <a:solidFill>
                  <a:srgbClr val="FFFFFF"/>
                </a:solidFill>
                <a:latin typeface="Lato Heavy"/>
                <a:ea typeface="Lato" panose="020F0502020204030203" pitchFamily="34" charset="0"/>
                <a:cs typeface="Lato" panose="020F0502020204030203" pitchFamily="34" charset="0"/>
              </a:endParaRPr>
            </a:p>
          </p:txBody>
        </p:sp>
        <p:sp>
          <p:nvSpPr>
            <p:cNvPr id="176" name="object 13">
              <a:extLst>
                <a:ext uri="{FF2B5EF4-FFF2-40B4-BE49-F238E27FC236}">
                  <a16:creationId xmlns:a16="http://schemas.microsoft.com/office/drawing/2014/main" id="{55AE1370-2EAD-4C74-9D36-EAC52C661581}"/>
                </a:ext>
              </a:extLst>
            </p:cNvPr>
            <p:cNvSpPr txBox="1"/>
            <p:nvPr/>
          </p:nvSpPr>
          <p:spPr>
            <a:xfrm>
              <a:off x="6155319" y="2469396"/>
              <a:ext cx="1228137" cy="332783"/>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Oracle </a:t>
              </a:r>
            </a:p>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Analytics Cloud</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77" name="object 24">
              <a:extLst>
                <a:ext uri="{FF2B5EF4-FFF2-40B4-BE49-F238E27FC236}">
                  <a16:creationId xmlns:a16="http://schemas.microsoft.com/office/drawing/2014/main" id="{F1E8791D-F39B-47E8-9C1B-201236DBC368}"/>
                </a:ext>
              </a:extLst>
            </p:cNvPr>
            <p:cNvSpPr/>
            <p:nvPr/>
          </p:nvSpPr>
          <p:spPr>
            <a:xfrm>
              <a:off x="6168565" y="5408649"/>
              <a:ext cx="1224307"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78" name="object 13">
              <a:extLst>
                <a:ext uri="{FF2B5EF4-FFF2-40B4-BE49-F238E27FC236}">
                  <a16:creationId xmlns:a16="http://schemas.microsoft.com/office/drawing/2014/main" id="{AE290689-3A89-49EF-8929-C73ED56E1AFC}"/>
                </a:ext>
              </a:extLst>
            </p:cNvPr>
            <p:cNvSpPr txBox="1"/>
            <p:nvPr/>
          </p:nvSpPr>
          <p:spPr>
            <a:xfrm>
              <a:off x="8021638" y="2461800"/>
              <a:ext cx="1031821"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Project Management</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79" name="object 13">
              <a:extLst>
                <a:ext uri="{FF2B5EF4-FFF2-40B4-BE49-F238E27FC236}">
                  <a16:creationId xmlns:a16="http://schemas.microsoft.com/office/drawing/2014/main" id="{B929A8FA-FDFA-4741-94C5-9D648201A2E1}"/>
                </a:ext>
              </a:extLst>
            </p:cNvPr>
            <p:cNvSpPr txBox="1"/>
            <p:nvPr/>
          </p:nvSpPr>
          <p:spPr>
            <a:xfrm>
              <a:off x="7999507" y="3015411"/>
              <a:ext cx="1031821"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Change Management</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80" name="object 13">
              <a:extLst>
                <a:ext uri="{FF2B5EF4-FFF2-40B4-BE49-F238E27FC236}">
                  <a16:creationId xmlns:a16="http://schemas.microsoft.com/office/drawing/2014/main" id="{DE5A9113-F2D7-4FD0-A413-24A9DD9CA3E6}"/>
                </a:ext>
              </a:extLst>
            </p:cNvPr>
            <p:cNvSpPr txBox="1"/>
            <p:nvPr/>
          </p:nvSpPr>
          <p:spPr>
            <a:xfrm>
              <a:off x="7974423" y="5547364"/>
              <a:ext cx="1196937" cy="166071"/>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Process Automation</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81" name="object 13">
              <a:extLst>
                <a:ext uri="{FF2B5EF4-FFF2-40B4-BE49-F238E27FC236}">
                  <a16:creationId xmlns:a16="http://schemas.microsoft.com/office/drawing/2014/main" id="{2337D392-1F56-419F-BB88-9D4C8CFF8D0F}"/>
                </a:ext>
              </a:extLst>
            </p:cNvPr>
            <p:cNvSpPr txBox="1"/>
            <p:nvPr/>
          </p:nvSpPr>
          <p:spPr>
            <a:xfrm>
              <a:off x="7926545" y="4311466"/>
              <a:ext cx="1196937" cy="166071"/>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Training</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82" name="object 70">
              <a:extLst>
                <a:ext uri="{FF2B5EF4-FFF2-40B4-BE49-F238E27FC236}">
                  <a16:creationId xmlns:a16="http://schemas.microsoft.com/office/drawing/2014/main" id="{5D37DAF4-5290-44C8-9AA2-65C4B475AB21}"/>
                </a:ext>
              </a:extLst>
            </p:cNvPr>
            <p:cNvSpPr/>
            <p:nvPr/>
          </p:nvSpPr>
          <p:spPr>
            <a:xfrm>
              <a:off x="7959443" y="4794504"/>
              <a:ext cx="1228137" cy="530746"/>
            </a:xfrm>
            <a:custGeom>
              <a:avLst/>
              <a:gdLst/>
              <a:ahLst/>
              <a:cxnLst/>
              <a:rect l="l" t="t" r="r" b="b"/>
              <a:pathLst>
                <a:path w="1009015"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83" name="object 13">
              <a:extLst>
                <a:ext uri="{FF2B5EF4-FFF2-40B4-BE49-F238E27FC236}">
                  <a16:creationId xmlns:a16="http://schemas.microsoft.com/office/drawing/2014/main" id="{B0648950-CDE1-4F36-9630-989EA5B1AF75}"/>
                </a:ext>
              </a:extLst>
            </p:cNvPr>
            <p:cNvSpPr txBox="1"/>
            <p:nvPr/>
          </p:nvSpPr>
          <p:spPr>
            <a:xfrm>
              <a:off x="7945033" y="4849907"/>
              <a:ext cx="1196937"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Process Implementation</a:t>
              </a:r>
            </a:p>
          </p:txBody>
        </p:sp>
        <p:sp>
          <p:nvSpPr>
            <p:cNvPr id="184" name="object 46">
              <a:extLst>
                <a:ext uri="{FF2B5EF4-FFF2-40B4-BE49-F238E27FC236}">
                  <a16:creationId xmlns:a16="http://schemas.microsoft.com/office/drawing/2014/main" id="{21399ED3-3806-4489-8637-C7E9B973F7E4}"/>
                </a:ext>
              </a:extLst>
            </p:cNvPr>
            <p:cNvSpPr/>
            <p:nvPr/>
          </p:nvSpPr>
          <p:spPr>
            <a:xfrm>
              <a:off x="7953875" y="3582202"/>
              <a:ext cx="1228137" cy="530746"/>
            </a:xfrm>
            <a:custGeom>
              <a:avLst/>
              <a:gdLst/>
              <a:ahLst/>
              <a:cxnLst/>
              <a:rect l="l" t="t" r="r" b="b"/>
              <a:pathLst>
                <a:path w="1009015"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85" name="object 13">
              <a:extLst>
                <a:ext uri="{FF2B5EF4-FFF2-40B4-BE49-F238E27FC236}">
                  <a16:creationId xmlns:a16="http://schemas.microsoft.com/office/drawing/2014/main" id="{E05D7998-5755-4A51-9980-33E2B392FBED}"/>
                </a:ext>
              </a:extLst>
            </p:cNvPr>
            <p:cNvSpPr txBox="1"/>
            <p:nvPr/>
          </p:nvSpPr>
          <p:spPr>
            <a:xfrm>
              <a:off x="7975855" y="3736432"/>
              <a:ext cx="1169426" cy="166071"/>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Process Redesign</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186" name="object 8">
              <a:extLst>
                <a:ext uri="{FF2B5EF4-FFF2-40B4-BE49-F238E27FC236}">
                  <a16:creationId xmlns:a16="http://schemas.microsoft.com/office/drawing/2014/main" id="{F80605F6-75D5-4C0D-9C79-4E073052DF8F}"/>
                </a:ext>
              </a:extLst>
            </p:cNvPr>
            <p:cNvSpPr/>
            <p:nvPr/>
          </p:nvSpPr>
          <p:spPr>
            <a:xfrm>
              <a:off x="2355822" y="1735019"/>
              <a:ext cx="1230454" cy="532031"/>
            </a:xfrm>
            <a:custGeom>
              <a:avLst/>
              <a:gdLst/>
              <a:ahLst/>
              <a:cxnLst/>
              <a:rect l="l" t="t" r="r" b="b"/>
              <a:pathLst>
                <a:path w="1010919" h="525780">
                  <a:moveTo>
                    <a:pt x="1010411" y="0"/>
                  </a:moveTo>
                  <a:lnTo>
                    <a:pt x="0" y="0"/>
                  </a:lnTo>
                  <a:lnTo>
                    <a:pt x="0" y="525779"/>
                  </a:lnTo>
                  <a:lnTo>
                    <a:pt x="1010411" y="525779"/>
                  </a:lnTo>
                  <a:lnTo>
                    <a:pt x="1010411" y="0"/>
                  </a:lnTo>
                  <a:close/>
                </a:path>
              </a:pathLst>
            </a:custGeom>
            <a:solidFill>
              <a:schemeClr val="accent1"/>
            </a:solidFill>
          </p:spPr>
          <p:txBody>
            <a:bodyPr wrap="square" lIns="0" tIns="0" rIns="0" bIns="0" rtlCol="0" anchor="ctr"/>
            <a:lstStyle/>
            <a:p>
              <a:pPr algn="ctr"/>
              <a:endParaRPr sz="1100" b="1" dirty="0">
                <a:latin typeface="Roboto Bold"/>
              </a:endParaRPr>
            </a:p>
          </p:txBody>
        </p:sp>
        <p:sp>
          <p:nvSpPr>
            <p:cNvPr id="187" name="object 9">
              <a:extLst>
                <a:ext uri="{FF2B5EF4-FFF2-40B4-BE49-F238E27FC236}">
                  <a16:creationId xmlns:a16="http://schemas.microsoft.com/office/drawing/2014/main" id="{EEA5EDF7-7595-405C-BDB6-CBAB349D7490}"/>
                </a:ext>
              </a:extLst>
            </p:cNvPr>
            <p:cNvSpPr txBox="1"/>
            <p:nvPr/>
          </p:nvSpPr>
          <p:spPr>
            <a:xfrm>
              <a:off x="2501314" y="1821770"/>
              <a:ext cx="972460" cy="348172"/>
            </a:xfrm>
            <a:prstGeom prst="rect">
              <a:avLst/>
            </a:prstGeom>
          </p:spPr>
          <p:txBody>
            <a:bodyPr vert="horz" wrap="square" lIns="0" tIns="12065" rIns="0" bIns="0" rtlCol="0" anchor="ctr">
              <a:spAutoFit/>
            </a:bodyPr>
            <a:lstStyle/>
            <a:p>
              <a:pPr marL="74930" marR="5080" indent="-62865" algn="ctr">
                <a:spcBef>
                  <a:spcPts val="95"/>
                </a:spcBef>
              </a:pPr>
              <a:r>
                <a:rPr lang="en-US" sz="1050" b="1" spc="-10" dirty="0">
                  <a:solidFill>
                    <a:srgbClr val="FFFFFF"/>
                  </a:solidFill>
                  <a:latin typeface="Lato Heavy"/>
                  <a:ea typeface="Lato" panose="020F0502020204030203" pitchFamily="34" charset="0"/>
                  <a:cs typeface="Lato" panose="020F0502020204030203" pitchFamily="34" charset="0"/>
                </a:rPr>
                <a:t>Enterprise ERP</a:t>
              </a:r>
            </a:p>
            <a:p>
              <a:pPr marL="74930" marR="5080" indent="-62865" algn="ctr">
                <a:spcBef>
                  <a:spcPts val="95"/>
                </a:spcBef>
              </a:pPr>
              <a:r>
                <a:rPr lang="en-US" sz="1050" b="1" spc="-10" dirty="0">
                  <a:solidFill>
                    <a:srgbClr val="FFFFFF"/>
                  </a:solidFill>
                  <a:latin typeface="Lato Heavy"/>
                  <a:ea typeface="Lato" panose="020F0502020204030203" pitchFamily="34" charset="0"/>
                  <a:cs typeface="Lato" panose="020F0502020204030203" pitchFamily="34" charset="0"/>
                </a:rPr>
                <a:t>Solutions</a:t>
              </a:r>
              <a:endParaRPr sz="1050" b="1" spc="-10" dirty="0">
                <a:solidFill>
                  <a:srgbClr val="FFFFFF"/>
                </a:solidFill>
                <a:latin typeface="Lato Heavy"/>
                <a:ea typeface="Lato" panose="020F0502020204030203" pitchFamily="34" charset="0"/>
                <a:cs typeface="Lato" panose="020F0502020204030203" pitchFamily="34" charset="0"/>
              </a:endParaRPr>
            </a:p>
          </p:txBody>
        </p:sp>
        <p:sp>
          <p:nvSpPr>
            <p:cNvPr id="188" name="object 10">
              <a:extLst>
                <a:ext uri="{FF2B5EF4-FFF2-40B4-BE49-F238E27FC236}">
                  <a16:creationId xmlns:a16="http://schemas.microsoft.com/office/drawing/2014/main" id="{C1B6175D-0074-42B9-9521-50FA287A16CD}"/>
                </a:ext>
              </a:extLst>
            </p:cNvPr>
            <p:cNvSpPr/>
            <p:nvPr/>
          </p:nvSpPr>
          <p:spPr>
            <a:xfrm>
              <a:off x="2363240" y="2364205"/>
              <a:ext cx="1230454" cy="530746"/>
            </a:xfrm>
            <a:custGeom>
              <a:avLst/>
              <a:gdLst/>
              <a:ahLst/>
              <a:cxnLst/>
              <a:rect l="l" t="t" r="r" b="b"/>
              <a:pathLst>
                <a:path w="1010919" h="524510">
                  <a:moveTo>
                    <a:pt x="1010412" y="0"/>
                  </a:moveTo>
                  <a:lnTo>
                    <a:pt x="0" y="0"/>
                  </a:lnTo>
                  <a:lnTo>
                    <a:pt x="0" y="524255"/>
                  </a:lnTo>
                  <a:lnTo>
                    <a:pt x="1010412" y="524255"/>
                  </a:lnTo>
                  <a:lnTo>
                    <a:pt x="1010412"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89" name="object 11">
              <a:extLst>
                <a:ext uri="{FF2B5EF4-FFF2-40B4-BE49-F238E27FC236}">
                  <a16:creationId xmlns:a16="http://schemas.microsoft.com/office/drawing/2014/main" id="{052DF7EF-FA6F-484B-89B6-2E00E1395AD9}"/>
                </a:ext>
              </a:extLst>
            </p:cNvPr>
            <p:cNvSpPr txBox="1"/>
            <p:nvPr/>
          </p:nvSpPr>
          <p:spPr>
            <a:xfrm>
              <a:off x="2363240" y="2466073"/>
              <a:ext cx="1206339" cy="319959"/>
            </a:xfrm>
            <a:prstGeom prst="rect">
              <a:avLst/>
            </a:prstGeom>
          </p:spPr>
          <p:txBody>
            <a:bodyPr vert="horz" wrap="square" lIns="0" tIns="12065" rIns="0" bIns="0" rtlCol="0" anchor="ctr">
              <a:spAutoFit/>
            </a:bodyPr>
            <a:lstStyle/>
            <a:p>
              <a:pPr marL="12700" algn="ctr">
                <a:lnSpc>
                  <a:spcPct val="100000"/>
                </a:lnSpc>
                <a:spcBef>
                  <a:spcPts val="95"/>
                </a:spcBef>
              </a:pPr>
              <a:r>
                <a:rPr lang="en-US" sz="1000" spc="-10" dirty="0">
                  <a:solidFill>
                    <a:schemeClr val="bg1"/>
                  </a:solidFill>
                  <a:latin typeface="Lato" panose="020F0502020204030203" pitchFamily="34" charset="0"/>
                  <a:ea typeface="Lato" panose="020F0502020204030203" pitchFamily="34" charset="0"/>
                  <a:cs typeface="Lato" panose="020F0502020204030203" pitchFamily="34" charset="0"/>
                </a:rPr>
                <a:t>Oracle Cloud Applications (SaaS)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90" name="object 12">
              <a:extLst>
                <a:ext uri="{FF2B5EF4-FFF2-40B4-BE49-F238E27FC236}">
                  <a16:creationId xmlns:a16="http://schemas.microsoft.com/office/drawing/2014/main" id="{E5EFC71D-E3AC-4131-8156-0FE87B1EF2E1}"/>
                </a:ext>
              </a:extLst>
            </p:cNvPr>
            <p:cNvSpPr/>
            <p:nvPr/>
          </p:nvSpPr>
          <p:spPr>
            <a:xfrm>
              <a:off x="2353074" y="2960082"/>
              <a:ext cx="1230454" cy="530746"/>
            </a:xfrm>
            <a:custGeom>
              <a:avLst/>
              <a:gdLst/>
              <a:ahLst/>
              <a:cxnLst/>
              <a:rect l="l" t="t" r="r" b="b"/>
              <a:pathLst>
                <a:path w="1010919" h="524510">
                  <a:moveTo>
                    <a:pt x="1010411" y="0"/>
                  </a:moveTo>
                  <a:lnTo>
                    <a:pt x="0" y="0"/>
                  </a:lnTo>
                  <a:lnTo>
                    <a:pt x="0" y="524256"/>
                  </a:lnTo>
                  <a:lnTo>
                    <a:pt x="1010411" y="524256"/>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91" name="object 13">
              <a:extLst>
                <a:ext uri="{FF2B5EF4-FFF2-40B4-BE49-F238E27FC236}">
                  <a16:creationId xmlns:a16="http://schemas.microsoft.com/office/drawing/2014/main" id="{8FE07DFE-2E1A-4C5A-B063-C562C3E38FD1}"/>
                </a:ext>
              </a:extLst>
            </p:cNvPr>
            <p:cNvSpPr txBox="1"/>
            <p:nvPr/>
          </p:nvSpPr>
          <p:spPr>
            <a:xfrm>
              <a:off x="2451540" y="3067111"/>
              <a:ext cx="1031821"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Oracle Cloud (IaaS &amp; PaaS)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92" name="object 12">
              <a:extLst>
                <a:ext uri="{FF2B5EF4-FFF2-40B4-BE49-F238E27FC236}">
                  <a16:creationId xmlns:a16="http://schemas.microsoft.com/office/drawing/2014/main" id="{7A8EF671-A454-41B7-860C-009ADBA83903}"/>
                </a:ext>
              </a:extLst>
            </p:cNvPr>
            <p:cNvSpPr/>
            <p:nvPr/>
          </p:nvSpPr>
          <p:spPr>
            <a:xfrm>
              <a:off x="2354431" y="3564849"/>
              <a:ext cx="1230454" cy="530746"/>
            </a:xfrm>
            <a:custGeom>
              <a:avLst/>
              <a:gdLst/>
              <a:ahLst/>
              <a:cxnLst/>
              <a:rect l="l" t="t" r="r" b="b"/>
              <a:pathLst>
                <a:path w="1010919" h="524510">
                  <a:moveTo>
                    <a:pt x="1010411" y="0"/>
                  </a:moveTo>
                  <a:lnTo>
                    <a:pt x="0" y="0"/>
                  </a:lnTo>
                  <a:lnTo>
                    <a:pt x="0" y="524256"/>
                  </a:lnTo>
                  <a:lnTo>
                    <a:pt x="1010411" y="524256"/>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93" name="object 13">
              <a:extLst>
                <a:ext uri="{FF2B5EF4-FFF2-40B4-BE49-F238E27FC236}">
                  <a16:creationId xmlns:a16="http://schemas.microsoft.com/office/drawing/2014/main" id="{77CCA3A1-2759-4FF9-954C-8C0DBA0FE8AC}"/>
                </a:ext>
              </a:extLst>
            </p:cNvPr>
            <p:cNvSpPr txBox="1"/>
            <p:nvPr/>
          </p:nvSpPr>
          <p:spPr>
            <a:xfrm>
              <a:off x="2452897" y="3671878"/>
              <a:ext cx="1031821"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PeopleSoft Services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94" name="object 12">
              <a:extLst>
                <a:ext uri="{FF2B5EF4-FFF2-40B4-BE49-F238E27FC236}">
                  <a16:creationId xmlns:a16="http://schemas.microsoft.com/office/drawing/2014/main" id="{B5F0243B-23F5-4981-A687-67FBC7730F00}"/>
                </a:ext>
              </a:extLst>
            </p:cNvPr>
            <p:cNvSpPr/>
            <p:nvPr/>
          </p:nvSpPr>
          <p:spPr>
            <a:xfrm>
              <a:off x="2363240" y="4169616"/>
              <a:ext cx="1230454" cy="530746"/>
            </a:xfrm>
            <a:custGeom>
              <a:avLst/>
              <a:gdLst/>
              <a:ahLst/>
              <a:cxnLst/>
              <a:rect l="l" t="t" r="r" b="b"/>
              <a:pathLst>
                <a:path w="1010919" h="524510">
                  <a:moveTo>
                    <a:pt x="1010411" y="0"/>
                  </a:moveTo>
                  <a:lnTo>
                    <a:pt x="0" y="0"/>
                  </a:lnTo>
                  <a:lnTo>
                    <a:pt x="0" y="524256"/>
                  </a:lnTo>
                  <a:lnTo>
                    <a:pt x="1010411" y="524256"/>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95" name="object 13">
              <a:extLst>
                <a:ext uri="{FF2B5EF4-FFF2-40B4-BE49-F238E27FC236}">
                  <a16:creationId xmlns:a16="http://schemas.microsoft.com/office/drawing/2014/main" id="{870AACEC-0BBF-4639-8D43-E3B2D478C619}"/>
                </a:ext>
              </a:extLst>
            </p:cNvPr>
            <p:cNvSpPr txBox="1"/>
            <p:nvPr/>
          </p:nvSpPr>
          <p:spPr>
            <a:xfrm>
              <a:off x="2461706" y="4276645"/>
              <a:ext cx="1031821"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Oracle EBS Services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96" name="object 12">
              <a:extLst>
                <a:ext uri="{FF2B5EF4-FFF2-40B4-BE49-F238E27FC236}">
                  <a16:creationId xmlns:a16="http://schemas.microsoft.com/office/drawing/2014/main" id="{F6EC6AB9-78F0-4B1C-A498-870CC5FEEAFE}"/>
                </a:ext>
              </a:extLst>
            </p:cNvPr>
            <p:cNvSpPr/>
            <p:nvPr/>
          </p:nvSpPr>
          <p:spPr>
            <a:xfrm>
              <a:off x="2349078" y="4787172"/>
              <a:ext cx="1230454" cy="530746"/>
            </a:xfrm>
            <a:custGeom>
              <a:avLst/>
              <a:gdLst/>
              <a:ahLst/>
              <a:cxnLst/>
              <a:rect l="l" t="t" r="r" b="b"/>
              <a:pathLst>
                <a:path w="1010919" h="524510">
                  <a:moveTo>
                    <a:pt x="1010411" y="0"/>
                  </a:moveTo>
                  <a:lnTo>
                    <a:pt x="0" y="0"/>
                  </a:lnTo>
                  <a:lnTo>
                    <a:pt x="0" y="524256"/>
                  </a:lnTo>
                  <a:lnTo>
                    <a:pt x="1010411" y="524256"/>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197" name="object 13">
              <a:extLst>
                <a:ext uri="{FF2B5EF4-FFF2-40B4-BE49-F238E27FC236}">
                  <a16:creationId xmlns:a16="http://schemas.microsoft.com/office/drawing/2014/main" id="{98B2AC7E-243C-423F-AC42-FD3028A8228D}"/>
                </a:ext>
              </a:extLst>
            </p:cNvPr>
            <p:cNvSpPr txBox="1"/>
            <p:nvPr/>
          </p:nvSpPr>
          <p:spPr>
            <a:xfrm>
              <a:off x="2395337" y="4881356"/>
              <a:ext cx="1151424"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Cloud Database Services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98" name="object 61">
              <a:extLst>
                <a:ext uri="{FF2B5EF4-FFF2-40B4-BE49-F238E27FC236}">
                  <a16:creationId xmlns:a16="http://schemas.microsoft.com/office/drawing/2014/main" id="{1A897D1E-2A05-4D14-A253-407A71431196}"/>
                </a:ext>
              </a:extLst>
            </p:cNvPr>
            <p:cNvSpPr txBox="1"/>
            <p:nvPr/>
          </p:nvSpPr>
          <p:spPr>
            <a:xfrm>
              <a:off x="8237773" y="1831310"/>
              <a:ext cx="629140" cy="335348"/>
            </a:xfrm>
            <a:prstGeom prst="rect">
              <a:avLst/>
            </a:prstGeom>
          </p:spPr>
          <p:txBody>
            <a:bodyPr vert="horz" wrap="square" lIns="0" tIns="12065" rIns="0" bIns="0" rtlCol="0" anchor="ctr">
              <a:spAutoFit/>
            </a:bodyPr>
            <a:lstStyle/>
            <a:p>
              <a:pPr marL="74930" marR="5080" indent="-62865" algn="ctr">
                <a:lnSpc>
                  <a:spcPct val="100000"/>
                </a:lnSpc>
                <a:spcBef>
                  <a:spcPts val="95"/>
                </a:spcBef>
              </a:pPr>
              <a:r>
                <a:rPr lang="en-US" sz="1050" b="1" spc="-10" dirty="0">
                  <a:solidFill>
                    <a:srgbClr val="FFFFFF"/>
                  </a:solidFill>
                  <a:latin typeface="Lato Heavy"/>
                  <a:ea typeface="Lato" panose="020F0502020204030203" pitchFamily="34" charset="0"/>
                  <a:cs typeface="Lato" panose="020F0502020204030203" pitchFamily="34" charset="0"/>
                </a:rPr>
                <a:t>Project Services</a:t>
              </a:r>
              <a:endParaRPr sz="1050" b="1" spc="-10" dirty="0">
                <a:solidFill>
                  <a:srgbClr val="FFFFFF"/>
                </a:solidFill>
                <a:latin typeface="Lato Heavy"/>
                <a:ea typeface="Lato" panose="020F0502020204030203" pitchFamily="34" charset="0"/>
                <a:cs typeface="Lato" panose="020F0502020204030203" pitchFamily="34" charset="0"/>
              </a:endParaRPr>
            </a:p>
          </p:txBody>
        </p:sp>
        <p:sp>
          <p:nvSpPr>
            <p:cNvPr id="199" name="object 13">
              <a:extLst>
                <a:ext uri="{FF2B5EF4-FFF2-40B4-BE49-F238E27FC236}">
                  <a16:creationId xmlns:a16="http://schemas.microsoft.com/office/drawing/2014/main" id="{CD7B79E0-914A-495F-9B8F-9536D4D0ABAA}"/>
                </a:ext>
              </a:extLst>
            </p:cNvPr>
            <p:cNvSpPr txBox="1"/>
            <p:nvPr/>
          </p:nvSpPr>
          <p:spPr>
            <a:xfrm>
              <a:off x="9522011" y="4887005"/>
              <a:ext cx="1228137" cy="332783"/>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Managed </a:t>
              </a:r>
            </a:p>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Services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00" name="object 21">
              <a:extLst>
                <a:ext uri="{FF2B5EF4-FFF2-40B4-BE49-F238E27FC236}">
                  <a16:creationId xmlns:a16="http://schemas.microsoft.com/office/drawing/2014/main" id="{BAEA518B-72BF-4986-9F62-3BFE3855E6BA}"/>
                </a:ext>
              </a:extLst>
            </p:cNvPr>
            <p:cNvSpPr txBox="1"/>
            <p:nvPr/>
          </p:nvSpPr>
          <p:spPr>
            <a:xfrm>
              <a:off x="787879" y="4833991"/>
              <a:ext cx="948811" cy="319959"/>
            </a:xfrm>
            <a:prstGeom prst="rect">
              <a:avLst/>
            </a:prstGeom>
          </p:spPr>
          <p:txBody>
            <a:bodyPr vert="horz" wrap="square" lIns="0" tIns="12065" rIns="0" bIns="0" rtlCol="0" anchor="ctr">
              <a:spAutoFit/>
            </a:bodyPr>
            <a:lstStyle/>
            <a:p>
              <a:pPr marL="12700"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Future State Design</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01" name="object 20">
              <a:extLst>
                <a:ext uri="{FF2B5EF4-FFF2-40B4-BE49-F238E27FC236}">
                  <a16:creationId xmlns:a16="http://schemas.microsoft.com/office/drawing/2014/main" id="{6D35A626-6498-434F-8B04-EF1C4202CBD4}"/>
                </a:ext>
              </a:extLst>
            </p:cNvPr>
            <p:cNvSpPr/>
            <p:nvPr/>
          </p:nvSpPr>
          <p:spPr>
            <a:xfrm>
              <a:off x="633313" y="5400393"/>
              <a:ext cx="1228137"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02" name="object 21">
              <a:extLst>
                <a:ext uri="{FF2B5EF4-FFF2-40B4-BE49-F238E27FC236}">
                  <a16:creationId xmlns:a16="http://schemas.microsoft.com/office/drawing/2014/main" id="{5C1A2E6F-2EAA-4E13-847E-522C0D65690F}"/>
                </a:ext>
              </a:extLst>
            </p:cNvPr>
            <p:cNvSpPr txBox="1"/>
            <p:nvPr/>
          </p:nvSpPr>
          <p:spPr>
            <a:xfrm>
              <a:off x="757857" y="5540785"/>
              <a:ext cx="948811" cy="166071"/>
            </a:xfrm>
            <a:prstGeom prst="rect">
              <a:avLst/>
            </a:prstGeom>
          </p:spPr>
          <p:txBody>
            <a:bodyPr vert="horz" wrap="square" lIns="0" tIns="12065" rIns="0" bIns="0" rtlCol="0" anchor="ctr">
              <a:spAutoFit/>
            </a:bodyPr>
            <a:lstStyle/>
            <a:p>
              <a:pPr marL="12700"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IT Diagnostics</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203" name="object 12">
              <a:extLst>
                <a:ext uri="{FF2B5EF4-FFF2-40B4-BE49-F238E27FC236}">
                  <a16:creationId xmlns:a16="http://schemas.microsoft.com/office/drawing/2014/main" id="{23A32A0C-E45A-4BFC-A100-C03A52001A83}"/>
                </a:ext>
              </a:extLst>
            </p:cNvPr>
            <p:cNvSpPr/>
            <p:nvPr/>
          </p:nvSpPr>
          <p:spPr>
            <a:xfrm>
              <a:off x="2353639" y="5387012"/>
              <a:ext cx="1230454" cy="530746"/>
            </a:xfrm>
            <a:custGeom>
              <a:avLst/>
              <a:gdLst/>
              <a:ahLst/>
              <a:cxnLst/>
              <a:rect l="l" t="t" r="r" b="b"/>
              <a:pathLst>
                <a:path w="1010919" h="524510">
                  <a:moveTo>
                    <a:pt x="1010411" y="0"/>
                  </a:moveTo>
                  <a:lnTo>
                    <a:pt x="0" y="0"/>
                  </a:lnTo>
                  <a:lnTo>
                    <a:pt x="0" y="524256"/>
                  </a:lnTo>
                  <a:lnTo>
                    <a:pt x="1010411" y="524256"/>
                  </a:lnTo>
                  <a:lnTo>
                    <a:pt x="1010411"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04" name="object 13">
              <a:extLst>
                <a:ext uri="{FF2B5EF4-FFF2-40B4-BE49-F238E27FC236}">
                  <a16:creationId xmlns:a16="http://schemas.microsoft.com/office/drawing/2014/main" id="{12C58005-52BD-4F62-8BFC-8840E5F2123C}"/>
                </a:ext>
              </a:extLst>
            </p:cNvPr>
            <p:cNvSpPr txBox="1"/>
            <p:nvPr/>
          </p:nvSpPr>
          <p:spPr>
            <a:xfrm>
              <a:off x="2371196" y="5480855"/>
              <a:ext cx="1166311"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Oracle Database / Exadata</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05" name="object 18">
              <a:extLst>
                <a:ext uri="{FF2B5EF4-FFF2-40B4-BE49-F238E27FC236}">
                  <a16:creationId xmlns:a16="http://schemas.microsoft.com/office/drawing/2014/main" id="{F8E7EB47-B3CB-49D4-B5CB-211BF8879D42}"/>
                </a:ext>
              </a:extLst>
            </p:cNvPr>
            <p:cNvSpPr/>
            <p:nvPr/>
          </p:nvSpPr>
          <p:spPr>
            <a:xfrm>
              <a:off x="9533509" y="5375249"/>
              <a:ext cx="1230454" cy="530746"/>
            </a:xfrm>
            <a:custGeom>
              <a:avLst/>
              <a:gdLst/>
              <a:ahLst/>
              <a:cxnLst/>
              <a:rect l="l" t="t" r="r" b="b"/>
              <a:pathLst>
                <a:path w="1010920" h="524510">
                  <a:moveTo>
                    <a:pt x="1010412" y="0"/>
                  </a:moveTo>
                  <a:lnTo>
                    <a:pt x="0" y="0"/>
                  </a:lnTo>
                  <a:lnTo>
                    <a:pt x="0" y="524256"/>
                  </a:lnTo>
                  <a:lnTo>
                    <a:pt x="1010412" y="524256"/>
                  </a:lnTo>
                  <a:lnTo>
                    <a:pt x="1010412"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06" name="object 13">
              <a:extLst>
                <a:ext uri="{FF2B5EF4-FFF2-40B4-BE49-F238E27FC236}">
                  <a16:creationId xmlns:a16="http://schemas.microsoft.com/office/drawing/2014/main" id="{3A53D78E-239C-4E5F-88EB-3511E78CE92C}"/>
                </a:ext>
              </a:extLst>
            </p:cNvPr>
            <p:cNvSpPr txBox="1"/>
            <p:nvPr/>
          </p:nvSpPr>
          <p:spPr>
            <a:xfrm>
              <a:off x="9529158" y="5449245"/>
              <a:ext cx="1228137" cy="332783"/>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Strategic</a:t>
              </a:r>
            </a:p>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Staffing</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207" name="object 22">
              <a:extLst>
                <a:ext uri="{FF2B5EF4-FFF2-40B4-BE49-F238E27FC236}">
                  <a16:creationId xmlns:a16="http://schemas.microsoft.com/office/drawing/2014/main" id="{EEF030B8-59C2-4F0B-900E-0C82EB326CD7}"/>
                </a:ext>
              </a:extLst>
            </p:cNvPr>
            <p:cNvSpPr/>
            <p:nvPr/>
          </p:nvSpPr>
          <p:spPr>
            <a:xfrm>
              <a:off x="4341342" y="1730750"/>
              <a:ext cx="1230454" cy="578782"/>
            </a:xfrm>
            <a:custGeom>
              <a:avLst/>
              <a:gdLst/>
              <a:ahLst/>
              <a:cxnLst/>
              <a:rect l="l" t="t" r="r" b="b"/>
              <a:pathLst>
                <a:path w="1010920" h="525780">
                  <a:moveTo>
                    <a:pt x="1010412" y="0"/>
                  </a:moveTo>
                  <a:lnTo>
                    <a:pt x="0" y="0"/>
                  </a:lnTo>
                  <a:lnTo>
                    <a:pt x="0" y="525779"/>
                  </a:lnTo>
                  <a:lnTo>
                    <a:pt x="1010412" y="525779"/>
                  </a:lnTo>
                  <a:lnTo>
                    <a:pt x="1010412" y="0"/>
                  </a:lnTo>
                  <a:close/>
                </a:path>
              </a:pathLst>
            </a:custGeom>
            <a:solidFill>
              <a:schemeClr val="accent1"/>
            </a:solidFill>
          </p:spPr>
          <p:txBody>
            <a:bodyPr wrap="square" lIns="0" tIns="0" rIns="0" bIns="0" rtlCol="0" anchor="ctr"/>
            <a:lstStyle/>
            <a:p>
              <a:pPr algn="ctr"/>
              <a:endParaRPr sz="1100" b="1" dirty="0">
                <a:latin typeface="Roboto Bold"/>
              </a:endParaRPr>
            </a:p>
          </p:txBody>
        </p:sp>
        <p:sp>
          <p:nvSpPr>
            <p:cNvPr id="208" name="object 24">
              <a:extLst>
                <a:ext uri="{FF2B5EF4-FFF2-40B4-BE49-F238E27FC236}">
                  <a16:creationId xmlns:a16="http://schemas.microsoft.com/office/drawing/2014/main" id="{ECB15438-B992-4FF1-8FB9-ED9CE7BE9331}"/>
                </a:ext>
              </a:extLst>
            </p:cNvPr>
            <p:cNvSpPr/>
            <p:nvPr/>
          </p:nvSpPr>
          <p:spPr>
            <a:xfrm>
              <a:off x="4357763" y="3597379"/>
              <a:ext cx="1228137"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09" name="object 26">
              <a:extLst>
                <a:ext uri="{FF2B5EF4-FFF2-40B4-BE49-F238E27FC236}">
                  <a16:creationId xmlns:a16="http://schemas.microsoft.com/office/drawing/2014/main" id="{9EDF7FBF-D26A-46AD-AB64-B21794FA62AB}"/>
                </a:ext>
              </a:extLst>
            </p:cNvPr>
            <p:cNvSpPr/>
            <p:nvPr/>
          </p:nvSpPr>
          <p:spPr>
            <a:xfrm>
              <a:off x="4352639" y="2394808"/>
              <a:ext cx="1228137" cy="530746"/>
            </a:xfrm>
            <a:custGeom>
              <a:avLst/>
              <a:gdLst/>
              <a:ahLst/>
              <a:cxnLst/>
              <a:rect l="l" t="t" r="r" b="b"/>
              <a:pathLst>
                <a:path w="1009014" h="524510">
                  <a:moveTo>
                    <a:pt x="1008888" y="0"/>
                  </a:moveTo>
                  <a:lnTo>
                    <a:pt x="0" y="0"/>
                  </a:lnTo>
                  <a:lnTo>
                    <a:pt x="0" y="524255"/>
                  </a:lnTo>
                  <a:lnTo>
                    <a:pt x="1008888" y="524255"/>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10" name="object 28">
              <a:extLst>
                <a:ext uri="{FF2B5EF4-FFF2-40B4-BE49-F238E27FC236}">
                  <a16:creationId xmlns:a16="http://schemas.microsoft.com/office/drawing/2014/main" id="{4F5AC6DD-5F45-4466-A1EE-8D416E1FFE8C}"/>
                </a:ext>
              </a:extLst>
            </p:cNvPr>
            <p:cNvSpPr/>
            <p:nvPr/>
          </p:nvSpPr>
          <p:spPr>
            <a:xfrm>
              <a:off x="4352639" y="2982356"/>
              <a:ext cx="1228137"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11" name="object 29">
              <a:extLst>
                <a:ext uri="{FF2B5EF4-FFF2-40B4-BE49-F238E27FC236}">
                  <a16:creationId xmlns:a16="http://schemas.microsoft.com/office/drawing/2014/main" id="{3F280568-B8C7-4A9C-8B32-1A2B9EA29530}"/>
                </a:ext>
              </a:extLst>
            </p:cNvPr>
            <p:cNvSpPr txBox="1"/>
            <p:nvPr/>
          </p:nvSpPr>
          <p:spPr>
            <a:xfrm>
              <a:off x="4463105" y="3100581"/>
              <a:ext cx="957245" cy="319959"/>
            </a:xfrm>
            <a:prstGeom prst="rect">
              <a:avLst/>
            </a:prstGeom>
          </p:spPr>
          <p:txBody>
            <a:bodyPr vert="horz" wrap="square" lIns="0" tIns="12065" rIns="0" bIns="0" rtlCol="0" anchor="ctr">
              <a:spAutoFit/>
            </a:bodyPr>
            <a:lstStyle/>
            <a:p>
              <a:pPr marL="113030" marR="5080" indent="-10096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Oracle EPM Cloud</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212" name="object 76">
              <a:extLst>
                <a:ext uri="{FF2B5EF4-FFF2-40B4-BE49-F238E27FC236}">
                  <a16:creationId xmlns:a16="http://schemas.microsoft.com/office/drawing/2014/main" id="{5C7BE448-0628-497D-8B89-2B8B16939EE8}"/>
                </a:ext>
              </a:extLst>
            </p:cNvPr>
            <p:cNvSpPr/>
            <p:nvPr/>
          </p:nvSpPr>
          <p:spPr>
            <a:xfrm>
              <a:off x="4357762" y="4200218"/>
              <a:ext cx="1229391" cy="542721"/>
            </a:xfrm>
            <a:custGeom>
              <a:avLst/>
              <a:gdLst/>
              <a:ahLst/>
              <a:cxnLst/>
              <a:rect l="l" t="t" r="r" b="b"/>
              <a:pathLst>
                <a:path w="1010920" h="524510">
                  <a:moveTo>
                    <a:pt x="1010412" y="0"/>
                  </a:moveTo>
                  <a:lnTo>
                    <a:pt x="0" y="0"/>
                  </a:lnTo>
                  <a:lnTo>
                    <a:pt x="0" y="524256"/>
                  </a:lnTo>
                  <a:lnTo>
                    <a:pt x="1010412" y="524256"/>
                  </a:lnTo>
                  <a:lnTo>
                    <a:pt x="1010412"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13" name="object 77">
              <a:extLst>
                <a:ext uri="{FF2B5EF4-FFF2-40B4-BE49-F238E27FC236}">
                  <a16:creationId xmlns:a16="http://schemas.microsoft.com/office/drawing/2014/main" id="{8D546ADF-89BF-42CB-9958-F7E78C0AA6FC}"/>
                </a:ext>
              </a:extLst>
            </p:cNvPr>
            <p:cNvSpPr txBox="1"/>
            <p:nvPr/>
          </p:nvSpPr>
          <p:spPr>
            <a:xfrm>
              <a:off x="4489308" y="3697309"/>
              <a:ext cx="941236" cy="319959"/>
            </a:xfrm>
            <a:prstGeom prst="rect">
              <a:avLst/>
            </a:prstGeom>
          </p:spPr>
          <p:txBody>
            <a:bodyPr vert="horz" wrap="square" lIns="0" tIns="12065" rIns="0" bIns="0" rtlCol="0" anchor="ctr">
              <a:spAutoFit/>
            </a:bodyPr>
            <a:lstStyle/>
            <a:p>
              <a:pPr marL="38100" marR="5080" indent="-26034"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Oracle HCM Cloud</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214" name="object 78">
              <a:extLst>
                <a:ext uri="{FF2B5EF4-FFF2-40B4-BE49-F238E27FC236}">
                  <a16:creationId xmlns:a16="http://schemas.microsoft.com/office/drawing/2014/main" id="{BF14A518-6351-4EC9-8511-6B0119941EEA}"/>
                </a:ext>
              </a:extLst>
            </p:cNvPr>
            <p:cNvSpPr/>
            <p:nvPr/>
          </p:nvSpPr>
          <p:spPr>
            <a:xfrm>
              <a:off x="4367810" y="4824113"/>
              <a:ext cx="1223014" cy="530746"/>
            </a:xfrm>
            <a:custGeom>
              <a:avLst/>
              <a:gdLst/>
              <a:ahLst/>
              <a:cxnLst/>
              <a:rect l="l" t="t" r="r" b="b"/>
              <a:pathLst>
                <a:path w="1009014" h="524510">
                  <a:moveTo>
                    <a:pt x="1008888" y="0"/>
                  </a:moveTo>
                  <a:lnTo>
                    <a:pt x="0" y="0"/>
                  </a:lnTo>
                  <a:lnTo>
                    <a:pt x="0" y="524255"/>
                  </a:lnTo>
                  <a:lnTo>
                    <a:pt x="1008888" y="524255"/>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15" name="object 79">
              <a:extLst>
                <a:ext uri="{FF2B5EF4-FFF2-40B4-BE49-F238E27FC236}">
                  <a16:creationId xmlns:a16="http://schemas.microsoft.com/office/drawing/2014/main" id="{54BEA9F2-0B9F-40AB-9122-ED05755DE4D2}"/>
                </a:ext>
              </a:extLst>
            </p:cNvPr>
            <p:cNvSpPr txBox="1"/>
            <p:nvPr/>
          </p:nvSpPr>
          <p:spPr>
            <a:xfrm>
              <a:off x="4423702" y="4926453"/>
              <a:ext cx="1075956" cy="332783"/>
            </a:xfrm>
            <a:prstGeom prst="rect">
              <a:avLst/>
            </a:prstGeom>
          </p:spPr>
          <p:txBody>
            <a:bodyPr vert="horz" wrap="square" lIns="0" tIns="12065" rIns="0" bIns="0" rtlCol="0" anchor="ctr">
              <a:spAutoFit/>
            </a:bodyPr>
            <a:lstStyle/>
            <a:p>
              <a:pPr marL="100965" marR="5080" indent="-88900"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Oracle CX</a:t>
              </a:r>
            </a:p>
            <a:p>
              <a:pPr marL="100965" marR="5080" indent="-88900"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Cloud</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16" name="object 9">
              <a:extLst>
                <a:ext uri="{FF2B5EF4-FFF2-40B4-BE49-F238E27FC236}">
                  <a16:creationId xmlns:a16="http://schemas.microsoft.com/office/drawing/2014/main" id="{672C2D69-FCBB-4756-B77F-B0DD9B3FE7EB}"/>
                </a:ext>
              </a:extLst>
            </p:cNvPr>
            <p:cNvSpPr txBox="1"/>
            <p:nvPr/>
          </p:nvSpPr>
          <p:spPr>
            <a:xfrm>
              <a:off x="4393558" y="1836658"/>
              <a:ext cx="1094354" cy="348172"/>
            </a:xfrm>
            <a:prstGeom prst="rect">
              <a:avLst/>
            </a:prstGeom>
          </p:spPr>
          <p:txBody>
            <a:bodyPr vert="horz" wrap="square" lIns="0" tIns="12065" rIns="0" bIns="0" rtlCol="0" anchor="ctr">
              <a:spAutoFit/>
            </a:bodyPr>
            <a:lstStyle/>
            <a:p>
              <a:pPr marL="74930" marR="5080" indent="-62865" algn="ctr">
                <a:lnSpc>
                  <a:spcPct val="100000"/>
                </a:lnSpc>
                <a:spcBef>
                  <a:spcPts val="95"/>
                </a:spcBef>
              </a:pPr>
              <a:r>
                <a:rPr lang="en-US" sz="1050" b="1" spc="-10" dirty="0">
                  <a:solidFill>
                    <a:srgbClr val="FFFFFF"/>
                  </a:solidFill>
                  <a:latin typeface="Lato Heavy"/>
                  <a:ea typeface="Lato" panose="020F0502020204030203" pitchFamily="34" charset="0"/>
                  <a:cs typeface="Lato" panose="020F0502020204030203" pitchFamily="34" charset="0"/>
                </a:rPr>
                <a:t>Oracle</a:t>
              </a:r>
            </a:p>
            <a:p>
              <a:pPr marL="74930" marR="5080" indent="-62865" algn="ctr">
                <a:lnSpc>
                  <a:spcPct val="100000"/>
                </a:lnSpc>
                <a:spcBef>
                  <a:spcPts val="95"/>
                </a:spcBef>
              </a:pPr>
              <a:r>
                <a:rPr lang="en-US" sz="1050" b="1" spc="-10" dirty="0">
                  <a:solidFill>
                    <a:srgbClr val="FFFFFF"/>
                  </a:solidFill>
                  <a:latin typeface="Lato Heavy"/>
                  <a:ea typeface="Lato" panose="020F0502020204030203" pitchFamily="34" charset="0"/>
                  <a:cs typeface="Lato" panose="020F0502020204030203" pitchFamily="34" charset="0"/>
                </a:rPr>
                <a:t>Cloud</a:t>
              </a:r>
              <a:endParaRPr sz="1050" b="1" spc="-10" dirty="0">
                <a:solidFill>
                  <a:srgbClr val="FFFFFF"/>
                </a:solidFill>
                <a:latin typeface="Lato Heavy"/>
                <a:ea typeface="Lato" panose="020F0502020204030203" pitchFamily="34" charset="0"/>
                <a:cs typeface="Lato" panose="020F0502020204030203" pitchFamily="34" charset="0"/>
              </a:endParaRPr>
            </a:p>
          </p:txBody>
        </p:sp>
        <p:sp>
          <p:nvSpPr>
            <p:cNvPr id="217" name="object 13">
              <a:extLst>
                <a:ext uri="{FF2B5EF4-FFF2-40B4-BE49-F238E27FC236}">
                  <a16:creationId xmlns:a16="http://schemas.microsoft.com/office/drawing/2014/main" id="{5AA7B0DE-2BC1-4C07-8684-8DCCB8E7B10D}"/>
                </a:ext>
              </a:extLst>
            </p:cNvPr>
            <p:cNvSpPr txBox="1"/>
            <p:nvPr/>
          </p:nvSpPr>
          <p:spPr>
            <a:xfrm>
              <a:off x="4334243" y="2478829"/>
              <a:ext cx="1228137" cy="332783"/>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Oracle ERP </a:t>
              </a:r>
            </a:p>
            <a:p>
              <a:pPr marL="90170" marR="5080" indent="-7810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Cloud</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218" name="object 24">
              <a:extLst>
                <a:ext uri="{FF2B5EF4-FFF2-40B4-BE49-F238E27FC236}">
                  <a16:creationId xmlns:a16="http://schemas.microsoft.com/office/drawing/2014/main" id="{3A169DEC-5EBF-4B6B-8ACC-2A9AE88B1609}"/>
                </a:ext>
              </a:extLst>
            </p:cNvPr>
            <p:cNvSpPr/>
            <p:nvPr/>
          </p:nvSpPr>
          <p:spPr>
            <a:xfrm>
              <a:off x="4367811" y="5418082"/>
              <a:ext cx="1214889" cy="530746"/>
            </a:xfrm>
            <a:custGeom>
              <a:avLst/>
              <a:gdLst/>
              <a:ahLst/>
              <a:cxnLst/>
              <a:rect l="l" t="t" r="r" b="b"/>
              <a:pathLst>
                <a:path w="1009014" h="524510">
                  <a:moveTo>
                    <a:pt x="1008888" y="0"/>
                  </a:moveTo>
                  <a:lnTo>
                    <a:pt x="0" y="0"/>
                  </a:lnTo>
                  <a:lnTo>
                    <a:pt x="0" y="524256"/>
                  </a:lnTo>
                  <a:lnTo>
                    <a:pt x="1008888" y="524256"/>
                  </a:lnTo>
                  <a:lnTo>
                    <a:pt x="1008888" y="0"/>
                  </a:lnTo>
                  <a:close/>
                </a:path>
              </a:pathLst>
            </a:custGeom>
            <a:solidFill>
              <a:schemeClr val="accent2"/>
            </a:solidFill>
          </p:spPr>
          <p:txBody>
            <a:bodyPr wrap="square" lIns="0" tIns="0" rIns="0" bIns="0" rtlCol="0" anchor="ctr"/>
            <a:lstStyle/>
            <a:p>
              <a:pPr algn="ctr"/>
              <a:endParaRPr sz="1100" b="1" dirty="0">
                <a:latin typeface="Roboto Regular"/>
              </a:endParaRPr>
            </a:p>
          </p:txBody>
        </p:sp>
        <p:sp>
          <p:nvSpPr>
            <p:cNvPr id="219" name="object 77">
              <a:extLst>
                <a:ext uri="{FF2B5EF4-FFF2-40B4-BE49-F238E27FC236}">
                  <a16:creationId xmlns:a16="http://schemas.microsoft.com/office/drawing/2014/main" id="{032E179E-3AA8-466A-ADEA-F381BCFD030F}"/>
                </a:ext>
              </a:extLst>
            </p:cNvPr>
            <p:cNvSpPr txBox="1"/>
            <p:nvPr/>
          </p:nvSpPr>
          <p:spPr>
            <a:xfrm>
              <a:off x="4486667" y="5498918"/>
              <a:ext cx="970410" cy="319959"/>
            </a:xfrm>
            <a:prstGeom prst="rect">
              <a:avLst/>
            </a:prstGeom>
          </p:spPr>
          <p:txBody>
            <a:bodyPr vert="horz" wrap="square" lIns="0" tIns="12065" rIns="0" bIns="0" rtlCol="0" anchor="ctr">
              <a:spAutoFit/>
            </a:bodyPr>
            <a:lstStyle/>
            <a:p>
              <a:pPr marL="38100" marR="5080" indent="-26034"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Oracle Cloud Platform</a:t>
              </a:r>
              <a:endParaRPr sz="1000" dirty="0">
                <a:latin typeface="Lato" panose="020F0502020204030203" pitchFamily="34" charset="0"/>
                <a:ea typeface="Lato" panose="020F0502020204030203" pitchFamily="34" charset="0"/>
                <a:cs typeface="Lato" panose="020F0502020204030203" pitchFamily="34" charset="0"/>
              </a:endParaRPr>
            </a:p>
          </p:txBody>
        </p:sp>
        <p:sp>
          <p:nvSpPr>
            <p:cNvPr id="220" name="object 13">
              <a:extLst>
                <a:ext uri="{FF2B5EF4-FFF2-40B4-BE49-F238E27FC236}">
                  <a16:creationId xmlns:a16="http://schemas.microsoft.com/office/drawing/2014/main" id="{1E4AEBCD-3AB9-447C-BAD0-86947B29510C}"/>
                </a:ext>
              </a:extLst>
            </p:cNvPr>
            <p:cNvSpPr txBox="1"/>
            <p:nvPr/>
          </p:nvSpPr>
          <p:spPr>
            <a:xfrm>
              <a:off x="4348289" y="4286107"/>
              <a:ext cx="1228137" cy="332783"/>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Oracle SCM </a:t>
              </a:r>
            </a:p>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Cloud</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21" name="object 79">
              <a:extLst>
                <a:ext uri="{FF2B5EF4-FFF2-40B4-BE49-F238E27FC236}">
                  <a16:creationId xmlns:a16="http://schemas.microsoft.com/office/drawing/2014/main" id="{6ACEF2B4-E693-4433-AC4B-FF11EE06A7CC}"/>
                </a:ext>
              </a:extLst>
            </p:cNvPr>
            <p:cNvSpPr txBox="1"/>
            <p:nvPr/>
          </p:nvSpPr>
          <p:spPr>
            <a:xfrm>
              <a:off x="6123854" y="5484407"/>
              <a:ext cx="1291066" cy="332783"/>
            </a:xfrm>
            <a:prstGeom prst="rect">
              <a:avLst/>
            </a:prstGeom>
          </p:spPr>
          <p:txBody>
            <a:bodyPr vert="horz" wrap="square" lIns="0" tIns="12065" rIns="0" bIns="0" rtlCol="0" anchor="ctr">
              <a:spAutoFit/>
            </a:bodyPr>
            <a:lstStyle/>
            <a:p>
              <a:pPr marL="100965" marR="5080" indent="-88900"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Data Visualization </a:t>
              </a:r>
            </a:p>
            <a:p>
              <a:pPr marL="100965" marR="5080" indent="-88900"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&amp; Adv Analytics</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22" name="object 13">
              <a:extLst>
                <a:ext uri="{FF2B5EF4-FFF2-40B4-BE49-F238E27FC236}">
                  <a16:creationId xmlns:a16="http://schemas.microsoft.com/office/drawing/2014/main" id="{11DE8B35-0E5D-4150-BC82-07248FDEA568}"/>
                </a:ext>
              </a:extLst>
            </p:cNvPr>
            <p:cNvSpPr txBox="1"/>
            <p:nvPr/>
          </p:nvSpPr>
          <p:spPr>
            <a:xfrm>
              <a:off x="6168927" y="4904554"/>
              <a:ext cx="1228137" cy="319959"/>
            </a:xfrm>
            <a:prstGeom prst="rect">
              <a:avLst/>
            </a:prstGeom>
          </p:spPr>
          <p:txBody>
            <a:bodyPr vert="horz" wrap="square" lIns="0" tIns="12065" rIns="0" bIns="0" rtlCol="0" anchor="ctr">
              <a:spAutoFit/>
            </a:bodyPr>
            <a:lstStyle/>
            <a:p>
              <a:pPr marL="90170" marR="5080" indent="-78105" algn="ctr">
                <a:lnSpc>
                  <a:spcPct val="100000"/>
                </a:lnSpc>
                <a:spcBef>
                  <a:spcPts val="95"/>
                </a:spcBef>
              </a:pPr>
              <a:r>
                <a:rPr lang="en-US" sz="1000" spc="-5" dirty="0">
                  <a:solidFill>
                    <a:schemeClr val="bg1"/>
                  </a:solidFill>
                  <a:latin typeface="Lato" panose="020F0502020204030203" pitchFamily="34" charset="0"/>
                  <a:ea typeface="Lato" panose="020F0502020204030203" pitchFamily="34" charset="0"/>
                  <a:cs typeface="Lato" panose="020F0502020204030203" pitchFamily="34" charset="0"/>
                </a:rPr>
                <a:t>Data Strategy &amp; Modernization</a:t>
              </a:r>
              <a:endParaRPr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23" name="object 77">
              <a:extLst>
                <a:ext uri="{FF2B5EF4-FFF2-40B4-BE49-F238E27FC236}">
                  <a16:creationId xmlns:a16="http://schemas.microsoft.com/office/drawing/2014/main" id="{6B6C994D-3DA3-4A36-BC90-542346558D55}"/>
                </a:ext>
              </a:extLst>
            </p:cNvPr>
            <p:cNvSpPr txBox="1"/>
            <p:nvPr/>
          </p:nvSpPr>
          <p:spPr>
            <a:xfrm>
              <a:off x="6139562" y="4289716"/>
              <a:ext cx="1169426" cy="319959"/>
            </a:xfrm>
            <a:prstGeom prst="rect">
              <a:avLst/>
            </a:prstGeom>
          </p:spPr>
          <p:txBody>
            <a:bodyPr vert="horz" wrap="square" lIns="0" tIns="12065" rIns="0" bIns="0" rtlCol="0" anchor="ctr">
              <a:spAutoFit/>
            </a:bodyPr>
            <a:lstStyle/>
            <a:p>
              <a:pPr marL="113030" marR="5080" indent="-100965" algn="ctr">
                <a:lnSpc>
                  <a:spcPct val="100000"/>
                </a:lnSpc>
                <a:spcBef>
                  <a:spcPts val="95"/>
                </a:spcBef>
              </a:pPr>
              <a:r>
                <a:rPr lang="en-US" sz="1000" spc="-5" dirty="0">
                  <a:solidFill>
                    <a:srgbClr val="FFFFFF"/>
                  </a:solidFill>
                  <a:latin typeface="Lato" panose="020F0502020204030203" pitchFamily="34" charset="0"/>
                  <a:ea typeface="Lato" panose="020F0502020204030203" pitchFamily="34" charset="0"/>
                  <a:cs typeface="Lato" panose="020F0502020204030203" pitchFamily="34" charset="0"/>
                </a:rPr>
                <a:t>BI &amp; Data Warehouse</a:t>
              </a:r>
              <a:endParaRPr lang="en-US" sz="1000" dirty="0">
                <a:latin typeface="Lato" panose="020F0502020204030203" pitchFamily="34" charset="0"/>
                <a:ea typeface="Lato" panose="020F0502020204030203" pitchFamily="34" charset="0"/>
                <a:cs typeface="Lato" panose="020F0502020204030203" pitchFamily="34" charset="0"/>
              </a:endParaRPr>
            </a:p>
          </p:txBody>
        </p:sp>
      </p:grpSp>
      <p:sp>
        <p:nvSpPr>
          <p:cNvPr id="97" name="Title 5">
            <a:extLst>
              <a:ext uri="{FF2B5EF4-FFF2-40B4-BE49-F238E27FC236}">
                <a16:creationId xmlns:a16="http://schemas.microsoft.com/office/drawing/2014/main" id="{6FF58AAD-2A08-514B-0698-AB0AAD42C36B}"/>
              </a:ext>
            </a:extLst>
          </p:cNvPr>
          <p:cNvSpPr txBox="1">
            <a:spLocks/>
          </p:cNvSpPr>
          <p:nvPr/>
        </p:nvSpPr>
        <p:spPr>
          <a:xfrm>
            <a:off x="265815" y="-5201"/>
            <a:ext cx="1175606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accent2"/>
                </a:solidFill>
              </a:rPr>
              <a:t>Business Transformation Services</a:t>
            </a:r>
            <a:endParaRPr lang="en-US" dirty="0">
              <a:solidFill>
                <a:schemeClr val="accent2"/>
              </a:solidFill>
            </a:endParaRPr>
          </a:p>
        </p:txBody>
      </p:sp>
    </p:spTree>
    <p:extLst>
      <p:ext uri="{BB962C8B-B14F-4D97-AF65-F5344CB8AC3E}">
        <p14:creationId xmlns:p14="http://schemas.microsoft.com/office/powerpoint/2010/main" val="117666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30</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5201"/>
            <a:ext cx="12192000" cy="1325563"/>
          </a:xfrm>
        </p:spPr>
        <p:txBody>
          <a:bodyPr/>
          <a:lstStyle/>
          <a:p>
            <a:pPr algn="ctr"/>
            <a:r>
              <a:rPr lang="en-US" sz="4400" b="1" dirty="0"/>
              <a:t>Planned Features and Enhancements </a:t>
            </a:r>
            <a:endParaRPr lang="en-US" dirty="0"/>
          </a:p>
        </p:txBody>
      </p:sp>
      <p:pic>
        <p:nvPicPr>
          <p:cNvPr id="2" name="Picture 1">
            <a:extLst>
              <a:ext uri="{FF2B5EF4-FFF2-40B4-BE49-F238E27FC236}">
                <a16:creationId xmlns:a16="http://schemas.microsoft.com/office/drawing/2014/main" id="{8BF941ED-7D2D-48D6-91E8-8E34114BE7B6}"/>
              </a:ext>
            </a:extLst>
          </p:cNvPr>
          <p:cNvPicPr>
            <a:picLocks noChangeAspect="1"/>
          </p:cNvPicPr>
          <p:nvPr/>
        </p:nvPicPr>
        <p:blipFill>
          <a:blip r:embed="rId2"/>
          <a:stretch>
            <a:fillRect/>
          </a:stretch>
        </p:blipFill>
        <p:spPr>
          <a:xfrm>
            <a:off x="0" y="882503"/>
            <a:ext cx="12059920" cy="5172857"/>
          </a:xfrm>
          <a:prstGeom prst="rect">
            <a:avLst/>
          </a:prstGeom>
        </p:spPr>
      </p:pic>
      <p:sp>
        <p:nvSpPr>
          <p:cNvPr id="3" name="Rectangle 2">
            <a:extLst>
              <a:ext uri="{FF2B5EF4-FFF2-40B4-BE49-F238E27FC236}">
                <a16:creationId xmlns:a16="http://schemas.microsoft.com/office/drawing/2014/main" id="{921A1027-CCFB-4604-BAD6-6922DB2C8DDA}"/>
              </a:ext>
            </a:extLst>
          </p:cNvPr>
          <p:cNvSpPr/>
          <p:nvPr/>
        </p:nvSpPr>
        <p:spPr>
          <a:xfrm>
            <a:off x="4038599" y="5570588"/>
            <a:ext cx="6574971" cy="307777"/>
          </a:xfrm>
          <a:prstGeom prst="rect">
            <a:avLst/>
          </a:prstGeom>
        </p:spPr>
        <p:txBody>
          <a:bodyPr wrap="square">
            <a:spAutoFit/>
          </a:bodyPr>
          <a:lstStyle/>
          <a:p>
            <a:r>
              <a:rPr lang="en-US" sz="1400" b="1" dirty="0"/>
              <a:t>https://support.oracle.com/epmos/faces/DocumentDisplay?id=1966243.2</a:t>
            </a:r>
          </a:p>
        </p:txBody>
      </p:sp>
    </p:spTree>
    <p:extLst>
      <p:ext uri="{BB962C8B-B14F-4D97-AF65-F5344CB8AC3E}">
        <p14:creationId xmlns:p14="http://schemas.microsoft.com/office/powerpoint/2010/main" val="32801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31</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5201"/>
            <a:ext cx="12192000" cy="1325563"/>
          </a:xfrm>
        </p:spPr>
        <p:txBody>
          <a:bodyPr/>
          <a:lstStyle/>
          <a:p>
            <a:pPr algn="ctr"/>
            <a:r>
              <a:rPr lang="en-US" sz="4400" b="1" dirty="0"/>
              <a:t>PeopleSoft Update Manager Dashboard</a:t>
            </a:r>
            <a:endParaRPr lang="en-US" dirty="0"/>
          </a:p>
        </p:txBody>
      </p:sp>
      <p:sp>
        <p:nvSpPr>
          <p:cNvPr id="2" name="Rectangle 1">
            <a:extLst>
              <a:ext uri="{FF2B5EF4-FFF2-40B4-BE49-F238E27FC236}">
                <a16:creationId xmlns:a16="http://schemas.microsoft.com/office/drawing/2014/main" id="{03F72A88-34C7-4EC6-AC6E-25A56DBE61AF}"/>
              </a:ext>
            </a:extLst>
          </p:cNvPr>
          <p:cNvSpPr/>
          <p:nvPr/>
        </p:nvSpPr>
        <p:spPr>
          <a:xfrm>
            <a:off x="9236467" y="1042746"/>
            <a:ext cx="2619909" cy="4770537"/>
          </a:xfrm>
          <a:prstGeom prst="rect">
            <a:avLst/>
          </a:prstGeom>
        </p:spPr>
        <p:txBody>
          <a:bodyPr wrap="square">
            <a:spAutoFit/>
          </a:bodyPr>
          <a:lstStyle/>
          <a:p>
            <a:pPr fontAlgn="base">
              <a:buFont typeface="+mj-lt"/>
              <a:buAutoNum type="arabicPeriod"/>
            </a:pPr>
            <a:r>
              <a:rPr lang="en-US" sz="1600" dirty="0">
                <a:solidFill>
                  <a:srgbClr val="343434"/>
                </a:solidFill>
                <a:latin typeface="+mj-lt"/>
              </a:rPr>
              <a:t>Database Bug Status</a:t>
            </a:r>
          </a:p>
          <a:p>
            <a:pPr fontAlgn="base">
              <a:buFont typeface="+mj-lt"/>
              <a:buAutoNum type="arabicPeriod"/>
            </a:pPr>
            <a:r>
              <a:rPr lang="en-US" sz="1600" dirty="0">
                <a:solidFill>
                  <a:srgbClr val="343434"/>
                </a:solidFill>
                <a:latin typeface="+mj-lt"/>
              </a:rPr>
              <a:t>Bugs by Tag</a:t>
            </a:r>
          </a:p>
          <a:p>
            <a:pPr fontAlgn="base">
              <a:buFont typeface="+mj-lt"/>
              <a:buAutoNum type="arabicPeriod"/>
            </a:pPr>
            <a:r>
              <a:rPr lang="en-US" sz="1600" dirty="0">
                <a:solidFill>
                  <a:srgbClr val="343434"/>
                </a:solidFill>
                <a:latin typeface="+mj-lt"/>
              </a:rPr>
              <a:t>Bugs by Product</a:t>
            </a:r>
          </a:p>
          <a:p>
            <a:pPr fontAlgn="base">
              <a:buFont typeface="+mj-lt"/>
              <a:buAutoNum type="arabicPeriod"/>
            </a:pPr>
            <a:r>
              <a:rPr lang="en-US" sz="1600" dirty="0">
                <a:solidFill>
                  <a:srgbClr val="343434"/>
                </a:solidFill>
                <a:latin typeface="+mj-lt"/>
              </a:rPr>
              <a:t>Bugs by Image</a:t>
            </a:r>
          </a:p>
          <a:p>
            <a:pPr fontAlgn="base">
              <a:buFont typeface="+mj-lt"/>
              <a:buAutoNum type="arabicPeriod"/>
            </a:pPr>
            <a:r>
              <a:rPr lang="en-US" sz="1600" dirty="0">
                <a:solidFill>
                  <a:srgbClr val="343434"/>
                </a:solidFill>
                <a:latin typeface="+mj-lt"/>
              </a:rPr>
              <a:t>Enhancements by Image</a:t>
            </a:r>
          </a:p>
          <a:p>
            <a:pPr fontAlgn="base">
              <a:buFont typeface="+mj-lt"/>
              <a:buAutoNum type="arabicPeriod"/>
            </a:pPr>
            <a:r>
              <a:rPr lang="en-US" sz="1600" dirty="0">
                <a:solidFill>
                  <a:srgbClr val="343434"/>
                </a:solidFill>
                <a:latin typeface="+mj-lt"/>
              </a:rPr>
              <a:t>Enhancements by Product</a:t>
            </a:r>
          </a:p>
          <a:p>
            <a:pPr fontAlgn="base">
              <a:buFont typeface="+mj-lt"/>
              <a:buAutoNum type="arabicPeriod"/>
            </a:pPr>
            <a:r>
              <a:rPr lang="en-US" sz="1600" dirty="0">
                <a:solidFill>
                  <a:srgbClr val="343434"/>
                </a:solidFill>
                <a:latin typeface="+mj-lt"/>
              </a:rPr>
              <a:t>Enhancements by Minimum Tools</a:t>
            </a:r>
          </a:p>
          <a:p>
            <a:pPr fontAlgn="base">
              <a:buFont typeface="+mj-lt"/>
              <a:buAutoNum type="arabicPeriod"/>
            </a:pPr>
            <a:r>
              <a:rPr lang="en-US" sz="1600" dirty="0">
                <a:solidFill>
                  <a:srgbClr val="343434"/>
                </a:solidFill>
                <a:latin typeface="+mj-lt"/>
              </a:rPr>
              <a:t>Applied Bugs by Image Lag</a:t>
            </a:r>
          </a:p>
          <a:p>
            <a:pPr fontAlgn="base">
              <a:buFont typeface="+mj-lt"/>
              <a:buAutoNum type="arabicPeriod"/>
            </a:pPr>
            <a:r>
              <a:rPr lang="en-US" sz="1600" dirty="0">
                <a:solidFill>
                  <a:srgbClr val="343434"/>
                </a:solidFill>
                <a:latin typeface="+mj-lt"/>
              </a:rPr>
              <a:t>Multi-lingual Bugs by Language</a:t>
            </a:r>
          </a:p>
          <a:p>
            <a:pPr fontAlgn="base">
              <a:buFont typeface="+mj-lt"/>
              <a:buAutoNum type="arabicPeriod"/>
            </a:pPr>
            <a:r>
              <a:rPr lang="en-US" sz="1600" dirty="0">
                <a:solidFill>
                  <a:srgbClr val="343434"/>
                </a:solidFill>
                <a:latin typeface="+mj-lt"/>
              </a:rPr>
              <a:t>Bugs by Image Applied From</a:t>
            </a:r>
          </a:p>
          <a:p>
            <a:pPr fontAlgn="base">
              <a:buFont typeface="+mj-lt"/>
              <a:buAutoNum type="arabicPeriod"/>
            </a:pPr>
            <a:r>
              <a:rPr lang="en-US" sz="1600" dirty="0">
                <a:solidFill>
                  <a:srgbClr val="343434"/>
                </a:solidFill>
                <a:latin typeface="+mj-lt"/>
              </a:rPr>
              <a:t>Bugs by Dependency</a:t>
            </a:r>
          </a:p>
          <a:p>
            <a:pPr fontAlgn="base">
              <a:buFont typeface="+mj-lt"/>
              <a:buAutoNum type="arabicPeriod"/>
            </a:pPr>
            <a:r>
              <a:rPr lang="en-US" sz="1600" dirty="0">
                <a:solidFill>
                  <a:srgbClr val="343434"/>
                </a:solidFill>
                <a:latin typeface="+mj-lt"/>
              </a:rPr>
              <a:t>Customization Impacts by Bug</a:t>
            </a:r>
            <a:endParaRPr lang="en-US" sz="1600" b="0" i="0" dirty="0">
              <a:solidFill>
                <a:srgbClr val="343434"/>
              </a:solidFill>
              <a:effectLst/>
              <a:latin typeface="+mj-lt"/>
            </a:endParaRPr>
          </a:p>
        </p:txBody>
      </p:sp>
      <p:pic>
        <p:nvPicPr>
          <p:cNvPr id="3" name="Picture 2">
            <a:extLst>
              <a:ext uri="{FF2B5EF4-FFF2-40B4-BE49-F238E27FC236}">
                <a16:creationId xmlns:a16="http://schemas.microsoft.com/office/drawing/2014/main" id="{0DDB21D4-47FB-4F90-96B4-9AA645FC8DDE}"/>
              </a:ext>
            </a:extLst>
          </p:cNvPr>
          <p:cNvPicPr>
            <a:picLocks noChangeAspect="1"/>
          </p:cNvPicPr>
          <p:nvPr/>
        </p:nvPicPr>
        <p:blipFill>
          <a:blip r:embed="rId3"/>
          <a:stretch>
            <a:fillRect/>
          </a:stretch>
        </p:blipFill>
        <p:spPr>
          <a:xfrm>
            <a:off x="132080" y="1042745"/>
            <a:ext cx="8968377" cy="5031484"/>
          </a:xfrm>
          <a:prstGeom prst="rect">
            <a:avLst/>
          </a:prstGeom>
        </p:spPr>
      </p:pic>
      <p:sp>
        <p:nvSpPr>
          <p:cNvPr id="10" name="Rectangle 9">
            <a:extLst>
              <a:ext uri="{FF2B5EF4-FFF2-40B4-BE49-F238E27FC236}">
                <a16:creationId xmlns:a16="http://schemas.microsoft.com/office/drawing/2014/main" id="{D900B93F-6E6F-4958-92CB-1706F196E18E}"/>
              </a:ext>
            </a:extLst>
          </p:cNvPr>
          <p:cNvSpPr/>
          <p:nvPr/>
        </p:nvSpPr>
        <p:spPr>
          <a:xfrm>
            <a:off x="3232935" y="6022367"/>
            <a:ext cx="7543922" cy="307777"/>
          </a:xfrm>
          <a:prstGeom prst="rect">
            <a:avLst/>
          </a:prstGeom>
        </p:spPr>
        <p:txBody>
          <a:bodyPr wrap="square">
            <a:spAutoFit/>
          </a:bodyPr>
          <a:lstStyle/>
          <a:p>
            <a:r>
              <a:rPr lang="en-US" sz="1400" b="1" dirty="0"/>
              <a:t>https://support.oracle.com/epmos/faces/DocumentDisplay?id=1641843.2</a:t>
            </a:r>
          </a:p>
        </p:txBody>
      </p:sp>
    </p:spTree>
    <p:extLst>
      <p:ext uri="{BB962C8B-B14F-4D97-AF65-F5344CB8AC3E}">
        <p14:creationId xmlns:p14="http://schemas.microsoft.com/office/powerpoint/2010/main" val="1083779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32</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Guiding Tools &amp; Deployment Strategy</a:t>
            </a:r>
            <a:endParaRPr lang="en-US" dirty="0"/>
          </a:p>
        </p:txBody>
      </p:sp>
      <p:sp>
        <p:nvSpPr>
          <p:cNvPr id="7" name="Rectangle 6">
            <a:extLst>
              <a:ext uri="{FF2B5EF4-FFF2-40B4-BE49-F238E27FC236}">
                <a16:creationId xmlns:a16="http://schemas.microsoft.com/office/drawing/2014/main" id="{EF977BC6-1322-4FA7-AF52-8168D7564460}"/>
              </a:ext>
            </a:extLst>
          </p:cNvPr>
          <p:cNvSpPr/>
          <p:nvPr/>
        </p:nvSpPr>
        <p:spPr>
          <a:xfrm>
            <a:off x="0" y="1238865"/>
            <a:ext cx="12192000" cy="4425058"/>
          </a:xfrm>
          <a:prstGeom prst="rect">
            <a:avLst/>
          </a:prstGeom>
        </p:spPr>
        <p:txBody>
          <a:bodyPr wrap="square">
            <a:spAutoFit/>
          </a:bodyPr>
          <a:lstStyle/>
          <a:p>
            <a:pPr>
              <a:lnSpc>
                <a:spcPct val="107000"/>
              </a:lnSpc>
            </a:pPr>
            <a:r>
              <a:rPr lang="en-US" sz="2400" b="1" dirty="0">
                <a:solidFill>
                  <a:prstClr val="black"/>
                </a:solidFill>
                <a:latin typeface="+mj-lt"/>
                <a:ea typeface="Calibri" panose="020F0502020204030204" pitchFamily="34" charset="0"/>
                <a:cs typeface="Arial" panose="020B0604020202020204" pitchFamily="34" charset="0"/>
              </a:rPr>
              <a:t>Organization is in control, what to apply &amp; when to apply (pick and choose)</a:t>
            </a:r>
          </a:p>
          <a:p>
            <a:pPr marL="342900" indent="-342900">
              <a:lnSpc>
                <a:spcPct val="107000"/>
              </a:lnSpc>
              <a:buFont typeface="Arial" panose="020B0604020202020204" pitchFamily="34" charset="0"/>
              <a:buChar char="•"/>
            </a:pPr>
            <a:r>
              <a:rPr lang="en-US" sz="2400" dirty="0">
                <a:solidFill>
                  <a:prstClr val="black"/>
                </a:solidFill>
                <a:latin typeface="+mj-lt"/>
                <a:ea typeface="Calibri" panose="020F0502020204030204" pitchFamily="34" charset="0"/>
                <a:cs typeface="Arial" panose="020B0604020202020204" pitchFamily="34" charset="0"/>
              </a:rPr>
              <a:t>Tax, Regulatory, Security, Critical updates, &amp; PeopleTools patches </a:t>
            </a:r>
          </a:p>
          <a:p>
            <a:pPr marL="342900" indent="-342900">
              <a:lnSpc>
                <a:spcPct val="107000"/>
              </a:lnSpc>
              <a:buFont typeface="Arial" panose="020B0604020202020204" pitchFamily="34" charset="0"/>
              <a:buChar char="•"/>
            </a:pPr>
            <a:r>
              <a:rPr lang="en-US" sz="2400" dirty="0">
                <a:solidFill>
                  <a:prstClr val="black"/>
                </a:solidFill>
                <a:latin typeface="+mj-lt"/>
                <a:ea typeface="Calibri" panose="020F0502020204030204" pitchFamily="34" charset="0"/>
                <a:cs typeface="Arial" panose="020B0604020202020204" pitchFamily="34" charset="0"/>
              </a:rPr>
              <a:t>Low-cost high impact/value</a:t>
            </a:r>
          </a:p>
          <a:p>
            <a:pPr marL="342900" indent="-342900">
              <a:lnSpc>
                <a:spcPct val="107000"/>
              </a:lnSpc>
              <a:buFont typeface="Arial" panose="020B0604020202020204" pitchFamily="34" charset="0"/>
              <a:buChar char="•"/>
            </a:pPr>
            <a:r>
              <a:rPr lang="en-US" sz="2400" dirty="0">
                <a:solidFill>
                  <a:prstClr val="black"/>
                </a:solidFill>
                <a:latin typeface="+mj-lt"/>
                <a:ea typeface="Calibri" panose="020F0502020204030204" pitchFamily="34" charset="0"/>
                <a:cs typeface="Arial" panose="020B0604020202020204" pitchFamily="34" charset="0"/>
              </a:rPr>
              <a:t>Other features &amp; PT upgrade every 12-16 months </a:t>
            </a:r>
          </a:p>
          <a:p>
            <a:pPr>
              <a:lnSpc>
                <a:spcPct val="107000"/>
              </a:lnSpc>
            </a:pPr>
            <a:r>
              <a:rPr lang="en-US" sz="1200" dirty="0">
                <a:solidFill>
                  <a:schemeClr val="accent6"/>
                </a:solidFill>
                <a:latin typeface="+mj-l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https://docs.oracle.com/cd/E52319_01/infoportal/psa.html#StayInformed</a:t>
            </a:r>
            <a:endParaRPr lang="en-US" sz="1200" dirty="0">
              <a:solidFill>
                <a:schemeClr val="accent6"/>
              </a:solidFill>
              <a:latin typeface="+mj-lt"/>
              <a:ea typeface="Calibri" panose="020F0502020204030204" pitchFamily="34" charset="0"/>
              <a:cs typeface="Arial" panose="020B0604020202020204" pitchFamily="34" charset="0"/>
            </a:endParaRPr>
          </a:p>
          <a:p>
            <a:pPr marL="342900" indent="-342900">
              <a:lnSpc>
                <a:spcPct val="107000"/>
              </a:lnSpc>
              <a:buFont typeface="Arial" panose="020B0604020202020204" pitchFamily="34" charset="0"/>
              <a:buChar char="•"/>
            </a:pPr>
            <a:endParaRPr lang="en-US" sz="2400" dirty="0">
              <a:solidFill>
                <a:prstClr val="black"/>
              </a:solidFill>
              <a:latin typeface="+mj-lt"/>
              <a:ea typeface="Calibri" panose="020F0502020204030204" pitchFamily="34" charset="0"/>
              <a:cs typeface="Arial" panose="020B0604020202020204" pitchFamily="34" charset="0"/>
            </a:endParaRPr>
          </a:p>
          <a:p>
            <a:pPr>
              <a:lnSpc>
                <a:spcPct val="107000"/>
              </a:lnSpc>
            </a:pPr>
            <a:r>
              <a:rPr lang="en-US" sz="2400" b="1" dirty="0">
                <a:solidFill>
                  <a:prstClr val="black"/>
                </a:solidFill>
                <a:latin typeface="+mj-lt"/>
                <a:ea typeface="Calibri" panose="020F0502020204030204" pitchFamily="34" charset="0"/>
                <a:cs typeface="Arial" panose="020B0604020202020204" pitchFamily="34" charset="0"/>
              </a:rPr>
              <a:t>Guiding Tools for your environment by release</a:t>
            </a:r>
          </a:p>
          <a:p>
            <a:pPr marL="342900" indent="-342900">
              <a:lnSpc>
                <a:spcPct val="107000"/>
              </a:lnSpc>
              <a:buFont typeface="Arial" panose="020B0604020202020204" pitchFamily="34" charset="0"/>
              <a:buChar char="•"/>
            </a:pPr>
            <a:r>
              <a:rPr lang="en-US" sz="2400" dirty="0">
                <a:solidFill>
                  <a:prstClr val="black"/>
                </a:solidFill>
                <a:latin typeface="+mj-lt"/>
                <a:ea typeface="Calibri" panose="020F0502020204030204" pitchFamily="34" charset="0"/>
                <a:cs typeface="Arial" panose="020B0604020202020204" pitchFamily="34" charset="0"/>
              </a:rPr>
              <a:t>PUM Manager Homepage</a:t>
            </a:r>
          </a:p>
          <a:p>
            <a:pPr marL="342900" indent="-342900">
              <a:lnSpc>
                <a:spcPct val="107000"/>
              </a:lnSpc>
              <a:buFont typeface="Arial" panose="020B0604020202020204" pitchFamily="34" charset="0"/>
              <a:buChar char="•"/>
            </a:pPr>
            <a:r>
              <a:rPr lang="en-US" sz="2400" dirty="0">
                <a:solidFill>
                  <a:prstClr val="black"/>
                </a:solidFill>
                <a:latin typeface="+mj-lt"/>
                <a:ea typeface="Calibri" panose="020F0502020204030204" pitchFamily="34" charset="0"/>
                <a:cs typeface="Arial" panose="020B0604020202020204" pitchFamily="34" charset="0"/>
              </a:rPr>
              <a:t>PUM Manager Dashboard</a:t>
            </a:r>
          </a:p>
          <a:p>
            <a:pPr>
              <a:lnSpc>
                <a:spcPct val="107000"/>
              </a:lnSpc>
            </a:pPr>
            <a:r>
              <a:rPr lang="en-US" sz="2400" dirty="0">
                <a:solidFill>
                  <a:schemeClr val="accent6"/>
                </a:solidFill>
                <a:latin typeface="+mj-lt"/>
                <a:ea typeface="Calibri" panose="020F0502020204030204" pitchFamily="34" charset="0"/>
                <a:cs typeface="Arial" panose="020B0604020202020204" pitchFamily="34" charset="0"/>
              </a:rPr>
              <a:t> </a:t>
            </a:r>
            <a:r>
              <a:rPr lang="en-US" sz="1200" dirty="0">
                <a:solidFill>
                  <a:schemeClr val="accent6"/>
                </a:solidFill>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https://docs.oracle.com/cd/E66686_01/pt855pbr1/eng/pt/tswu/concept_UpdateManagerDashboardOverview.html</a:t>
            </a:r>
            <a:r>
              <a:rPr lang="en-US" sz="1200" dirty="0">
                <a:solidFill>
                  <a:schemeClr val="accent6"/>
                </a:solidFill>
                <a:latin typeface="+mj-lt"/>
                <a:ea typeface="Calibri" panose="020F0502020204030204" pitchFamily="34" charset="0"/>
                <a:cs typeface="Arial" panose="020B0604020202020204" pitchFamily="34" charset="0"/>
              </a:rPr>
              <a:t> </a:t>
            </a:r>
          </a:p>
          <a:p>
            <a:pPr marL="342900" indent="-342900">
              <a:lnSpc>
                <a:spcPct val="107000"/>
              </a:lnSpc>
              <a:buFont typeface="Arial" panose="020B0604020202020204" pitchFamily="34" charset="0"/>
              <a:buChar char="•"/>
            </a:pPr>
            <a:endParaRPr lang="en-US" sz="1200" dirty="0">
              <a:solidFill>
                <a:prstClr val="black"/>
              </a:solidFill>
              <a:latin typeface="+mj-lt"/>
              <a:ea typeface="Calibri" panose="020F0502020204030204" pitchFamily="34" charset="0"/>
              <a:cs typeface="Arial" panose="020B0604020202020204" pitchFamily="34" charset="0"/>
            </a:endParaRPr>
          </a:p>
          <a:p>
            <a:pPr>
              <a:lnSpc>
                <a:spcPct val="107000"/>
              </a:lnSpc>
            </a:pPr>
            <a:r>
              <a:rPr lang="en-US" sz="1200" dirty="0">
                <a:solidFill>
                  <a:prstClr val="black"/>
                </a:solidFill>
                <a:latin typeface="+mj-lt"/>
                <a:ea typeface="Calibri" panose="020F0502020204030204" pitchFamily="34" charset="0"/>
                <a:cs typeface="Arial" panose="020B0604020202020204" pitchFamily="34" charset="0"/>
              </a:rPr>
              <a:t>Note: If you wait for years to get up to date on PUM images, the effort is large, and you’ve lost time using the new features.</a:t>
            </a:r>
          </a:p>
          <a:p>
            <a:pPr>
              <a:lnSpc>
                <a:spcPct val="107000"/>
              </a:lnSpc>
            </a:pPr>
            <a:endParaRPr lang="en-US" sz="1200" dirty="0">
              <a:solidFill>
                <a:prstClr val="black"/>
              </a:solidFill>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10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1000"/>
                                        <p:tgtEl>
                                          <p:spTgt spid="7">
                                            <p:txEl>
                                              <p:pRg st="6" end="6"/>
                                            </p:txEl>
                                          </p:spTgt>
                                        </p:tgtEl>
                                      </p:cBhvr>
                                    </p:animEffect>
                                    <p:anim calcmode="lin" valueType="num">
                                      <p:cBhvr>
                                        <p:cTn id="3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1000"/>
                                        <p:tgtEl>
                                          <p:spTgt spid="7">
                                            <p:txEl>
                                              <p:pRg st="7" end="7"/>
                                            </p:txEl>
                                          </p:spTgt>
                                        </p:tgtEl>
                                      </p:cBhvr>
                                    </p:animEffect>
                                    <p:anim calcmode="lin" valueType="num">
                                      <p:cBhvr>
                                        <p:cTn id="4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fade">
                                      <p:cBhvr>
                                        <p:cTn id="44" dur="1000"/>
                                        <p:tgtEl>
                                          <p:spTgt spid="7">
                                            <p:txEl>
                                              <p:pRg st="8" end="8"/>
                                            </p:txEl>
                                          </p:spTgt>
                                        </p:tgtEl>
                                      </p:cBhvr>
                                    </p:animEffect>
                                    <p:anim calcmode="lin" valueType="num">
                                      <p:cBhvr>
                                        <p:cTn id="4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Effect transition="in" filter="fade">
                                      <p:cBhvr>
                                        <p:cTn id="49" dur="1000"/>
                                        <p:tgtEl>
                                          <p:spTgt spid="7">
                                            <p:txEl>
                                              <p:pRg st="9" end="9"/>
                                            </p:txEl>
                                          </p:spTgt>
                                        </p:tgtEl>
                                      </p:cBhvr>
                                    </p:animEffect>
                                    <p:anim calcmode="lin" valueType="num">
                                      <p:cBhvr>
                                        <p:cTn id="50"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Effect transition="in" filter="fade">
                                      <p:cBhvr>
                                        <p:cTn id="54" dur="1000"/>
                                        <p:tgtEl>
                                          <p:spTgt spid="7">
                                            <p:txEl>
                                              <p:pRg st="11" end="11"/>
                                            </p:txEl>
                                          </p:spTgt>
                                        </p:tgtEl>
                                      </p:cBhvr>
                                    </p:animEffect>
                                    <p:anim calcmode="lin" valueType="num">
                                      <p:cBhvr>
                                        <p:cTn id="55"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92FBA-9959-E1C7-65B6-F709F83C4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090" y="0"/>
            <a:ext cx="9321820" cy="6858000"/>
          </a:xfrm>
          <a:prstGeom prst="rect">
            <a:avLst/>
          </a:prstGeom>
        </p:spPr>
      </p:pic>
    </p:spTree>
    <p:extLst>
      <p:ext uri="{BB962C8B-B14F-4D97-AF65-F5344CB8AC3E}">
        <p14:creationId xmlns:p14="http://schemas.microsoft.com/office/powerpoint/2010/main" val="437102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E19D2-AB20-E3C7-0F6E-1966029BE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286" y="0"/>
            <a:ext cx="9421427" cy="6858000"/>
          </a:xfrm>
          <a:prstGeom prst="rect">
            <a:avLst/>
          </a:prstGeom>
        </p:spPr>
      </p:pic>
    </p:spTree>
    <p:extLst>
      <p:ext uri="{BB962C8B-B14F-4D97-AF65-F5344CB8AC3E}">
        <p14:creationId xmlns:p14="http://schemas.microsoft.com/office/powerpoint/2010/main" val="2794726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BF2C10-ACE7-A2E1-3F31-BE5B95E1A2D8}"/>
              </a:ext>
            </a:extLst>
          </p:cNvPr>
          <p:cNvSpPr>
            <a:spLocks noGrp="1"/>
          </p:cNvSpPr>
          <p:nvPr>
            <p:ph type="sldNum" sz="quarter" idx="12"/>
          </p:nvPr>
        </p:nvSpPr>
        <p:spPr/>
        <p:txBody>
          <a:bodyPr/>
          <a:lstStyle/>
          <a:p>
            <a:fld id="{99893448-FE5C-4EA5-942F-F6CBE34C7CD3}" type="slidenum">
              <a:rPr lang="en-US" smtClean="0"/>
              <a:pPr/>
              <a:t>35</a:t>
            </a:fld>
            <a:endParaRPr lang="en-US" dirty="0"/>
          </a:p>
        </p:txBody>
      </p:sp>
      <p:sp>
        <p:nvSpPr>
          <p:cNvPr id="5" name="Title 4">
            <a:extLst>
              <a:ext uri="{FF2B5EF4-FFF2-40B4-BE49-F238E27FC236}">
                <a16:creationId xmlns:a16="http://schemas.microsoft.com/office/drawing/2014/main" id="{8687FEB3-DA40-57CE-BB6B-721E394391F2}"/>
              </a:ext>
            </a:extLst>
          </p:cNvPr>
          <p:cNvSpPr>
            <a:spLocks noGrp="1"/>
          </p:cNvSpPr>
          <p:nvPr>
            <p:ph type="title"/>
          </p:nvPr>
        </p:nvSpPr>
        <p:spPr>
          <a:xfrm>
            <a:off x="265815" y="92274"/>
            <a:ext cx="11756064" cy="1325563"/>
          </a:xfrm>
        </p:spPr>
        <p:txBody>
          <a:bodyPr/>
          <a:lstStyle/>
          <a:p>
            <a:r>
              <a:rPr lang="en-US" b="1" dirty="0"/>
              <a:t>PeopleSoft Test Automation Strategy </a:t>
            </a:r>
          </a:p>
        </p:txBody>
      </p:sp>
      <p:sp>
        <p:nvSpPr>
          <p:cNvPr id="2" name="TextBox 1">
            <a:extLst>
              <a:ext uri="{FF2B5EF4-FFF2-40B4-BE49-F238E27FC236}">
                <a16:creationId xmlns:a16="http://schemas.microsoft.com/office/drawing/2014/main" id="{F9BFC18B-D86B-7D29-108B-D1A9C5899A6C}"/>
              </a:ext>
            </a:extLst>
          </p:cNvPr>
          <p:cNvSpPr txBox="1"/>
          <p:nvPr/>
        </p:nvSpPr>
        <p:spPr>
          <a:xfrm>
            <a:off x="265815" y="1225748"/>
            <a:ext cx="12137331" cy="5539978"/>
          </a:xfrm>
          <a:prstGeom prst="rect">
            <a:avLst/>
          </a:prstGeom>
          <a:noFill/>
        </p:spPr>
        <p:txBody>
          <a:bodyPr wrap="square" rtlCol="0">
            <a:spAutoFit/>
          </a:bodyPr>
          <a:lstStyle/>
          <a:p>
            <a:r>
              <a:rPr lang="en-US" sz="2400" b="1" dirty="0"/>
              <a:t>Testing is the largest part of any project:</a:t>
            </a:r>
          </a:p>
          <a:p>
            <a:pPr marL="285750" indent="-285750">
              <a:buFont typeface="Arial" panose="020B0604020202020204" pitchFamily="34" charset="0"/>
              <a:buChar char="•"/>
            </a:pPr>
            <a:r>
              <a:rPr lang="en-US" sz="2400" dirty="0"/>
              <a:t>PeopleSoft Testing Framework vs testing automation tools </a:t>
            </a:r>
          </a:p>
          <a:p>
            <a:pPr marL="285750" indent="-285750">
              <a:buFont typeface="Arial" panose="020B0604020202020204" pitchFamily="34" charset="0"/>
              <a:buChar char="•"/>
            </a:pPr>
            <a:r>
              <a:rPr lang="en-US" sz="2400" dirty="0"/>
              <a:t>Modification of test scripts to account for customization </a:t>
            </a:r>
          </a:p>
          <a:p>
            <a:pPr marL="285750" indent="-285750">
              <a:buFont typeface="Arial" panose="020B0604020202020204" pitchFamily="34" charset="0"/>
              <a:buChar char="•"/>
            </a:pPr>
            <a:endParaRPr lang="en-US" sz="2400" b="1" dirty="0"/>
          </a:p>
          <a:p>
            <a:r>
              <a:rPr lang="en-US" sz="2400" b="1" dirty="0"/>
              <a:t>Start your regression tests by:</a:t>
            </a:r>
          </a:p>
          <a:p>
            <a:pPr marL="285750" indent="-285750">
              <a:buFont typeface="Arial" panose="020B0604020202020204" pitchFamily="34" charset="0"/>
              <a:buChar char="•"/>
            </a:pPr>
            <a:r>
              <a:rPr lang="en-US" sz="2400" dirty="0"/>
              <a:t>Automating testing of mature / stable products, not new development</a:t>
            </a:r>
          </a:p>
          <a:p>
            <a:pPr marL="285750" indent="-285750">
              <a:buFont typeface="Arial" panose="020B0604020202020204" pitchFamily="34" charset="0"/>
              <a:buChar char="•"/>
            </a:pPr>
            <a:r>
              <a:rPr lang="en-US" sz="2400" dirty="0"/>
              <a:t>Have functional users design tests and technical users build and run tests </a:t>
            </a:r>
          </a:p>
          <a:p>
            <a:pPr marL="285750" indent="-285750">
              <a:buFont typeface="Arial" panose="020B0604020202020204" pitchFamily="34" charset="0"/>
              <a:buChar char="•"/>
            </a:pPr>
            <a:r>
              <a:rPr lang="en-US" sz="2400" dirty="0"/>
              <a:t>Implementing a test documentation policy, which is key</a:t>
            </a:r>
          </a:p>
          <a:p>
            <a:endParaRPr lang="en-US" sz="2400" dirty="0"/>
          </a:p>
          <a:p>
            <a:r>
              <a:rPr lang="en-US" sz="2400" b="1" dirty="0"/>
              <a:t>Build repeatable portable tests (PTF):</a:t>
            </a:r>
          </a:p>
          <a:p>
            <a:pPr marL="285750" indent="-285750">
              <a:buFont typeface="Arial" panose="020B0604020202020204" pitchFamily="34" charset="0"/>
              <a:buChar char="•"/>
            </a:pPr>
            <a:r>
              <a:rPr lang="en-US" sz="2400" dirty="0"/>
              <a:t>Migrate tests from environments </a:t>
            </a:r>
          </a:p>
          <a:p>
            <a:pPr marL="285750" indent="-285750">
              <a:buFont typeface="Arial" panose="020B0604020202020204" pitchFamily="34" charset="0"/>
              <a:buChar char="•"/>
            </a:pPr>
            <a:r>
              <a:rPr lang="en-US" sz="2400" dirty="0"/>
              <a:t>Page prompting allows for direct page access (navigation free)</a:t>
            </a:r>
          </a:p>
          <a:p>
            <a:pPr marL="285750" indent="-285750">
              <a:buFont typeface="Arial" panose="020B0604020202020204" pitchFamily="34" charset="0"/>
              <a:buChar char="•"/>
            </a:pPr>
            <a:r>
              <a:rPr lang="en-US" sz="2400" dirty="0"/>
              <a:t>Scroll prompting to identify by key not index</a:t>
            </a:r>
          </a:p>
          <a:p>
            <a:pPr marL="285750" indent="-285750">
              <a:buFont typeface="Arial" panose="020B0604020202020204" pitchFamily="34" charset="0"/>
              <a:buChar char="•"/>
            </a:pPr>
            <a:r>
              <a:rPr lang="en-US" sz="2400" dirty="0"/>
              <a:t>Cross reference reports </a:t>
            </a:r>
          </a:p>
          <a:p>
            <a:endParaRPr lang="en-US" dirty="0"/>
          </a:p>
        </p:txBody>
      </p:sp>
    </p:spTree>
    <p:extLst>
      <p:ext uri="{BB962C8B-B14F-4D97-AF65-F5344CB8AC3E}">
        <p14:creationId xmlns:p14="http://schemas.microsoft.com/office/powerpoint/2010/main" val="90680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36</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a:t>
            </a:r>
            <a:endParaRPr lang="en-US" dirty="0"/>
          </a:p>
        </p:txBody>
      </p:sp>
      <p:sp>
        <p:nvSpPr>
          <p:cNvPr id="2" name="Rectangle 1">
            <a:extLst>
              <a:ext uri="{FF2B5EF4-FFF2-40B4-BE49-F238E27FC236}">
                <a16:creationId xmlns:a16="http://schemas.microsoft.com/office/drawing/2014/main" id="{E9C23D4A-CE77-44DE-B9A1-DEE7788BF470}"/>
              </a:ext>
            </a:extLst>
          </p:cNvPr>
          <p:cNvSpPr/>
          <p:nvPr/>
        </p:nvSpPr>
        <p:spPr>
          <a:xfrm>
            <a:off x="0" y="1320362"/>
            <a:ext cx="12192000" cy="3965381"/>
          </a:xfrm>
          <a:prstGeom prst="rect">
            <a:avLst/>
          </a:prstGeom>
        </p:spPr>
        <p:txBody>
          <a:bodyPr wrap="square">
            <a:spAutoFit/>
          </a:bodyPr>
          <a:lstStyle/>
          <a:p>
            <a:pPr>
              <a:lnSpc>
                <a:spcPct val="107000"/>
              </a:lnSpc>
              <a:spcAft>
                <a:spcPts val="1200"/>
              </a:spcAft>
            </a:pPr>
            <a:r>
              <a:rPr lang="en-US" sz="3200" b="1" dirty="0">
                <a:latin typeface="+mj-lt"/>
                <a:ea typeface="Calibri" panose="020F0502020204030204" pitchFamily="34" charset="0"/>
                <a:cs typeface="Arial" panose="020B0604020202020204" pitchFamily="34" charset="0"/>
              </a:rPr>
              <a:t>Conclusion: </a:t>
            </a:r>
            <a:endParaRPr lang="en-US" sz="3200" dirty="0">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1200"/>
              </a:spcAft>
              <a:buFont typeface="Symbol" panose="05050102010706020507" pitchFamily="18" charset="2"/>
              <a:buChar char=""/>
            </a:pPr>
            <a:r>
              <a:rPr lang="en-US" sz="2800" dirty="0">
                <a:latin typeface="+mj-lt"/>
                <a:ea typeface="Calibri" panose="020F0502020204030204" pitchFamily="34" charset="0"/>
                <a:cs typeface="Arial" panose="020B0604020202020204" pitchFamily="34" charset="0"/>
              </a:rPr>
              <a:t>Selective Adoption Process works for maintenance and feature updates </a:t>
            </a:r>
          </a:p>
          <a:p>
            <a:pPr marL="342900" marR="0" lvl="0" indent="-342900">
              <a:lnSpc>
                <a:spcPct val="107000"/>
              </a:lnSpc>
              <a:spcBef>
                <a:spcPts val="0"/>
              </a:spcBef>
              <a:spcAft>
                <a:spcPts val="1200"/>
              </a:spcAft>
              <a:buFont typeface="Symbol" panose="05050102010706020507" pitchFamily="18" charset="2"/>
              <a:buChar char=""/>
            </a:pPr>
            <a:r>
              <a:rPr lang="en-US" sz="2800" dirty="0">
                <a:latin typeface="+mj-lt"/>
                <a:ea typeface="Calibri" panose="020F0502020204030204" pitchFamily="34" charset="0"/>
                <a:cs typeface="Arial" panose="020B0604020202020204" pitchFamily="34" charset="0"/>
              </a:rPr>
              <a:t>Successful organizations understand PUM and establish processes to take advantage </a:t>
            </a:r>
          </a:p>
          <a:p>
            <a:pPr marL="342900" marR="0" lvl="0" indent="-342900">
              <a:lnSpc>
                <a:spcPct val="107000"/>
              </a:lnSpc>
              <a:spcBef>
                <a:spcPts val="0"/>
              </a:spcBef>
              <a:spcAft>
                <a:spcPts val="1200"/>
              </a:spcAft>
              <a:buFont typeface="Symbol" panose="05050102010706020507" pitchFamily="18" charset="2"/>
              <a:buChar char=""/>
            </a:pPr>
            <a:r>
              <a:rPr lang="en-US" sz="2800" dirty="0">
                <a:latin typeface="+mj-lt"/>
                <a:ea typeface="Calibri" panose="020F0502020204030204" pitchFamily="34" charset="0"/>
                <a:cs typeface="Arial" panose="020B0604020202020204" pitchFamily="34" charset="0"/>
              </a:rPr>
              <a:t>Features are available to customers every quarter</a:t>
            </a:r>
          </a:p>
          <a:p>
            <a:pPr marL="342900" marR="0" lvl="0" indent="-342900">
              <a:lnSpc>
                <a:spcPct val="107000"/>
              </a:lnSpc>
              <a:spcBef>
                <a:spcPts val="0"/>
              </a:spcBef>
              <a:spcAft>
                <a:spcPts val="1200"/>
              </a:spcAft>
              <a:buFont typeface="Symbol" panose="05050102010706020507" pitchFamily="18" charset="2"/>
              <a:buChar char=""/>
            </a:pPr>
            <a:r>
              <a:rPr lang="en-US" sz="2800" dirty="0">
                <a:latin typeface="+mj-lt"/>
                <a:ea typeface="Calibri" panose="020F0502020204030204" pitchFamily="34" charset="0"/>
                <a:cs typeface="Arial" panose="020B0604020202020204" pitchFamily="34" charset="0"/>
              </a:rPr>
              <a:t>Develop relationships between IT and LOB</a:t>
            </a:r>
          </a:p>
        </p:txBody>
      </p:sp>
      <p:sp>
        <p:nvSpPr>
          <p:cNvPr id="3" name="TextBox 2">
            <a:extLst>
              <a:ext uri="{FF2B5EF4-FFF2-40B4-BE49-F238E27FC236}">
                <a16:creationId xmlns:a16="http://schemas.microsoft.com/office/drawing/2014/main" id="{7A98EE4D-2F74-5B62-C099-96E8D25D33E2}"/>
              </a:ext>
            </a:extLst>
          </p:cNvPr>
          <p:cNvSpPr txBox="1"/>
          <p:nvPr/>
        </p:nvSpPr>
        <p:spPr>
          <a:xfrm>
            <a:off x="8968902" y="3548390"/>
            <a:ext cx="3121071" cy="2723823"/>
          </a:xfrm>
          <a:prstGeom prst="rect">
            <a:avLst/>
          </a:prstGeom>
          <a:noFill/>
        </p:spPr>
        <p:txBody>
          <a:bodyPr wrap="square" rtlCol="0">
            <a:spAutoFit/>
          </a:bodyPr>
          <a:lstStyle/>
          <a:p>
            <a:pPr marR="0" lvl="0" algn="ctr">
              <a:spcBef>
                <a:spcPts val="0"/>
              </a:spcBef>
              <a:spcAft>
                <a:spcPts val="0"/>
              </a:spcAft>
              <a:tabLst>
                <a:tab pos="2971800" algn="ctr"/>
                <a:tab pos="5943600" algn="r"/>
              </a:tabLs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Poll Questions: </a:t>
            </a:r>
          </a:p>
          <a:p>
            <a:pPr marR="0" lvl="0">
              <a:spcBef>
                <a:spcPts val="0"/>
              </a:spcBef>
              <a:spcAft>
                <a:spcPts val="0"/>
              </a:spcAft>
              <a:tabLst>
                <a:tab pos="2971800" algn="ctr"/>
                <a:tab pos="5943600" algn="r"/>
              </a:tabLs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 How well are you organized to test PUM Images for Selective Adoption?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tabLst>
                <a:tab pos="2971800" algn="ctr"/>
                <a:tab pos="5943600" algn="r"/>
              </a:tabLs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Answers: </a:t>
            </a:r>
            <a:r>
              <a:rPr lang="en-US" sz="900" dirty="0">
                <a:effectLst/>
                <a:latin typeface="Calibri" panose="020F0502020204030204" pitchFamily="34" charset="0"/>
                <a:ea typeface="Calibri" panose="020F0502020204030204" pitchFamily="34" charset="0"/>
                <a:cs typeface="Times New Roman" panose="02020603050405020304" pitchFamily="18" charset="0"/>
              </a:rPr>
              <a:t>A. Very Well, B. Well, C. Needs Improvement, D. Not Well </a:t>
            </a:r>
          </a:p>
          <a:p>
            <a:pPr marL="457200" marR="0">
              <a:spcBef>
                <a:spcPts val="0"/>
              </a:spcBef>
              <a:spcAft>
                <a:spcPts val="0"/>
              </a:spcAft>
              <a:tabLst>
                <a:tab pos="2971800" algn="ctr"/>
                <a:tab pos="5943600" algn="r"/>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R="0" lvl="0">
              <a:spcBef>
                <a:spcPts val="0"/>
              </a:spcBef>
              <a:spcAft>
                <a:spcPts val="0"/>
              </a:spcAft>
              <a:tabLst>
                <a:tab pos="2971800" algn="ctr"/>
                <a:tab pos="5943600" algn="r"/>
              </a:tabLst>
            </a:pPr>
            <a:r>
              <a:rPr lang="en-US" sz="900" b="1" dirty="0">
                <a:effectLst/>
                <a:latin typeface="Calibri" panose="020F0502020204030204" pitchFamily="34" charset="0"/>
                <a:ea typeface="Calibri" panose="020F0502020204030204" pitchFamily="34" charset="0"/>
                <a:cs typeface="Times New Roman" panose="02020603050405020304" pitchFamily="18" charset="0"/>
              </a:rPr>
              <a:t>5. How does the IT communicate new PUM Image features and functions to business users for review and consideration?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tabLst>
                <a:tab pos="2971800" algn="ctr"/>
                <a:tab pos="5943600" algn="r"/>
              </a:tabLs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Answers:</a:t>
            </a:r>
            <a:r>
              <a:rPr lang="en-US" sz="900" dirty="0">
                <a:effectLst/>
                <a:latin typeface="Calibri" panose="020F0502020204030204" pitchFamily="34" charset="0"/>
                <a:ea typeface="Calibri" panose="020F0502020204030204" pitchFamily="34" charset="0"/>
                <a:cs typeface="Times New Roman" panose="02020603050405020304" pitchFamily="18" charset="0"/>
              </a:rPr>
              <a:t> A. Quarterly Structured Joint PUM Reviews, B. Annually Structure Joint PUM Reviews, C. Business Unit Left to Self-Discovery, D. IT Decides Feature and Function Adoption</a:t>
            </a: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tabLst>
                <a:tab pos="2971800" algn="ctr"/>
                <a:tab pos="5943600" algn="r"/>
              </a:tabLst>
            </a:pP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2971800" algn="ctr"/>
                <a:tab pos="5943600" algn="r"/>
              </a:tabLst>
            </a:pPr>
            <a:r>
              <a:rPr lang="en-US" sz="900" b="1" dirty="0">
                <a:effectLst/>
                <a:latin typeface="Calibri" panose="020F0502020204030204" pitchFamily="34" charset="0"/>
                <a:ea typeface="Calibri" panose="020F0502020204030204" pitchFamily="34" charset="0"/>
                <a:cs typeface="Times New Roman" panose="02020603050405020304" pitchFamily="18" charset="0"/>
              </a:rPr>
              <a:t>6. How does Cloud factor into your PeopleSoft product roadmap?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tabLst>
                <a:tab pos="2971800" algn="ctr"/>
                <a:tab pos="5943600" algn="r"/>
              </a:tabLs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Answers:</a:t>
            </a:r>
            <a:r>
              <a:rPr lang="en-US" sz="900" dirty="0">
                <a:effectLst/>
                <a:latin typeface="Calibri" panose="020F0502020204030204" pitchFamily="34" charset="0"/>
                <a:ea typeface="Calibri" panose="020F0502020204030204" pitchFamily="34" charset="0"/>
                <a:cs typeface="Times New Roman" panose="02020603050405020304" pitchFamily="18" charset="0"/>
              </a:rPr>
              <a:t> A. Plan to Host PeopleSoft in the Cloud, B. Plan to move to Oracle Cloud Applications, C. Plan to Move to Other Cloud Applications, D. Not at All </a:t>
            </a:r>
            <a:endParaRPr lang="en-US" dirty="0"/>
          </a:p>
        </p:txBody>
      </p:sp>
    </p:spTree>
    <p:extLst>
      <p:ext uri="{BB962C8B-B14F-4D97-AF65-F5344CB8AC3E}">
        <p14:creationId xmlns:p14="http://schemas.microsoft.com/office/powerpoint/2010/main" val="1199153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37</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a:t>
            </a:r>
            <a:endParaRPr lang="en-US" dirty="0"/>
          </a:p>
        </p:txBody>
      </p:sp>
      <p:sp>
        <p:nvSpPr>
          <p:cNvPr id="2" name="Rectangle 1">
            <a:extLst>
              <a:ext uri="{FF2B5EF4-FFF2-40B4-BE49-F238E27FC236}">
                <a16:creationId xmlns:a16="http://schemas.microsoft.com/office/drawing/2014/main" id="{E4E09283-238D-4AED-AB53-713996788238}"/>
              </a:ext>
            </a:extLst>
          </p:cNvPr>
          <p:cNvSpPr/>
          <p:nvPr/>
        </p:nvSpPr>
        <p:spPr>
          <a:xfrm>
            <a:off x="0" y="894149"/>
            <a:ext cx="12192000" cy="5496441"/>
          </a:xfrm>
          <a:prstGeom prst="rect">
            <a:avLst/>
          </a:prstGeom>
        </p:spPr>
        <p:txBody>
          <a:bodyPr wrap="square">
            <a:spAutoFit/>
          </a:bodyPr>
          <a:lstStyle/>
          <a:p>
            <a:pPr>
              <a:lnSpc>
                <a:spcPct val="107000"/>
              </a:lnSpc>
              <a:spcAft>
                <a:spcPts val="1200"/>
              </a:spcAft>
            </a:pPr>
            <a:r>
              <a:rPr lang="en-US" sz="2400" b="1" dirty="0">
                <a:latin typeface="+mj-lt"/>
                <a:ea typeface="Calibri" panose="020F0502020204030204" pitchFamily="34" charset="0"/>
                <a:cs typeface="Arial" panose="020B0604020202020204" pitchFamily="34" charset="0"/>
              </a:rPr>
              <a:t>How SMACT Works optimizes your organizational PeopleSoft Selective Adoption Strategy?</a:t>
            </a:r>
            <a:endParaRPr lang="en-US" sz="2400" dirty="0">
              <a:latin typeface="+mj-lt"/>
              <a:ea typeface="Calibri" panose="020F0502020204030204" pitchFamily="34" charset="0"/>
              <a:cs typeface="Arial" panose="020B0604020202020204" pitchFamily="34" charset="0"/>
            </a:endParaRPr>
          </a:p>
          <a:p>
            <a:pPr>
              <a:lnSpc>
                <a:spcPct val="107000"/>
              </a:lnSpc>
              <a:spcAft>
                <a:spcPts val="1200"/>
              </a:spcAft>
            </a:pPr>
            <a:r>
              <a:rPr lang="en-US" sz="2400" dirty="0">
                <a:latin typeface="+mj-lt"/>
                <a:ea typeface="Calibri" panose="020F0502020204030204" pitchFamily="34" charset="0"/>
                <a:cs typeface="Arial" panose="020B0604020202020204" pitchFamily="34" charset="0"/>
              </a:rPr>
              <a:t>SMACT Works PeopleSoft Solutions practice was conceived, designed, built and evolved solely to provide PeopleSoft service. SMACT Works has a unique PeopleSoft Selective Adoption Strategy with the following.</a:t>
            </a:r>
          </a:p>
          <a:p>
            <a:pPr>
              <a:lnSpc>
                <a:spcPct val="107000"/>
              </a:lnSpc>
            </a:pPr>
            <a:r>
              <a:rPr lang="en-US" sz="2400" dirty="0">
                <a:latin typeface="+mj-lt"/>
                <a:ea typeface="Calibri" panose="020F0502020204030204" pitchFamily="34" charset="0"/>
                <a:cs typeface="Arial" panose="020B0604020202020204" pitchFamily="34" charset="0"/>
              </a:rPr>
              <a:t> Developing a transition strategy from a reactive organization to PeopleSoft proactive</a:t>
            </a:r>
          </a:p>
          <a:p>
            <a:pPr marL="342900" marR="0" lvl="0" indent="-342900">
              <a:lnSpc>
                <a:spcPct val="107000"/>
              </a:lnSpc>
              <a:spcBef>
                <a:spcPts val="0"/>
              </a:spcBef>
              <a:spcAft>
                <a:spcPts val="1000"/>
              </a:spcAft>
              <a:buFont typeface="Symbol" panose="05050102010706020507" pitchFamily="18" charset="2"/>
              <a:buChar char=""/>
            </a:pPr>
            <a:r>
              <a:rPr lang="en-US" sz="2400" dirty="0">
                <a:latin typeface="+mj-lt"/>
                <a:ea typeface="Calibri" panose="020F0502020204030204" pitchFamily="34" charset="0"/>
                <a:cs typeface="Arial" panose="020B0604020202020204" pitchFamily="34" charset="0"/>
              </a:rPr>
              <a:t>Developing a roadmap and set schedule for adopting features and functions </a:t>
            </a:r>
          </a:p>
          <a:p>
            <a:pPr marL="342900" marR="0" lvl="0" indent="-342900">
              <a:lnSpc>
                <a:spcPct val="107000"/>
              </a:lnSpc>
              <a:spcBef>
                <a:spcPts val="0"/>
              </a:spcBef>
              <a:spcAft>
                <a:spcPts val="1000"/>
              </a:spcAft>
              <a:buFont typeface="Symbol" panose="05050102010706020507" pitchFamily="18" charset="2"/>
              <a:buChar char=""/>
            </a:pPr>
            <a:r>
              <a:rPr lang="en-US" sz="2400" dirty="0">
                <a:latin typeface="+mj-lt"/>
                <a:ea typeface="Calibri" panose="020F0502020204030204" pitchFamily="34" charset="0"/>
                <a:cs typeface="Arial" panose="020B0604020202020204" pitchFamily="34" charset="0"/>
              </a:rPr>
              <a:t>Full managed services for the application of PUM Images, Fixes, and Features </a:t>
            </a:r>
          </a:p>
          <a:p>
            <a:pPr marL="342900" marR="0" lvl="0" indent="-342900">
              <a:lnSpc>
                <a:spcPct val="107000"/>
              </a:lnSpc>
              <a:spcBef>
                <a:spcPts val="0"/>
              </a:spcBef>
              <a:spcAft>
                <a:spcPts val="1000"/>
              </a:spcAft>
              <a:buFont typeface="Symbol" panose="05050102010706020507" pitchFamily="18" charset="2"/>
              <a:buChar char=""/>
            </a:pPr>
            <a:r>
              <a:rPr lang="en-US" sz="2400" dirty="0">
                <a:latin typeface="+mj-lt"/>
                <a:ea typeface="Calibri" panose="020F0502020204030204" pitchFamily="34" charset="0"/>
                <a:cs typeface="Arial" panose="020B0604020202020204" pitchFamily="34" charset="0"/>
              </a:rPr>
              <a:t>Full managed services for PeopleSoft PeopleTools upgrades </a:t>
            </a:r>
          </a:p>
          <a:p>
            <a:pPr marL="342900" marR="0" lvl="0" indent="-342900">
              <a:lnSpc>
                <a:spcPct val="107000"/>
              </a:lnSpc>
              <a:spcBef>
                <a:spcPts val="0"/>
              </a:spcBef>
              <a:spcAft>
                <a:spcPts val="1000"/>
              </a:spcAft>
              <a:buFont typeface="Symbol" panose="05050102010706020507" pitchFamily="18" charset="2"/>
              <a:buChar char=""/>
            </a:pPr>
            <a:r>
              <a:rPr lang="en-US" sz="2400" dirty="0">
                <a:latin typeface="+mj-lt"/>
                <a:ea typeface="Calibri" panose="020F0502020204030204" pitchFamily="34" charset="0"/>
                <a:cs typeface="Arial" panose="020B0604020202020204" pitchFamily="34" charset="0"/>
              </a:rPr>
              <a:t>Security and Testing Automation service options to complete the adoption process</a:t>
            </a:r>
          </a:p>
        </p:txBody>
      </p:sp>
    </p:spTree>
    <p:extLst>
      <p:ext uri="{BB962C8B-B14F-4D97-AF65-F5344CB8AC3E}">
        <p14:creationId xmlns:p14="http://schemas.microsoft.com/office/powerpoint/2010/main" val="313114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38</a:t>
            </a:fld>
            <a:endParaRPr lang="en-US" dirty="0"/>
          </a:p>
        </p:txBody>
      </p:sp>
      <p:graphicFrame>
        <p:nvGraphicFramePr>
          <p:cNvPr id="83" name="Object 33">
            <a:extLst>
              <a:ext uri="{FF2B5EF4-FFF2-40B4-BE49-F238E27FC236}">
                <a16:creationId xmlns:a16="http://schemas.microsoft.com/office/drawing/2014/main" id="{BC755A5A-68CE-F774-0A88-821EA1159143}"/>
              </a:ext>
            </a:extLst>
          </p:cNvPr>
          <p:cNvGraphicFramePr>
            <a:graphicFrameLocks noChangeAspect="1"/>
          </p:cNvGraphicFramePr>
          <p:nvPr>
            <p:extLst>
              <p:ext uri="{D42A27DB-BD31-4B8C-83A1-F6EECF244321}">
                <p14:modId xmlns:p14="http://schemas.microsoft.com/office/powerpoint/2010/main" val="3904201992"/>
              </p:ext>
            </p:extLst>
          </p:nvPr>
        </p:nvGraphicFramePr>
        <p:xfrm>
          <a:off x="7413901" y="4161382"/>
          <a:ext cx="2431256" cy="784622"/>
        </p:xfrm>
        <a:graphic>
          <a:graphicData uri="http://schemas.openxmlformats.org/presentationml/2006/ole">
            <mc:AlternateContent xmlns:mc="http://schemas.openxmlformats.org/markup-compatibility/2006">
              <mc:Choice xmlns:v="urn:schemas-microsoft-com:vml" Requires="v">
                <p:oleObj name="Drawing" r:id="rId3" imgW="2721600" imgH="756000" progId="FLW3Drawing">
                  <p:embed/>
                </p:oleObj>
              </mc:Choice>
              <mc:Fallback>
                <p:oleObj name="Drawing" r:id="rId3" imgW="2721600" imgH="756000" progId="FLW3Drawing">
                  <p:embed/>
                  <p:pic>
                    <p:nvPicPr>
                      <p:cNvPr id="2081"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901" y="4161382"/>
                        <a:ext cx="2431256" cy="7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 name="Text Box 34">
            <a:extLst>
              <a:ext uri="{FF2B5EF4-FFF2-40B4-BE49-F238E27FC236}">
                <a16:creationId xmlns:a16="http://schemas.microsoft.com/office/drawing/2014/main" id="{7BE418F8-69C3-4A15-88CD-2DC453A2639F}"/>
              </a:ext>
            </a:extLst>
          </p:cNvPr>
          <p:cNvSpPr txBox="1">
            <a:spLocks noChangeArrowheads="1"/>
          </p:cNvSpPr>
          <p:nvPr/>
        </p:nvSpPr>
        <p:spPr bwMode="auto">
          <a:xfrm>
            <a:off x="3968162" y="2477947"/>
            <a:ext cx="3588544" cy="553998"/>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3600" dirty="0">
                <a:solidFill>
                  <a:srgbClr val="FFC000"/>
                </a:solidFill>
                <a:latin typeface="Arial Black" pitchFamily="34" charset="0"/>
                <a:cs typeface="Arial" charset="0"/>
              </a:rPr>
              <a:t>Thank You</a:t>
            </a:r>
          </a:p>
        </p:txBody>
      </p:sp>
      <p:sp>
        <p:nvSpPr>
          <p:cNvPr id="85" name="Text Box 35">
            <a:extLst>
              <a:ext uri="{FF2B5EF4-FFF2-40B4-BE49-F238E27FC236}">
                <a16:creationId xmlns:a16="http://schemas.microsoft.com/office/drawing/2014/main" id="{58CAD44A-AE25-9143-3FA1-C501DD46C57F}"/>
              </a:ext>
            </a:extLst>
          </p:cNvPr>
          <p:cNvSpPr txBox="1">
            <a:spLocks noChangeArrowheads="1"/>
          </p:cNvSpPr>
          <p:nvPr/>
        </p:nvSpPr>
        <p:spPr bwMode="auto">
          <a:xfrm>
            <a:off x="8132391" y="3051406"/>
            <a:ext cx="1058465" cy="373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2700" dirty="0">
                <a:latin typeface="Rockwell" pitchFamily="18" charset="0"/>
                <a:cs typeface="Arial" charset="0"/>
              </a:rPr>
              <a:t>Merci</a:t>
            </a:r>
          </a:p>
        </p:txBody>
      </p:sp>
      <p:sp>
        <p:nvSpPr>
          <p:cNvPr id="86" name="Text Box 36">
            <a:extLst>
              <a:ext uri="{FF2B5EF4-FFF2-40B4-BE49-F238E27FC236}">
                <a16:creationId xmlns:a16="http://schemas.microsoft.com/office/drawing/2014/main" id="{082B9207-95C8-1F00-C402-D21ED0369776}"/>
              </a:ext>
            </a:extLst>
          </p:cNvPr>
          <p:cNvSpPr txBox="1">
            <a:spLocks noChangeArrowheads="1"/>
          </p:cNvSpPr>
          <p:nvPr/>
        </p:nvSpPr>
        <p:spPr bwMode="auto">
          <a:xfrm>
            <a:off x="3319743" y="3087797"/>
            <a:ext cx="1139429" cy="332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2400" dirty="0">
                <a:solidFill>
                  <a:srgbClr val="0000A0"/>
                </a:solidFill>
                <a:latin typeface="Verdana" pitchFamily="34" charset="0"/>
                <a:cs typeface="Arial" charset="0"/>
              </a:rPr>
              <a:t>Grazie</a:t>
            </a:r>
          </a:p>
        </p:txBody>
      </p:sp>
      <p:sp>
        <p:nvSpPr>
          <p:cNvPr id="87" name="Text Box 37">
            <a:extLst>
              <a:ext uri="{FF2B5EF4-FFF2-40B4-BE49-F238E27FC236}">
                <a16:creationId xmlns:a16="http://schemas.microsoft.com/office/drawing/2014/main" id="{08078656-D09B-A554-25EB-5A5D3C757EE0}"/>
              </a:ext>
            </a:extLst>
          </p:cNvPr>
          <p:cNvSpPr txBox="1">
            <a:spLocks noChangeArrowheads="1"/>
          </p:cNvSpPr>
          <p:nvPr/>
        </p:nvSpPr>
        <p:spPr bwMode="auto">
          <a:xfrm>
            <a:off x="5659257" y="1216980"/>
            <a:ext cx="1693069" cy="48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3450" dirty="0">
                <a:latin typeface="Garamond" pitchFamily="18" charset="0"/>
                <a:cs typeface="Arial" charset="0"/>
              </a:rPr>
              <a:t>Gracias</a:t>
            </a:r>
          </a:p>
        </p:txBody>
      </p:sp>
      <p:sp>
        <p:nvSpPr>
          <p:cNvPr id="88" name="Text Box 38">
            <a:extLst>
              <a:ext uri="{FF2B5EF4-FFF2-40B4-BE49-F238E27FC236}">
                <a16:creationId xmlns:a16="http://schemas.microsoft.com/office/drawing/2014/main" id="{6C14ED45-69A7-90E1-15C4-D80CF8672969}"/>
              </a:ext>
            </a:extLst>
          </p:cNvPr>
          <p:cNvSpPr txBox="1">
            <a:spLocks noChangeArrowheads="1"/>
          </p:cNvSpPr>
          <p:nvPr/>
        </p:nvSpPr>
        <p:spPr bwMode="auto">
          <a:xfrm>
            <a:off x="9707276" y="2219803"/>
            <a:ext cx="1558528" cy="373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2700" dirty="0">
                <a:latin typeface="Comic Sans MS" pitchFamily="66" charset="0"/>
                <a:cs typeface="Arial" charset="0"/>
              </a:rPr>
              <a:t>Obrigado</a:t>
            </a:r>
          </a:p>
        </p:txBody>
      </p:sp>
      <p:sp>
        <p:nvSpPr>
          <p:cNvPr id="89" name="Text Box 39">
            <a:extLst>
              <a:ext uri="{FF2B5EF4-FFF2-40B4-BE49-F238E27FC236}">
                <a16:creationId xmlns:a16="http://schemas.microsoft.com/office/drawing/2014/main" id="{54BA24D2-87E4-8FC5-B312-CE61E448D2EF}"/>
              </a:ext>
            </a:extLst>
          </p:cNvPr>
          <p:cNvSpPr txBox="1">
            <a:spLocks noChangeArrowheads="1"/>
          </p:cNvSpPr>
          <p:nvPr/>
        </p:nvSpPr>
        <p:spPr bwMode="auto">
          <a:xfrm>
            <a:off x="6710698" y="3233883"/>
            <a:ext cx="1260872"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3000" dirty="0">
                <a:solidFill>
                  <a:srgbClr val="005100"/>
                </a:solidFill>
                <a:latin typeface="Nimrod" pitchFamily="18" charset="0"/>
                <a:cs typeface="Arial" charset="0"/>
              </a:rPr>
              <a:t>Danke</a:t>
            </a:r>
          </a:p>
        </p:txBody>
      </p:sp>
      <p:pic>
        <p:nvPicPr>
          <p:cNvPr id="90" name="Picture 40">
            <a:extLst>
              <a:ext uri="{FF2B5EF4-FFF2-40B4-BE49-F238E27FC236}">
                <a16:creationId xmlns:a16="http://schemas.microsoft.com/office/drawing/2014/main" id="{4CC8C462-CA8E-EAA8-5891-36FFE2847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58" y="1345724"/>
            <a:ext cx="1862138" cy="33218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1">
            <a:extLst>
              <a:ext uri="{FF2B5EF4-FFF2-40B4-BE49-F238E27FC236}">
                <a16:creationId xmlns:a16="http://schemas.microsoft.com/office/drawing/2014/main" id="{87DD3161-57D5-F950-51C2-8B8AA079C0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622" y="5122947"/>
            <a:ext cx="3095625" cy="363141"/>
          </a:xfrm>
          <a:prstGeom prst="rect">
            <a:avLst/>
          </a:prstGeom>
          <a:noFill/>
          <a:extLst>
            <a:ext uri="{909E8E84-426E-40DD-AFC4-6F175D3DCCD1}">
              <a14:hiddenFill xmlns:a14="http://schemas.microsoft.com/office/drawing/2010/main">
                <a:solidFill>
                  <a:srgbClr val="FFFFFF"/>
                </a:solidFill>
              </a14:hiddenFill>
            </a:ext>
          </a:extLst>
        </p:spPr>
      </p:pic>
      <p:sp>
        <p:nvSpPr>
          <p:cNvPr id="92" name="Text Box 42">
            <a:extLst>
              <a:ext uri="{FF2B5EF4-FFF2-40B4-BE49-F238E27FC236}">
                <a16:creationId xmlns:a16="http://schemas.microsoft.com/office/drawing/2014/main" id="{52E148FF-C19A-5725-A781-DC0082B857ED}"/>
              </a:ext>
            </a:extLst>
          </p:cNvPr>
          <p:cNvSpPr txBox="1">
            <a:spLocks noChangeArrowheads="1"/>
          </p:cNvSpPr>
          <p:nvPr/>
        </p:nvSpPr>
        <p:spPr bwMode="auto">
          <a:xfrm>
            <a:off x="5496989" y="5486088"/>
            <a:ext cx="295275"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Japanese</a:t>
            </a:r>
          </a:p>
        </p:txBody>
      </p:sp>
      <p:sp>
        <p:nvSpPr>
          <p:cNvPr id="93" name="Text Box 43">
            <a:extLst>
              <a:ext uri="{FF2B5EF4-FFF2-40B4-BE49-F238E27FC236}">
                <a16:creationId xmlns:a16="http://schemas.microsoft.com/office/drawing/2014/main" id="{111BFD66-8E10-0AB9-FBC4-B188D2DD559C}"/>
              </a:ext>
            </a:extLst>
          </p:cNvPr>
          <p:cNvSpPr txBox="1">
            <a:spLocks noChangeArrowheads="1"/>
          </p:cNvSpPr>
          <p:nvPr/>
        </p:nvSpPr>
        <p:spPr bwMode="auto">
          <a:xfrm>
            <a:off x="8481839" y="3473854"/>
            <a:ext cx="208360"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French</a:t>
            </a:r>
          </a:p>
        </p:txBody>
      </p:sp>
      <p:sp>
        <p:nvSpPr>
          <p:cNvPr id="94" name="Text Box 44">
            <a:extLst>
              <a:ext uri="{FF2B5EF4-FFF2-40B4-BE49-F238E27FC236}">
                <a16:creationId xmlns:a16="http://schemas.microsoft.com/office/drawing/2014/main" id="{58885488-9719-092F-0EB9-3D9A7A0A0B7B}"/>
              </a:ext>
            </a:extLst>
          </p:cNvPr>
          <p:cNvSpPr txBox="1">
            <a:spLocks noChangeArrowheads="1"/>
          </p:cNvSpPr>
          <p:nvPr/>
        </p:nvSpPr>
        <p:spPr bwMode="auto">
          <a:xfrm>
            <a:off x="1451536" y="1796092"/>
            <a:ext cx="253604"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cs typeface="Arial" charset="0"/>
              </a:rPr>
              <a:t>Russian</a:t>
            </a:r>
          </a:p>
        </p:txBody>
      </p:sp>
      <p:sp>
        <p:nvSpPr>
          <p:cNvPr id="95" name="Text Box 45">
            <a:extLst>
              <a:ext uri="{FF2B5EF4-FFF2-40B4-BE49-F238E27FC236}">
                <a16:creationId xmlns:a16="http://schemas.microsoft.com/office/drawing/2014/main" id="{F47909B4-68E6-1031-367A-72310D6D9E26}"/>
              </a:ext>
            </a:extLst>
          </p:cNvPr>
          <p:cNvSpPr txBox="1">
            <a:spLocks noChangeArrowheads="1"/>
          </p:cNvSpPr>
          <p:nvPr/>
        </p:nvSpPr>
        <p:spPr bwMode="auto">
          <a:xfrm>
            <a:off x="7214332" y="3663640"/>
            <a:ext cx="253604"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German</a:t>
            </a:r>
          </a:p>
        </p:txBody>
      </p:sp>
      <p:sp>
        <p:nvSpPr>
          <p:cNvPr id="96" name="Text Box 46">
            <a:extLst>
              <a:ext uri="{FF2B5EF4-FFF2-40B4-BE49-F238E27FC236}">
                <a16:creationId xmlns:a16="http://schemas.microsoft.com/office/drawing/2014/main" id="{70E36002-BCF5-6DDE-DE64-C47955580ECC}"/>
              </a:ext>
            </a:extLst>
          </p:cNvPr>
          <p:cNvSpPr txBox="1">
            <a:spLocks noChangeArrowheads="1"/>
          </p:cNvSpPr>
          <p:nvPr/>
        </p:nvSpPr>
        <p:spPr bwMode="auto">
          <a:xfrm>
            <a:off x="3818384" y="3420196"/>
            <a:ext cx="191690"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Italian</a:t>
            </a:r>
          </a:p>
        </p:txBody>
      </p:sp>
      <p:sp>
        <p:nvSpPr>
          <p:cNvPr id="97" name="Text Box 47">
            <a:extLst>
              <a:ext uri="{FF2B5EF4-FFF2-40B4-BE49-F238E27FC236}">
                <a16:creationId xmlns:a16="http://schemas.microsoft.com/office/drawing/2014/main" id="{D3AABF7A-82C8-7BB3-AB39-218DACA8A824}"/>
              </a:ext>
            </a:extLst>
          </p:cNvPr>
          <p:cNvSpPr txBox="1">
            <a:spLocks noChangeArrowheads="1"/>
          </p:cNvSpPr>
          <p:nvPr/>
        </p:nvSpPr>
        <p:spPr bwMode="auto">
          <a:xfrm>
            <a:off x="6443717" y="1686120"/>
            <a:ext cx="252413"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cs typeface="Arial" charset="0"/>
              </a:rPr>
              <a:t>Spanish</a:t>
            </a:r>
          </a:p>
        </p:txBody>
      </p:sp>
      <p:sp>
        <p:nvSpPr>
          <p:cNvPr id="98" name="Text Box 48">
            <a:extLst>
              <a:ext uri="{FF2B5EF4-FFF2-40B4-BE49-F238E27FC236}">
                <a16:creationId xmlns:a16="http://schemas.microsoft.com/office/drawing/2014/main" id="{E3F59652-DC58-D1A0-34D9-3C9D32D6539B}"/>
              </a:ext>
            </a:extLst>
          </p:cNvPr>
          <p:cNvSpPr txBox="1">
            <a:spLocks noChangeArrowheads="1"/>
          </p:cNvSpPr>
          <p:nvPr/>
        </p:nvSpPr>
        <p:spPr bwMode="auto">
          <a:xfrm>
            <a:off x="10180685" y="2643378"/>
            <a:ext cx="590550"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cs typeface="Arial" charset="0"/>
              </a:rPr>
              <a:t>Brazilian Portuguese</a:t>
            </a:r>
          </a:p>
        </p:txBody>
      </p:sp>
      <p:pic>
        <p:nvPicPr>
          <p:cNvPr id="99" name="Picture 49">
            <a:extLst>
              <a:ext uri="{FF2B5EF4-FFF2-40B4-BE49-F238E27FC236}">
                <a16:creationId xmlns:a16="http://schemas.microsoft.com/office/drawing/2014/main" id="{995CC9EB-8F68-CEFB-A180-AD411F22C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819" y="2593752"/>
            <a:ext cx="979884" cy="535781"/>
          </a:xfrm>
          <a:prstGeom prst="rect">
            <a:avLst/>
          </a:prstGeom>
          <a:noFill/>
          <a:extLst>
            <a:ext uri="{909E8E84-426E-40DD-AFC4-6F175D3DCCD1}">
              <a14:hiddenFill xmlns:a14="http://schemas.microsoft.com/office/drawing/2010/main">
                <a:solidFill>
                  <a:srgbClr val="FFFFFF"/>
                </a:solidFill>
              </a14:hiddenFill>
            </a:ext>
          </a:extLst>
        </p:spPr>
      </p:pic>
      <p:sp>
        <p:nvSpPr>
          <p:cNvPr id="100" name="Text Box 50">
            <a:extLst>
              <a:ext uri="{FF2B5EF4-FFF2-40B4-BE49-F238E27FC236}">
                <a16:creationId xmlns:a16="http://schemas.microsoft.com/office/drawing/2014/main" id="{6106E609-8C36-0D64-48F6-718C9CCAC737}"/>
              </a:ext>
            </a:extLst>
          </p:cNvPr>
          <p:cNvSpPr txBox="1">
            <a:spLocks noChangeArrowheads="1"/>
          </p:cNvSpPr>
          <p:nvPr/>
        </p:nvSpPr>
        <p:spPr bwMode="auto">
          <a:xfrm>
            <a:off x="7937549" y="2197677"/>
            <a:ext cx="166845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eaLnBrk="0" hangingPunct="0">
              <a:spcAft>
                <a:spcPct val="15000"/>
              </a:spcAft>
            </a:pPr>
            <a:r>
              <a:rPr lang="te-IN" b="0" dirty="0"/>
              <a:t>ధన్యవాదాలు</a:t>
            </a:r>
            <a:endParaRPr lang="en-US" sz="450" dirty="0">
              <a:cs typeface="Arial" charset="0"/>
            </a:endParaRPr>
          </a:p>
        </p:txBody>
      </p:sp>
      <p:sp>
        <p:nvSpPr>
          <p:cNvPr id="101" name="Text Box 51">
            <a:extLst>
              <a:ext uri="{FF2B5EF4-FFF2-40B4-BE49-F238E27FC236}">
                <a16:creationId xmlns:a16="http://schemas.microsoft.com/office/drawing/2014/main" id="{FFEB3627-158A-B36A-E3D6-AF3FD5649268}"/>
              </a:ext>
            </a:extLst>
          </p:cNvPr>
          <p:cNvSpPr txBox="1">
            <a:spLocks noChangeArrowheads="1"/>
          </p:cNvSpPr>
          <p:nvPr/>
        </p:nvSpPr>
        <p:spPr bwMode="auto">
          <a:xfrm>
            <a:off x="4150898" y="1236860"/>
            <a:ext cx="554831"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Traditional Chinese</a:t>
            </a:r>
          </a:p>
        </p:txBody>
      </p:sp>
      <p:sp>
        <p:nvSpPr>
          <p:cNvPr id="102" name="Text Box 52">
            <a:extLst>
              <a:ext uri="{FF2B5EF4-FFF2-40B4-BE49-F238E27FC236}">
                <a16:creationId xmlns:a16="http://schemas.microsoft.com/office/drawing/2014/main" id="{C9945458-7556-7D0C-657B-440AA9BF8EFB}"/>
              </a:ext>
            </a:extLst>
          </p:cNvPr>
          <p:cNvSpPr txBox="1">
            <a:spLocks noChangeArrowheads="1"/>
          </p:cNvSpPr>
          <p:nvPr/>
        </p:nvSpPr>
        <p:spPr bwMode="auto">
          <a:xfrm>
            <a:off x="4833693" y="4481422"/>
            <a:ext cx="526256"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Simplified Chinese</a:t>
            </a:r>
          </a:p>
        </p:txBody>
      </p:sp>
      <p:pic>
        <p:nvPicPr>
          <p:cNvPr id="103" name="Picture 53">
            <a:extLst>
              <a:ext uri="{FF2B5EF4-FFF2-40B4-BE49-F238E27FC236}">
                <a16:creationId xmlns:a16="http://schemas.microsoft.com/office/drawing/2014/main" id="{9353CC1A-CEF4-7777-73D6-02EE1AE9E0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9557" y="3725965"/>
            <a:ext cx="1472804" cy="73937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54">
            <a:extLst>
              <a:ext uri="{FF2B5EF4-FFF2-40B4-BE49-F238E27FC236}">
                <a16:creationId xmlns:a16="http://schemas.microsoft.com/office/drawing/2014/main" id="{3EA704D8-0279-378D-3EEF-7E29DA7DCC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2639" y="499323"/>
            <a:ext cx="1251347" cy="65960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5">
            <a:extLst>
              <a:ext uri="{FF2B5EF4-FFF2-40B4-BE49-F238E27FC236}">
                <a16:creationId xmlns:a16="http://schemas.microsoft.com/office/drawing/2014/main" id="{0EFC7084-1E67-273E-E3AE-F890EA6AB3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35495"/>
          <a:stretch>
            <a:fillRect/>
          </a:stretch>
        </p:blipFill>
        <p:spPr bwMode="auto">
          <a:xfrm>
            <a:off x="781466" y="313546"/>
            <a:ext cx="1965722" cy="431006"/>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56">
            <a:extLst>
              <a:ext uri="{FF2B5EF4-FFF2-40B4-BE49-F238E27FC236}">
                <a16:creationId xmlns:a16="http://schemas.microsoft.com/office/drawing/2014/main" id="{87629974-E945-C64E-8B57-F58A3E275DBC}"/>
              </a:ext>
            </a:extLst>
          </p:cNvPr>
          <p:cNvSpPr txBox="1">
            <a:spLocks noChangeArrowheads="1"/>
          </p:cNvSpPr>
          <p:nvPr/>
        </p:nvSpPr>
        <p:spPr bwMode="auto">
          <a:xfrm>
            <a:off x="1680388" y="681421"/>
            <a:ext cx="167878"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Hindi</a:t>
            </a:r>
          </a:p>
        </p:txBody>
      </p:sp>
      <p:pic>
        <p:nvPicPr>
          <p:cNvPr id="107" name="Picture 57">
            <a:extLst>
              <a:ext uri="{FF2B5EF4-FFF2-40B4-BE49-F238E27FC236}">
                <a16:creationId xmlns:a16="http://schemas.microsoft.com/office/drawing/2014/main" id="{26DAAD39-B793-9B36-67B3-8FF3A17144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6520"/>
          <a:stretch>
            <a:fillRect/>
          </a:stretch>
        </p:blipFill>
        <p:spPr bwMode="auto">
          <a:xfrm>
            <a:off x="1451536" y="3828839"/>
            <a:ext cx="1626394" cy="501254"/>
          </a:xfrm>
          <a:prstGeom prst="rect">
            <a:avLst/>
          </a:prstGeom>
          <a:noFill/>
          <a:extLst>
            <a:ext uri="{909E8E84-426E-40DD-AFC4-6F175D3DCCD1}">
              <a14:hiddenFill xmlns:a14="http://schemas.microsoft.com/office/drawing/2010/main">
                <a:solidFill>
                  <a:srgbClr val="FFFFFF"/>
                </a:solidFill>
              </a14:hiddenFill>
            </a:ext>
          </a:extLst>
        </p:spPr>
      </p:pic>
      <p:sp>
        <p:nvSpPr>
          <p:cNvPr id="108" name="Text Box 58">
            <a:extLst>
              <a:ext uri="{FF2B5EF4-FFF2-40B4-BE49-F238E27FC236}">
                <a16:creationId xmlns:a16="http://schemas.microsoft.com/office/drawing/2014/main" id="{30AE2C98-2F24-B3E8-D8E7-2B61ACC1181C}"/>
              </a:ext>
            </a:extLst>
          </p:cNvPr>
          <p:cNvSpPr txBox="1">
            <a:spLocks noChangeArrowheads="1"/>
          </p:cNvSpPr>
          <p:nvPr/>
        </p:nvSpPr>
        <p:spPr bwMode="auto">
          <a:xfrm>
            <a:off x="2175232" y="4330093"/>
            <a:ext cx="180975"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Tamil</a:t>
            </a:r>
          </a:p>
        </p:txBody>
      </p:sp>
      <p:pic>
        <p:nvPicPr>
          <p:cNvPr id="109" name="Picture 59">
            <a:extLst>
              <a:ext uri="{FF2B5EF4-FFF2-40B4-BE49-F238E27FC236}">
                <a16:creationId xmlns:a16="http://schemas.microsoft.com/office/drawing/2014/main" id="{9A83551B-D8D7-AC6F-7D22-B91293E4DE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9480" y="318352"/>
            <a:ext cx="1513284" cy="510774"/>
          </a:xfrm>
          <a:prstGeom prst="rect">
            <a:avLst/>
          </a:prstGeom>
          <a:noFill/>
          <a:extLst>
            <a:ext uri="{909E8E84-426E-40DD-AFC4-6F175D3DCCD1}">
              <a14:hiddenFill xmlns:a14="http://schemas.microsoft.com/office/drawing/2010/main">
                <a:solidFill>
                  <a:srgbClr val="FFFFFF"/>
                </a:solidFill>
              </a14:hiddenFill>
            </a:ext>
          </a:extLst>
        </p:spPr>
      </p:pic>
      <p:sp>
        <p:nvSpPr>
          <p:cNvPr id="110" name="Text Box 60">
            <a:extLst>
              <a:ext uri="{FF2B5EF4-FFF2-40B4-BE49-F238E27FC236}">
                <a16:creationId xmlns:a16="http://schemas.microsoft.com/office/drawing/2014/main" id="{D6A82EB2-19BC-0883-770D-E8FE5A7E58CE}"/>
              </a:ext>
            </a:extLst>
          </p:cNvPr>
          <p:cNvSpPr txBox="1">
            <a:spLocks noChangeArrowheads="1"/>
          </p:cNvSpPr>
          <p:nvPr/>
        </p:nvSpPr>
        <p:spPr bwMode="auto">
          <a:xfrm>
            <a:off x="10386122" y="914954"/>
            <a:ext cx="144066"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Thai</a:t>
            </a:r>
          </a:p>
        </p:txBody>
      </p:sp>
      <p:sp>
        <p:nvSpPr>
          <p:cNvPr id="111" name="Text Box 61">
            <a:extLst>
              <a:ext uri="{FF2B5EF4-FFF2-40B4-BE49-F238E27FC236}">
                <a16:creationId xmlns:a16="http://schemas.microsoft.com/office/drawing/2014/main" id="{4476A44F-B400-8A50-3471-3FB14677AA53}"/>
              </a:ext>
            </a:extLst>
          </p:cNvPr>
          <p:cNvSpPr txBox="1">
            <a:spLocks noChangeArrowheads="1"/>
          </p:cNvSpPr>
          <p:nvPr/>
        </p:nvSpPr>
        <p:spPr bwMode="auto">
          <a:xfrm>
            <a:off x="8267951" y="4835446"/>
            <a:ext cx="220266"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Korean</a:t>
            </a:r>
          </a:p>
        </p:txBody>
      </p:sp>
      <p:sp>
        <p:nvSpPr>
          <p:cNvPr id="112" name="Rectangle 111">
            <a:extLst>
              <a:ext uri="{FF2B5EF4-FFF2-40B4-BE49-F238E27FC236}">
                <a16:creationId xmlns:a16="http://schemas.microsoft.com/office/drawing/2014/main" id="{04DA0A2D-EC73-592D-4942-4DA88C4391F7}"/>
              </a:ext>
            </a:extLst>
          </p:cNvPr>
          <p:cNvSpPr/>
          <p:nvPr/>
        </p:nvSpPr>
        <p:spPr>
          <a:xfrm>
            <a:off x="9576697" y="5106331"/>
            <a:ext cx="2067682" cy="480131"/>
          </a:xfrm>
          <a:prstGeom prst="rect">
            <a:avLst/>
          </a:prstGeom>
        </p:spPr>
        <p:txBody>
          <a:bodyPr wrap="none">
            <a:spAutoFit/>
          </a:bodyPr>
          <a:lstStyle/>
          <a:p>
            <a:r>
              <a:rPr lang="el-GR" sz="2800" dirty="0">
                <a:solidFill>
                  <a:srgbClr val="000000"/>
                </a:solidFill>
              </a:rPr>
              <a:t>Ευχαριστώ</a:t>
            </a:r>
            <a:endParaRPr lang="en-US" sz="2800" dirty="0"/>
          </a:p>
        </p:txBody>
      </p:sp>
      <p:sp>
        <p:nvSpPr>
          <p:cNvPr id="113" name="Text Box 61">
            <a:extLst>
              <a:ext uri="{FF2B5EF4-FFF2-40B4-BE49-F238E27FC236}">
                <a16:creationId xmlns:a16="http://schemas.microsoft.com/office/drawing/2014/main" id="{E1595862-96EA-808C-FD50-F9F89AB9B04A}"/>
              </a:ext>
            </a:extLst>
          </p:cNvPr>
          <p:cNvSpPr txBox="1">
            <a:spLocks noChangeArrowheads="1"/>
          </p:cNvSpPr>
          <p:nvPr/>
        </p:nvSpPr>
        <p:spPr bwMode="auto">
          <a:xfrm>
            <a:off x="10360715" y="5608227"/>
            <a:ext cx="416242"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Modern Greek </a:t>
            </a:r>
          </a:p>
        </p:txBody>
      </p:sp>
      <p:sp>
        <p:nvSpPr>
          <p:cNvPr id="114" name="Rectangle 113">
            <a:extLst>
              <a:ext uri="{FF2B5EF4-FFF2-40B4-BE49-F238E27FC236}">
                <a16:creationId xmlns:a16="http://schemas.microsoft.com/office/drawing/2014/main" id="{0E046172-80BC-BD3C-A4D1-0A5A5CDC3E1D}"/>
              </a:ext>
            </a:extLst>
          </p:cNvPr>
          <p:cNvSpPr/>
          <p:nvPr/>
        </p:nvSpPr>
        <p:spPr>
          <a:xfrm>
            <a:off x="10494579" y="3229754"/>
            <a:ext cx="1156984" cy="369332"/>
          </a:xfrm>
          <a:prstGeom prst="rect">
            <a:avLst/>
          </a:prstGeom>
        </p:spPr>
        <p:txBody>
          <a:bodyPr wrap="none">
            <a:spAutoFit/>
          </a:bodyPr>
          <a:lstStyle/>
          <a:p>
            <a:r>
              <a:rPr lang="el-GR" dirty="0">
                <a:solidFill>
                  <a:srgbClr val="000000"/>
                </a:solidFill>
              </a:rPr>
              <a:t>Ἐπαινῶ</a:t>
            </a:r>
            <a:endParaRPr lang="en-US" dirty="0"/>
          </a:p>
        </p:txBody>
      </p:sp>
      <p:sp>
        <p:nvSpPr>
          <p:cNvPr id="115" name="Text Box 61">
            <a:extLst>
              <a:ext uri="{FF2B5EF4-FFF2-40B4-BE49-F238E27FC236}">
                <a16:creationId xmlns:a16="http://schemas.microsoft.com/office/drawing/2014/main" id="{1983DF38-AEDF-3D1A-4B75-245E01662F1E}"/>
              </a:ext>
            </a:extLst>
          </p:cNvPr>
          <p:cNvSpPr txBox="1">
            <a:spLocks noChangeArrowheads="1"/>
          </p:cNvSpPr>
          <p:nvPr/>
        </p:nvSpPr>
        <p:spPr bwMode="auto">
          <a:xfrm>
            <a:off x="10864950" y="3616246"/>
            <a:ext cx="416242"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Ancient Greek</a:t>
            </a:r>
          </a:p>
        </p:txBody>
      </p:sp>
      <p:sp>
        <p:nvSpPr>
          <p:cNvPr id="116" name="Text Box 43">
            <a:extLst>
              <a:ext uri="{FF2B5EF4-FFF2-40B4-BE49-F238E27FC236}">
                <a16:creationId xmlns:a16="http://schemas.microsoft.com/office/drawing/2014/main" id="{987617C7-E397-47BF-7D6D-D06DEB482813}"/>
              </a:ext>
            </a:extLst>
          </p:cNvPr>
          <p:cNvSpPr txBox="1">
            <a:spLocks noChangeArrowheads="1"/>
          </p:cNvSpPr>
          <p:nvPr/>
        </p:nvSpPr>
        <p:spPr bwMode="auto">
          <a:xfrm>
            <a:off x="8567193" y="2544029"/>
            <a:ext cx="208360"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err="1">
                <a:cs typeface="Arial" charset="0"/>
              </a:rPr>
              <a:t>Telagu</a:t>
            </a:r>
            <a:endParaRPr lang="en-US" sz="450" dirty="0">
              <a:cs typeface="Arial" charset="0"/>
            </a:endParaRPr>
          </a:p>
        </p:txBody>
      </p:sp>
      <p:sp>
        <p:nvSpPr>
          <p:cNvPr id="117" name="TextBox 116">
            <a:extLst>
              <a:ext uri="{FF2B5EF4-FFF2-40B4-BE49-F238E27FC236}">
                <a16:creationId xmlns:a16="http://schemas.microsoft.com/office/drawing/2014/main" id="{666BB34A-8877-6A93-76E7-C3141FF8F0E6}"/>
              </a:ext>
            </a:extLst>
          </p:cNvPr>
          <p:cNvSpPr txBox="1"/>
          <p:nvPr/>
        </p:nvSpPr>
        <p:spPr>
          <a:xfrm>
            <a:off x="969920" y="5101959"/>
            <a:ext cx="1530483" cy="369332"/>
          </a:xfrm>
          <a:prstGeom prst="rect">
            <a:avLst/>
          </a:prstGeom>
          <a:noFill/>
        </p:spPr>
        <p:txBody>
          <a:bodyPr wrap="square" rtlCol="0">
            <a:spAutoFit/>
          </a:bodyPr>
          <a:lstStyle/>
          <a:p>
            <a:r>
              <a:rPr lang="en-US" dirty="0">
                <a:solidFill>
                  <a:srgbClr val="0070C0"/>
                </a:solidFill>
              </a:rPr>
              <a:t>Yuscotoya</a:t>
            </a:r>
          </a:p>
        </p:txBody>
      </p:sp>
      <p:sp>
        <p:nvSpPr>
          <p:cNvPr id="118" name="TextBox 117">
            <a:extLst>
              <a:ext uri="{FF2B5EF4-FFF2-40B4-BE49-F238E27FC236}">
                <a16:creationId xmlns:a16="http://schemas.microsoft.com/office/drawing/2014/main" id="{D3A5878C-299B-2DE3-4CA0-2F759D6FECAC}"/>
              </a:ext>
            </a:extLst>
          </p:cNvPr>
          <p:cNvSpPr txBox="1"/>
          <p:nvPr/>
        </p:nvSpPr>
        <p:spPr>
          <a:xfrm>
            <a:off x="1581462" y="5426115"/>
            <a:ext cx="366711" cy="161583"/>
          </a:xfrm>
          <a:prstGeom prst="rect">
            <a:avLst/>
          </a:prstGeom>
          <a:noFill/>
        </p:spPr>
        <p:txBody>
          <a:bodyPr wrap="square" rtlCol="0">
            <a:spAutoFit/>
          </a:bodyPr>
          <a:lstStyle/>
          <a:p>
            <a:r>
              <a:rPr lang="en-US" sz="500" dirty="0"/>
              <a:t>Zulu</a:t>
            </a:r>
          </a:p>
        </p:txBody>
      </p:sp>
      <p:sp>
        <p:nvSpPr>
          <p:cNvPr id="119" name="Rectangle 118">
            <a:extLst>
              <a:ext uri="{FF2B5EF4-FFF2-40B4-BE49-F238E27FC236}">
                <a16:creationId xmlns:a16="http://schemas.microsoft.com/office/drawing/2014/main" id="{3D831560-387E-8640-892F-5490A1C3CEE8}"/>
              </a:ext>
            </a:extLst>
          </p:cNvPr>
          <p:cNvSpPr/>
          <p:nvPr/>
        </p:nvSpPr>
        <p:spPr>
          <a:xfrm>
            <a:off x="7214332" y="361392"/>
            <a:ext cx="1112805" cy="424732"/>
          </a:xfrm>
          <a:prstGeom prst="rect">
            <a:avLst/>
          </a:prstGeom>
        </p:spPr>
        <p:txBody>
          <a:bodyPr wrap="none">
            <a:spAutoFit/>
          </a:bodyPr>
          <a:lstStyle/>
          <a:p>
            <a:r>
              <a:rPr lang="ja-JP" altLang="en-US" sz="2400" dirty="0">
                <a:hlinkClick r:id="rId13"/>
              </a:rPr>
              <a:t>どうも</a:t>
            </a:r>
            <a:endParaRPr lang="en-US" sz="2400" dirty="0"/>
          </a:p>
        </p:txBody>
      </p:sp>
      <p:sp>
        <p:nvSpPr>
          <p:cNvPr id="120" name="Text Box 60">
            <a:extLst>
              <a:ext uri="{FF2B5EF4-FFF2-40B4-BE49-F238E27FC236}">
                <a16:creationId xmlns:a16="http://schemas.microsoft.com/office/drawing/2014/main" id="{83A9A1F6-7251-80AD-6432-9090C2F650E7}"/>
              </a:ext>
            </a:extLst>
          </p:cNvPr>
          <p:cNvSpPr txBox="1">
            <a:spLocks noChangeArrowheads="1"/>
          </p:cNvSpPr>
          <p:nvPr/>
        </p:nvSpPr>
        <p:spPr bwMode="auto">
          <a:xfrm>
            <a:off x="7614082" y="775189"/>
            <a:ext cx="338139" cy="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0738">
              <a:defRPr>
                <a:solidFill>
                  <a:schemeClr val="tx1"/>
                </a:solidFill>
                <a:latin typeface="Arial" charset="0"/>
              </a:defRPr>
            </a:lvl1pPr>
            <a:lvl2pPr marL="411163" defTabSz="820738">
              <a:defRPr>
                <a:solidFill>
                  <a:schemeClr val="tx1"/>
                </a:solidFill>
                <a:latin typeface="Arial" charset="0"/>
              </a:defRPr>
            </a:lvl2pPr>
            <a:lvl3pPr marL="820738" defTabSz="820738">
              <a:defRPr>
                <a:solidFill>
                  <a:schemeClr val="tx1"/>
                </a:solidFill>
                <a:latin typeface="Arial" charset="0"/>
              </a:defRPr>
            </a:lvl3pPr>
            <a:lvl4pPr marL="1231900"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algn="ctr" eaLnBrk="0" hangingPunct="0">
              <a:spcAft>
                <a:spcPct val="15000"/>
              </a:spcAft>
            </a:pPr>
            <a:r>
              <a:rPr lang="en-US" sz="450" dirty="0">
                <a:solidFill>
                  <a:srgbClr val="0000A0"/>
                </a:solidFill>
                <a:cs typeface="Arial" charset="0"/>
              </a:rPr>
              <a:t>Japanese</a:t>
            </a:r>
          </a:p>
        </p:txBody>
      </p:sp>
    </p:spTree>
    <p:extLst>
      <p:ext uri="{BB962C8B-B14F-4D97-AF65-F5344CB8AC3E}">
        <p14:creationId xmlns:p14="http://schemas.microsoft.com/office/powerpoint/2010/main" val="219511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39</a:t>
            </a:fld>
            <a:endParaRPr lang="en-US" dirty="0"/>
          </a:p>
        </p:txBody>
      </p:sp>
      <p:sp>
        <p:nvSpPr>
          <p:cNvPr id="2" name="Rectangle 1">
            <a:extLst>
              <a:ext uri="{FF2B5EF4-FFF2-40B4-BE49-F238E27FC236}">
                <a16:creationId xmlns:a16="http://schemas.microsoft.com/office/drawing/2014/main" id="{E4E09283-238D-4AED-AB53-713996788238}"/>
              </a:ext>
            </a:extLst>
          </p:cNvPr>
          <p:cNvSpPr/>
          <p:nvPr/>
        </p:nvSpPr>
        <p:spPr>
          <a:xfrm>
            <a:off x="4858235" y="3039356"/>
            <a:ext cx="7333765" cy="1938672"/>
          </a:xfrm>
          <a:prstGeom prst="rect">
            <a:avLst/>
          </a:prstGeom>
        </p:spPr>
        <p:txBody>
          <a:bodyPr wrap="square">
            <a:spAutoFit/>
          </a:bodyPr>
          <a:lstStyle/>
          <a:p>
            <a:pPr>
              <a:lnSpc>
                <a:spcPct val="107000"/>
              </a:lnSpc>
              <a:spcAft>
                <a:spcPts val="1200"/>
              </a:spcAft>
            </a:pPr>
            <a:r>
              <a:rPr lang="en-US" sz="3200" b="1" dirty="0">
                <a:latin typeface="+mj-lt"/>
                <a:cs typeface="Arial" panose="020B0604020202020204" pitchFamily="34" charset="0"/>
              </a:rPr>
              <a:t>Peter Koutroubis, SVP of Operations</a:t>
            </a:r>
          </a:p>
          <a:p>
            <a:pPr>
              <a:lnSpc>
                <a:spcPct val="107000"/>
              </a:lnSpc>
              <a:spcAft>
                <a:spcPts val="1200"/>
              </a:spcAft>
            </a:pPr>
            <a:r>
              <a:rPr lang="en-US" sz="3200" b="1" dirty="0">
                <a:latin typeface="+mj-lt"/>
                <a:cs typeface="Arial" panose="020B0604020202020204" pitchFamily="34" charset="0"/>
              </a:rPr>
              <a:t>pkoutroubis@smactworks.com</a:t>
            </a:r>
          </a:p>
          <a:p>
            <a:pPr>
              <a:lnSpc>
                <a:spcPct val="107000"/>
              </a:lnSpc>
              <a:spcAft>
                <a:spcPts val="1200"/>
              </a:spcAft>
            </a:pPr>
            <a:r>
              <a:rPr lang="en-US" sz="3200" b="1" dirty="0">
                <a:latin typeface="+mj-lt"/>
                <a:cs typeface="Arial" panose="020B0604020202020204" pitchFamily="34" charset="0"/>
              </a:rPr>
              <a:t>Mobile: 727-421-3170</a:t>
            </a:r>
          </a:p>
        </p:txBody>
      </p:sp>
      <p:sp>
        <p:nvSpPr>
          <p:cNvPr id="11" name="TextBox 10">
            <a:extLst>
              <a:ext uri="{FF2B5EF4-FFF2-40B4-BE49-F238E27FC236}">
                <a16:creationId xmlns:a16="http://schemas.microsoft.com/office/drawing/2014/main" id="{9D0F62C6-8920-0B7A-9935-87971B624282}"/>
              </a:ext>
            </a:extLst>
          </p:cNvPr>
          <p:cNvSpPr txBox="1"/>
          <p:nvPr/>
        </p:nvSpPr>
        <p:spPr>
          <a:xfrm>
            <a:off x="0" y="1345062"/>
            <a:ext cx="121920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6933" algn="ctr">
              <a:buClr>
                <a:srgbClr val="FFFFFF"/>
              </a:buClr>
              <a:buSzPts val="2100"/>
            </a:pPr>
            <a:r>
              <a:rPr lang="en-US" sz="2000" dirty="0">
                <a:solidFill>
                  <a:srgbClr val="142E6B"/>
                </a:solidFill>
                <a:latin typeface="+mj-lt"/>
                <a:ea typeface="Roboto Light"/>
                <a:cs typeface="Roboto Light"/>
                <a:sym typeface="Roboto Light"/>
              </a:rPr>
              <a:t>Let’s address your most important ERP/Technology needs!</a:t>
            </a:r>
          </a:p>
        </p:txBody>
      </p:sp>
      <p:sp>
        <p:nvSpPr>
          <p:cNvPr id="12" name="Title 5">
            <a:extLst>
              <a:ext uri="{FF2B5EF4-FFF2-40B4-BE49-F238E27FC236}">
                <a16:creationId xmlns:a16="http://schemas.microsoft.com/office/drawing/2014/main" id="{E2410043-A20B-E8B2-BFBF-D2DA911BF2AE}"/>
              </a:ext>
            </a:extLst>
          </p:cNvPr>
          <p:cNvSpPr txBox="1">
            <a:spLocks/>
          </p:cNvSpPr>
          <p:nvPr/>
        </p:nvSpPr>
        <p:spPr>
          <a:xfrm>
            <a:off x="265815" y="-5201"/>
            <a:ext cx="1175606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accent2"/>
                </a:solidFill>
              </a:rPr>
              <a:t>Contact Information</a:t>
            </a:r>
            <a:endParaRPr lang="en-US" dirty="0">
              <a:solidFill>
                <a:schemeClr val="accent2"/>
              </a:solidFill>
            </a:endParaRPr>
          </a:p>
        </p:txBody>
      </p:sp>
      <p:pic>
        <p:nvPicPr>
          <p:cNvPr id="13" name="Picture 12">
            <a:extLst>
              <a:ext uri="{FF2B5EF4-FFF2-40B4-BE49-F238E27FC236}">
                <a16:creationId xmlns:a16="http://schemas.microsoft.com/office/drawing/2014/main" id="{D8BA8201-688D-EDF9-7C07-715F6BAA3972}"/>
              </a:ext>
            </a:extLst>
          </p:cNvPr>
          <p:cNvPicPr>
            <a:picLocks noChangeAspect="1"/>
          </p:cNvPicPr>
          <p:nvPr/>
        </p:nvPicPr>
        <p:blipFill>
          <a:blip r:embed="rId2"/>
          <a:stretch>
            <a:fillRect/>
          </a:stretch>
        </p:blipFill>
        <p:spPr>
          <a:xfrm>
            <a:off x="568244" y="2214224"/>
            <a:ext cx="3519254" cy="3588935"/>
          </a:xfrm>
          <a:prstGeom prst="rect">
            <a:avLst/>
          </a:prstGeom>
        </p:spPr>
      </p:pic>
    </p:spTree>
    <p:extLst>
      <p:ext uri="{BB962C8B-B14F-4D97-AF65-F5344CB8AC3E}">
        <p14:creationId xmlns:p14="http://schemas.microsoft.com/office/powerpoint/2010/main" val="283422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4</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a:t>
            </a:r>
            <a:endParaRPr lang="en-US" dirty="0"/>
          </a:p>
        </p:txBody>
      </p:sp>
      <p:sp>
        <p:nvSpPr>
          <p:cNvPr id="2" name="Rectangle 1">
            <a:extLst>
              <a:ext uri="{FF2B5EF4-FFF2-40B4-BE49-F238E27FC236}">
                <a16:creationId xmlns:a16="http://schemas.microsoft.com/office/drawing/2014/main" id="{1A738CFA-5679-434F-BE49-EC3BB464469E}"/>
              </a:ext>
            </a:extLst>
          </p:cNvPr>
          <p:cNvSpPr/>
          <p:nvPr/>
        </p:nvSpPr>
        <p:spPr>
          <a:xfrm>
            <a:off x="0" y="1355774"/>
            <a:ext cx="12192000" cy="4975529"/>
          </a:xfrm>
          <a:prstGeom prst="rect">
            <a:avLst/>
          </a:prstGeom>
        </p:spPr>
        <p:txBody>
          <a:bodyPr wrap="square">
            <a:spAutoFit/>
          </a:bodyPr>
          <a:lstStyle/>
          <a:p>
            <a:pPr>
              <a:lnSpc>
                <a:spcPct val="107000"/>
              </a:lnSpc>
            </a:pPr>
            <a:r>
              <a:rPr lang="en-US" sz="4400" b="1" dirty="0">
                <a:latin typeface="Calibri" panose="020F0502020204030204" pitchFamily="34" charset="0"/>
                <a:ea typeface="Calibri" panose="020F0502020204030204" pitchFamily="34" charset="0"/>
                <a:cs typeface="Calibri" panose="020F0502020204030204" pitchFamily="34" charset="0"/>
              </a:rPr>
              <a:t>Agenda:</a:t>
            </a:r>
          </a:p>
          <a:p>
            <a:pPr>
              <a:lnSpc>
                <a:spcPct val="107000"/>
              </a:lnSpc>
            </a:pP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4000" dirty="0">
                <a:latin typeface="Calibri" panose="020F0502020204030204" pitchFamily="34" charset="0"/>
                <a:ea typeface="Calibri" panose="020F0502020204030204" pitchFamily="34" charset="0"/>
                <a:cs typeface="Calibri" panose="020F0502020204030204" pitchFamily="34" charset="0"/>
              </a:rPr>
              <a:t>Review PeopleSoft Selective Adoption and the related components. </a:t>
            </a:r>
          </a:p>
          <a:p>
            <a:endParaRPr lang="en-US" sz="4000" dirty="0">
              <a:latin typeface="Calibri" panose="020F0502020204030204" pitchFamily="34" charset="0"/>
              <a:ea typeface="Calibri" panose="020F0502020204030204" pitchFamily="34" charset="0"/>
              <a:cs typeface="Calibri" panose="020F0502020204030204" pitchFamily="34" charset="0"/>
            </a:endParaRPr>
          </a:p>
          <a:p>
            <a:r>
              <a:rPr lang="en-US" sz="4000" dirty="0">
                <a:latin typeface="Calibri" panose="020F0502020204030204" pitchFamily="34" charset="0"/>
                <a:ea typeface="Calibri" panose="020F0502020204030204" pitchFamily="34" charset="0"/>
                <a:cs typeface="Calibri" panose="020F0502020204030204" pitchFamily="34" charset="0"/>
              </a:rPr>
              <a:t>Organize teams and processes to regularly deploy new functionality.</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474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5</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a:t>
            </a:r>
            <a:endParaRPr lang="en-US" dirty="0"/>
          </a:p>
        </p:txBody>
      </p:sp>
      <p:sp>
        <p:nvSpPr>
          <p:cNvPr id="2" name="Rectangle 1">
            <a:extLst>
              <a:ext uri="{FF2B5EF4-FFF2-40B4-BE49-F238E27FC236}">
                <a16:creationId xmlns:a16="http://schemas.microsoft.com/office/drawing/2014/main" id="{0387EC68-05F0-40EA-9C07-D6E42DEA9C43}"/>
              </a:ext>
            </a:extLst>
          </p:cNvPr>
          <p:cNvSpPr/>
          <p:nvPr/>
        </p:nvSpPr>
        <p:spPr>
          <a:xfrm>
            <a:off x="170121" y="1057935"/>
            <a:ext cx="12192000" cy="5693866"/>
          </a:xfrm>
          <a:prstGeom prst="rect">
            <a:avLst/>
          </a:prstGeom>
        </p:spPr>
        <p:txBody>
          <a:bodyPr wrap="square">
            <a:spAutoFit/>
          </a:bodyPr>
          <a:lstStyle/>
          <a:p>
            <a:r>
              <a:rPr lang="en-US" sz="3200" b="1" dirty="0">
                <a:latin typeface="+mj-lt"/>
                <a:cs typeface="Calibri" panose="020F0502020204030204" pitchFamily="34" charset="0"/>
              </a:rPr>
              <a:t>Learning Objectives:</a:t>
            </a:r>
          </a:p>
          <a:p>
            <a:endParaRPr lang="en-US" sz="3200" dirty="0">
              <a:latin typeface="+mj-lt"/>
              <a:cs typeface="Calibri" panose="020F0502020204030204" pitchFamily="34" charset="0"/>
            </a:endParaRPr>
          </a:p>
          <a:p>
            <a:pPr lvl="0"/>
            <a:r>
              <a:rPr lang="en-US" sz="3200" dirty="0">
                <a:latin typeface="+mj-lt"/>
                <a:cs typeface="Calibri" panose="020F0502020204030204" pitchFamily="34" charset="0"/>
              </a:rPr>
              <a:t>Understand the PeopleSoft components related to Selective Adoption. </a:t>
            </a:r>
          </a:p>
          <a:p>
            <a:pPr lvl="0"/>
            <a:endParaRPr lang="en-US" sz="3200" dirty="0">
              <a:latin typeface="+mj-lt"/>
              <a:cs typeface="Calibri" panose="020F0502020204030204" pitchFamily="34" charset="0"/>
            </a:endParaRPr>
          </a:p>
          <a:p>
            <a:pPr lvl="0"/>
            <a:r>
              <a:rPr lang="en-US" sz="3200" dirty="0">
                <a:latin typeface="+mj-lt"/>
                <a:cs typeface="Calibri" panose="020F0502020204030204" pitchFamily="34" charset="0"/>
              </a:rPr>
              <a:t>Develop a strategy from reactive to a proactive PeopleSoft organization.</a:t>
            </a:r>
          </a:p>
          <a:p>
            <a:pPr lvl="0"/>
            <a:endParaRPr lang="en-US" sz="3200" dirty="0">
              <a:latin typeface="+mj-lt"/>
              <a:cs typeface="Calibri" panose="020F0502020204030204" pitchFamily="34" charset="0"/>
            </a:endParaRPr>
          </a:p>
          <a:p>
            <a:pPr lvl="0"/>
            <a:r>
              <a:rPr lang="en-US" sz="3200" dirty="0">
                <a:latin typeface="+mj-lt"/>
                <a:cs typeface="Calibri" panose="020F0502020204030204" pitchFamily="34" charset="0"/>
              </a:rPr>
              <a:t>Develop a roadmap and set schedule for adopting features/functions.</a:t>
            </a:r>
          </a:p>
          <a:p>
            <a:endParaRPr lang="en-US" sz="2800" dirty="0">
              <a:latin typeface="+mj-lt"/>
              <a:ea typeface="Calibri" panose="020F0502020204030204" pitchFamily="34" charset="0"/>
              <a:cs typeface="Calibri" panose="020F0502020204030204" pitchFamily="34" charset="0"/>
            </a:endParaRPr>
          </a:p>
          <a:p>
            <a:endParaRPr lang="en-US" sz="1600" dirty="0">
              <a:latin typeface="+mj-lt"/>
              <a:cs typeface="Calibri" panose="020F0502020204030204" pitchFamily="34" charset="0"/>
            </a:endParaRPr>
          </a:p>
        </p:txBody>
      </p:sp>
    </p:spTree>
    <p:extLst>
      <p:ext uri="{BB962C8B-B14F-4D97-AF65-F5344CB8AC3E}">
        <p14:creationId xmlns:p14="http://schemas.microsoft.com/office/powerpoint/2010/main" val="155568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6</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normAutofit/>
          </a:bodyPr>
          <a:lstStyle/>
          <a:p>
            <a:pPr algn="ctr"/>
            <a:r>
              <a:rPr lang="en-US" sz="3600" b="1" dirty="0"/>
              <a:t>3,000+ </a:t>
            </a:r>
            <a:r>
              <a:rPr lang="en-US" sz="3600" b="1" i="1" dirty="0"/>
              <a:t>New</a:t>
            </a:r>
            <a:r>
              <a:rPr lang="en-US" sz="3600" b="1" dirty="0"/>
              <a:t> Features -  PeopleSoft </a:t>
            </a:r>
            <a:r>
              <a:rPr lang="en-US" sz="3600" b="1" i="1" dirty="0"/>
              <a:t>has innovated</a:t>
            </a:r>
            <a:endParaRPr lang="en-US" sz="3600" b="1" dirty="0">
              <a:solidFill>
                <a:schemeClr val="bg1"/>
              </a:solidFill>
            </a:endParaRPr>
          </a:p>
        </p:txBody>
      </p:sp>
      <p:sp>
        <p:nvSpPr>
          <p:cNvPr id="2" name="Text Placeholder 2">
            <a:extLst>
              <a:ext uri="{FF2B5EF4-FFF2-40B4-BE49-F238E27FC236}">
                <a16:creationId xmlns:a16="http://schemas.microsoft.com/office/drawing/2014/main" id="{ADA11740-8187-41C5-8063-71F6006700EB}"/>
              </a:ext>
            </a:extLst>
          </p:cNvPr>
          <p:cNvSpPr txBox="1">
            <a:spLocks/>
          </p:cNvSpPr>
          <p:nvPr/>
        </p:nvSpPr>
        <p:spPr>
          <a:xfrm>
            <a:off x="452797" y="967398"/>
            <a:ext cx="11569081" cy="530481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200"/>
              </a:spcBef>
              <a:spcAft>
                <a:spcPct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prstClr val="black"/>
                </a:solidFill>
                <a:effectLst/>
                <a:uLnTx/>
                <a:uFillTx/>
                <a:latin typeface="+mj-lt"/>
                <a:ea typeface="+mn-ea"/>
                <a:cs typeface="+mn-cs"/>
              </a:rPr>
              <a:t>Oracle is Investing and Innovating in PeopleSoft</a:t>
            </a:r>
            <a:endParaRPr kumimoji="0" lang="en-US" sz="3600" b="0" i="0" u="none" strike="noStrike" kern="1200" cap="none" spc="0" normalizeH="0" baseline="0" noProof="0" dirty="0">
              <a:ln>
                <a:noFill/>
              </a:ln>
              <a:solidFill>
                <a:prstClr val="black"/>
              </a:solidFill>
              <a:effectLst/>
              <a:uLnTx/>
              <a:uFillTx/>
              <a:latin typeface="+mj-lt"/>
              <a:ea typeface="+mn-ea"/>
              <a:cs typeface="+mn-cs"/>
            </a:endParaRPr>
          </a:p>
          <a:p>
            <a:pPr marL="228600" marR="0" lvl="0" indent="-22860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lang="en-US" dirty="0">
                <a:solidFill>
                  <a:prstClr val="black"/>
                </a:solidFill>
                <a:latin typeface="+mj-lt"/>
              </a:rPr>
              <a:t>814</a:t>
            </a:r>
            <a:r>
              <a:rPr kumimoji="0" lang="en-US" b="0" i="0" u="none" strike="noStrike" kern="1200" cap="none" spc="0" normalizeH="0" baseline="0" noProof="0" dirty="0">
                <a:ln>
                  <a:noFill/>
                </a:ln>
                <a:solidFill>
                  <a:prstClr val="black"/>
                </a:solidFill>
                <a:effectLst/>
                <a:uLnTx/>
                <a:uFillTx/>
                <a:latin typeface="+mj-lt"/>
                <a:ea typeface="+mn-ea"/>
                <a:cs typeface="+mn-cs"/>
              </a:rPr>
              <a:t> </a:t>
            </a:r>
            <a:r>
              <a:rPr kumimoji="0" lang="en-US" b="1" i="1" u="none" strike="noStrike" kern="1200" cap="none" spc="0" normalizeH="0" baseline="0" noProof="0" dirty="0">
                <a:ln>
                  <a:noFill/>
                </a:ln>
                <a:solidFill>
                  <a:prstClr val="black"/>
                </a:solidFill>
                <a:effectLst/>
                <a:uLnTx/>
                <a:uFillTx/>
                <a:latin typeface="+mj-lt"/>
                <a:ea typeface="+mn-ea"/>
                <a:cs typeface="+mn-cs"/>
              </a:rPr>
              <a:t>HCM </a:t>
            </a:r>
            <a:r>
              <a:rPr kumimoji="0" lang="en-US" b="0" i="0" u="none" strike="noStrike" kern="1200" cap="none" spc="0" normalizeH="0" baseline="0" noProof="0" dirty="0">
                <a:ln>
                  <a:noFill/>
                </a:ln>
                <a:solidFill>
                  <a:prstClr val="black"/>
                </a:solidFill>
                <a:effectLst/>
                <a:uLnTx/>
                <a:uFillTx/>
                <a:latin typeface="+mj-lt"/>
                <a:ea typeface="+mn-ea"/>
                <a:cs typeface="+mn-cs"/>
              </a:rPr>
              <a:t>Features</a:t>
            </a:r>
          </a:p>
          <a:p>
            <a:pPr marL="228600" marR="0" lvl="0" indent="-22860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lang="en-US" dirty="0">
                <a:solidFill>
                  <a:prstClr val="black"/>
                </a:solidFill>
                <a:latin typeface="+mj-lt"/>
              </a:rPr>
              <a:t>840</a:t>
            </a:r>
            <a:r>
              <a:rPr kumimoji="0" lang="en-US" b="0" i="0" u="none" strike="noStrike" kern="1200" cap="none" spc="0" normalizeH="0" baseline="0" noProof="0" dirty="0">
                <a:ln>
                  <a:noFill/>
                </a:ln>
                <a:solidFill>
                  <a:prstClr val="black"/>
                </a:solidFill>
                <a:effectLst/>
                <a:uLnTx/>
                <a:uFillTx/>
                <a:latin typeface="+mj-lt"/>
                <a:ea typeface="+mn-ea"/>
                <a:cs typeface="+mn-cs"/>
              </a:rPr>
              <a:t> </a:t>
            </a:r>
            <a:r>
              <a:rPr kumimoji="0" lang="en-US" b="1" i="1" u="none" strike="noStrike" kern="1200" cap="none" spc="0" normalizeH="0" baseline="0" noProof="0" dirty="0">
                <a:ln>
                  <a:noFill/>
                </a:ln>
                <a:solidFill>
                  <a:prstClr val="black"/>
                </a:solidFill>
                <a:effectLst/>
                <a:uLnTx/>
                <a:uFillTx/>
                <a:latin typeface="+mj-lt"/>
                <a:ea typeface="+mn-ea"/>
                <a:cs typeface="+mn-cs"/>
              </a:rPr>
              <a:t>FMS</a:t>
            </a:r>
            <a:r>
              <a:rPr kumimoji="0" lang="en-US" b="0" i="0" u="none" strike="noStrike" kern="1200" cap="none" spc="0" normalizeH="0" baseline="0" noProof="0" dirty="0">
                <a:ln>
                  <a:noFill/>
                </a:ln>
                <a:solidFill>
                  <a:prstClr val="black"/>
                </a:solidFill>
                <a:effectLst/>
                <a:uLnTx/>
                <a:uFillTx/>
                <a:latin typeface="+mj-lt"/>
                <a:ea typeface="+mn-ea"/>
                <a:cs typeface="+mn-cs"/>
              </a:rPr>
              <a:t> Features</a:t>
            </a:r>
          </a:p>
          <a:p>
            <a:pPr marL="228600" marR="0" lvl="0" indent="-22860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lang="en-US" dirty="0">
                <a:solidFill>
                  <a:prstClr val="black"/>
                </a:solidFill>
                <a:latin typeface="+mj-lt"/>
              </a:rPr>
              <a:t>324</a:t>
            </a:r>
            <a:r>
              <a:rPr kumimoji="0" lang="en-US" b="0" i="0" u="none" strike="noStrike" kern="1200" cap="none" spc="0" normalizeH="0" baseline="0" noProof="0" dirty="0">
                <a:ln>
                  <a:noFill/>
                </a:ln>
                <a:solidFill>
                  <a:prstClr val="black"/>
                </a:solidFill>
                <a:effectLst/>
                <a:uLnTx/>
                <a:uFillTx/>
                <a:latin typeface="+mj-lt"/>
                <a:ea typeface="+mn-ea"/>
                <a:cs typeface="+mn-cs"/>
              </a:rPr>
              <a:t> </a:t>
            </a:r>
            <a:r>
              <a:rPr kumimoji="0" lang="en-US" b="1" i="1" u="none" strike="noStrike" kern="1200" cap="none" spc="0" normalizeH="0" baseline="0" noProof="0" dirty="0">
                <a:ln>
                  <a:noFill/>
                </a:ln>
                <a:solidFill>
                  <a:prstClr val="black"/>
                </a:solidFill>
                <a:effectLst/>
                <a:uLnTx/>
                <a:uFillTx/>
                <a:latin typeface="+mj-lt"/>
                <a:ea typeface="+mn-ea"/>
                <a:cs typeface="+mn-cs"/>
              </a:rPr>
              <a:t>SCM</a:t>
            </a:r>
            <a:r>
              <a:rPr kumimoji="0" lang="en-US" b="0" i="0" u="none" strike="noStrike" kern="1200" cap="none" spc="0" normalizeH="0" baseline="0" noProof="0" dirty="0">
                <a:ln>
                  <a:noFill/>
                </a:ln>
                <a:solidFill>
                  <a:prstClr val="black"/>
                </a:solidFill>
                <a:effectLst/>
                <a:uLnTx/>
                <a:uFillTx/>
                <a:latin typeface="+mj-lt"/>
                <a:ea typeface="+mn-ea"/>
                <a:cs typeface="+mn-cs"/>
              </a:rPr>
              <a:t> Features</a:t>
            </a:r>
          </a:p>
          <a:p>
            <a:pPr marL="228600" marR="0" lvl="0" indent="-22860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134 </a:t>
            </a:r>
            <a:r>
              <a:rPr kumimoji="0" lang="en-US" b="1" i="1" u="none" strike="noStrike" kern="1200" cap="none" spc="0" normalizeH="0" baseline="0" noProof="0" dirty="0">
                <a:ln>
                  <a:noFill/>
                </a:ln>
                <a:solidFill>
                  <a:prstClr val="black"/>
                </a:solidFill>
                <a:effectLst/>
                <a:uLnTx/>
                <a:uFillTx/>
                <a:latin typeface="+mj-lt"/>
                <a:ea typeface="+mn-ea"/>
                <a:cs typeface="+mn-cs"/>
              </a:rPr>
              <a:t>CRM </a:t>
            </a:r>
            <a:r>
              <a:rPr kumimoji="0" lang="en-US" b="0" i="0" u="none" strike="noStrike" kern="1200" cap="none" spc="0" normalizeH="0" baseline="0" noProof="0" dirty="0">
                <a:ln>
                  <a:noFill/>
                </a:ln>
                <a:solidFill>
                  <a:prstClr val="black"/>
                </a:solidFill>
                <a:effectLst/>
                <a:uLnTx/>
                <a:uFillTx/>
                <a:latin typeface="+mj-lt"/>
                <a:ea typeface="+mn-ea"/>
                <a:cs typeface="+mn-cs"/>
              </a:rPr>
              <a:t>Features</a:t>
            </a:r>
          </a:p>
          <a:p>
            <a:pPr marL="228600" marR="0" lvl="0" indent="-22860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lang="en-US" dirty="0">
                <a:solidFill>
                  <a:prstClr val="black"/>
                </a:solidFill>
                <a:latin typeface="+mj-lt"/>
              </a:rPr>
              <a:t>412</a:t>
            </a:r>
            <a:r>
              <a:rPr kumimoji="0" lang="en-US" b="0" i="0" u="none" strike="noStrike" kern="1200" cap="none" spc="0" normalizeH="0" baseline="0" noProof="0" dirty="0">
                <a:ln>
                  <a:noFill/>
                </a:ln>
                <a:solidFill>
                  <a:prstClr val="black"/>
                </a:solidFill>
                <a:effectLst/>
                <a:uLnTx/>
                <a:uFillTx/>
                <a:latin typeface="+mj-lt"/>
                <a:ea typeface="+mn-ea"/>
                <a:cs typeface="+mn-cs"/>
              </a:rPr>
              <a:t> </a:t>
            </a:r>
            <a:r>
              <a:rPr kumimoji="0" lang="en-US" b="1" i="1" u="none" strike="noStrike" kern="1200" cap="none" spc="0" normalizeH="0" baseline="0" noProof="0" dirty="0">
                <a:ln>
                  <a:noFill/>
                </a:ln>
                <a:solidFill>
                  <a:prstClr val="black"/>
                </a:solidFill>
                <a:effectLst/>
                <a:uLnTx/>
                <a:uFillTx/>
                <a:latin typeface="+mj-lt"/>
                <a:ea typeface="+mn-ea"/>
                <a:cs typeface="+mn-cs"/>
              </a:rPr>
              <a:t>Campus Solutions </a:t>
            </a:r>
            <a:r>
              <a:rPr kumimoji="0" lang="en-US" b="0" i="0" u="none" strike="noStrike" kern="1200" cap="none" spc="0" normalizeH="0" baseline="0" noProof="0" dirty="0">
                <a:ln>
                  <a:noFill/>
                </a:ln>
                <a:solidFill>
                  <a:prstClr val="black"/>
                </a:solidFill>
                <a:effectLst/>
                <a:uLnTx/>
                <a:uFillTx/>
                <a:latin typeface="+mj-lt"/>
                <a:ea typeface="+mn-ea"/>
                <a:cs typeface="+mn-cs"/>
              </a:rPr>
              <a:t>Features</a:t>
            </a:r>
          </a:p>
          <a:p>
            <a:pPr marL="228600" marR="0" lvl="0" indent="-22860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543 </a:t>
            </a:r>
            <a:r>
              <a:rPr kumimoji="0" lang="en-US" b="1" i="1" u="none" strike="noStrike" kern="1200" cap="none" spc="0" normalizeH="0" baseline="0" noProof="0" dirty="0">
                <a:ln>
                  <a:noFill/>
                </a:ln>
                <a:solidFill>
                  <a:prstClr val="black"/>
                </a:solidFill>
                <a:effectLst/>
                <a:uLnTx/>
                <a:uFillTx/>
                <a:latin typeface="+mj-lt"/>
                <a:ea typeface="+mn-ea"/>
                <a:cs typeface="+mn-cs"/>
              </a:rPr>
              <a:t>PeopleTools</a:t>
            </a:r>
            <a:r>
              <a:rPr kumimoji="0" lang="en-US" b="0" i="0" u="none" strike="noStrike" kern="1200" cap="none" spc="0" normalizeH="0" baseline="0" noProof="0" dirty="0">
                <a:ln>
                  <a:noFill/>
                </a:ln>
                <a:solidFill>
                  <a:prstClr val="black"/>
                </a:solidFill>
                <a:effectLst/>
                <a:uLnTx/>
                <a:uFillTx/>
                <a:latin typeface="+mj-lt"/>
                <a:ea typeface="+mn-ea"/>
                <a:cs typeface="+mn-cs"/>
              </a:rPr>
              <a:t> Features</a:t>
            </a:r>
          </a:p>
          <a:p>
            <a:pPr marL="228600" marR="0" lvl="0" indent="-22860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  19 </a:t>
            </a:r>
            <a:r>
              <a:rPr kumimoji="0" lang="en-US" b="1" i="0" u="none" strike="noStrike" kern="1200" cap="none" spc="0" normalizeH="0" baseline="0" noProof="0" dirty="0">
                <a:ln>
                  <a:noFill/>
                </a:ln>
                <a:solidFill>
                  <a:prstClr val="black"/>
                </a:solidFill>
                <a:effectLst/>
                <a:uLnTx/>
                <a:uFillTx/>
                <a:latin typeface="+mj-lt"/>
                <a:ea typeface="+mn-ea"/>
                <a:cs typeface="+mn-cs"/>
              </a:rPr>
              <a:t>iHub / Portal </a:t>
            </a:r>
            <a:r>
              <a:rPr kumimoji="0" lang="en-US" b="0" i="0" u="none" strike="noStrike" kern="1200" cap="none" spc="0" normalizeH="0" baseline="0" noProof="0" dirty="0">
                <a:ln>
                  <a:noFill/>
                </a:ln>
                <a:solidFill>
                  <a:prstClr val="black"/>
                </a:solidFill>
                <a:effectLst/>
                <a:uLnTx/>
                <a:uFillTx/>
                <a:latin typeface="+mj-lt"/>
                <a:ea typeface="+mn-ea"/>
                <a:cs typeface="+mn-cs"/>
              </a:rPr>
              <a:t>Features</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	A lot of new ideas, turned into effective features</a:t>
            </a:r>
          </a:p>
        </p:txBody>
      </p:sp>
      <p:sp>
        <p:nvSpPr>
          <p:cNvPr id="3" name="Rectangle 2">
            <a:extLst>
              <a:ext uri="{FF2B5EF4-FFF2-40B4-BE49-F238E27FC236}">
                <a16:creationId xmlns:a16="http://schemas.microsoft.com/office/drawing/2014/main" id="{77CD064B-76DA-4BF1-8E93-284A4CA9810D}"/>
              </a:ext>
            </a:extLst>
          </p:cNvPr>
          <p:cNvSpPr/>
          <p:nvPr/>
        </p:nvSpPr>
        <p:spPr>
          <a:xfrm>
            <a:off x="5710137" y="1706199"/>
            <a:ext cx="2947480" cy="17228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9.2 New Features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with many more are planned</a:t>
            </a:r>
          </a:p>
        </p:txBody>
      </p:sp>
      <p:pic>
        <p:nvPicPr>
          <p:cNvPr id="10" name="Picture 9" descr="A picture containing light, object&#10;&#10;Description automatically generated">
            <a:extLst>
              <a:ext uri="{FF2B5EF4-FFF2-40B4-BE49-F238E27FC236}">
                <a16:creationId xmlns:a16="http://schemas.microsoft.com/office/drawing/2014/main" id="{7F561711-2518-469B-B90A-327925549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592" y="1401397"/>
            <a:ext cx="2219781" cy="4331281"/>
          </a:xfrm>
          <a:prstGeom prst="rect">
            <a:avLst/>
          </a:prstGeom>
        </p:spPr>
      </p:pic>
    </p:spTree>
    <p:extLst>
      <p:ext uri="{BB962C8B-B14F-4D97-AF65-F5344CB8AC3E}">
        <p14:creationId xmlns:p14="http://schemas.microsoft.com/office/powerpoint/2010/main" val="59595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7</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0" y="-17528"/>
            <a:ext cx="12192000" cy="1325563"/>
          </a:xfrm>
        </p:spPr>
        <p:txBody>
          <a:bodyPr/>
          <a:lstStyle/>
          <a:p>
            <a:pPr lvl="0" eaLnBrk="0" fontAlgn="base" hangingPunct="0">
              <a:spcAft>
                <a:spcPct val="0"/>
              </a:spcAft>
              <a:defRPr/>
            </a:pPr>
            <a:r>
              <a:rPr lang="en-US" sz="4400" b="1" dirty="0">
                <a:latin typeface="Century Gothic" panose="020B0502020202020204" pitchFamily="34" charset="0"/>
              </a:rPr>
              <a:t>New Functions – </a:t>
            </a:r>
            <a:r>
              <a:rPr lang="en-US" b="1" dirty="0">
                <a:latin typeface="Century Gothic" panose="020B0502020202020204" pitchFamily="34" charset="0"/>
              </a:rPr>
              <a:t>3,000+</a:t>
            </a:r>
            <a:r>
              <a:rPr lang="en-US" sz="4400" b="1" dirty="0">
                <a:latin typeface="Century Gothic" panose="020B0502020202020204" pitchFamily="34" charset="0"/>
              </a:rPr>
              <a:t>   PeopleTools – 5.60</a:t>
            </a:r>
          </a:p>
        </p:txBody>
      </p:sp>
      <p:graphicFrame>
        <p:nvGraphicFramePr>
          <p:cNvPr id="2" name="Chart 1">
            <a:extLst>
              <a:ext uri="{FF2B5EF4-FFF2-40B4-BE49-F238E27FC236}">
                <a16:creationId xmlns:a16="http://schemas.microsoft.com/office/drawing/2014/main" id="{74048308-830F-4D93-8CF1-702EC90F108F}"/>
              </a:ext>
            </a:extLst>
          </p:cNvPr>
          <p:cNvGraphicFramePr>
            <a:graphicFrameLocks/>
          </p:cNvGraphicFramePr>
          <p:nvPr>
            <p:extLst>
              <p:ext uri="{D42A27DB-BD31-4B8C-83A1-F6EECF244321}">
                <p14:modId xmlns:p14="http://schemas.microsoft.com/office/powerpoint/2010/main" val="4110712525"/>
              </p:ext>
            </p:extLst>
          </p:nvPr>
        </p:nvGraphicFramePr>
        <p:xfrm>
          <a:off x="130553" y="852252"/>
          <a:ext cx="11652738" cy="5319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187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8</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a:t>
            </a:r>
            <a:endParaRPr lang="en-US" dirty="0"/>
          </a:p>
        </p:txBody>
      </p:sp>
      <p:sp>
        <p:nvSpPr>
          <p:cNvPr id="2" name="Rectangle 1">
            <a:extLst>
              <a:ext uri="{FF2B5EF4-FFF2-40B4-BE49-F238E27FC236}">
                <a16:creationId xmlns:a16="http://schemas.microsoft.com/office/drawing/2014/main" id="{167195B4-292B-4B78-AD85-0BF1D7CB69D5}"/>
              </a:ext>
            </a:extLst>
          </p:cNvPr>
          <p:cNvSpPr/>
          <p:nvPr/>
        </p:nvSpPr>
        <p:spPr>
          <a:xfrm>
            <a:off x="0" y="1237890"/>
            <a:ext cx="12192000" cy="4678204"/>
          </a:xfrm>
          <a:prstGeom prst="rect">
            <a:avLst/>
          </a:prstGeom>
        </p:spPr>
        <p:txBody>
          <a:bodyPr wrap="square">
            <a:spAutoFit/>
          </a:bodyPr>
          <a:lstStyle/>
          <a:p>
            <a:r>
              <a:rPr lang="en-US" sz="2800" b="1" dirty="0">
                <a:latin typeface="+mj-lt"/>
                <a:cs typeface="Calibri" panose="020F0502020204030204" pitchFamily="34" charset="0"/>
              </a:rPr>
              <a:t>Selective Adoption Process:</a:t>
            </a:r>
            <a:r>
              <a:rPr lang="en-US" sz="2800" dirty="0">
                <a:latin typeface="+mj-lt"/>
                <a:cs typeface="Calibri" panose="020F0502020204030204" pitchFamily="34" charset="0"/>
              </a:rPr>
              <a:t> </a:t>
            </a:r>
          </a:p>
          <a:p>
            <a:r>
              <a:rPr lang="en-US" sz="2800" dirty="0">
                <a:latin typeface="+mj-lt"/>
                <a:cs typeface="Calibri" panose="020F0502020204030204" pitchFamily="34" charset="0"/>
              </a:rPr>
              <a:t>A process that customers select changes they want and when they want. </a:t>
            </a:r>
          </a:p>
          <a:p>
            <a:endParaRPr lang="en-US" sz="2800" dirty="0">
              <a:latin typeface="+mj-lt"/>
              <a:cs typeface="Calibri" panose="020F0502020204030204" pitchFamily="34" charset="0"/>
            </a:endParaRPr>
          </a:p>
          <a:p>
            <a:r>
              <a:rPr lang="en-US" sz="2800" b="1" dirty="0">
                <a:latin typeface="+mj-lt"/>
                <a:cs typeface="Calibri" panose="020F0502020204030204" pitchFamily="34" charset="0"/>
              </a:rPr>
              <a:t>The Collection of PeopleTools that make up Selective Adoption: </a:t>
            </a:r>
          </a:p>
          <a:p>
            <a:pPr marL="914400" lvl="1" indent="-457200">
              <a:buFont typeface="Arial" panose="020B0604020202020204" pitchFamily="34" charset="0"/>
              <a:buChar char="•"/>
            </a:pPr>
            <a:r>
              <a:rPr lang="en-US" sz="2800" dirty="0">
                <a:latin typeface="+mj-lt"/>
                <a:cs typeface="Calibri" panose="020F0502020204030204" pitchFamily="34" charset="0"/>
              </a:rPr>
              <a:t>Change Assistant</a:t>
            </a:r>
          </a:p>
          <a:p>
            <a:pPr marL="914400" lvl="1" indent="-457200">
              <a:buFont typeface="Arial" panose="020B0604020202020204" pitchFamily="34" charset="0"/>
              <a:buChar char="•"/>
            </a:pPr>
            <a:r>
              <a:rPr lang="en-US" sz="2800" dirty="0">
                <a:latin typeface="+mj-lt"/>
                <a:cs typeface="Calibri" panose="020F0502020204030204" pitchFamily="34" charset="0"/>
              </a:rPr>
              <a:t>PeopleSoft Update Manager (PUM)</a:t>
            </a:r>
          </a:p>
          <a:p>
            <a:pPr marL="914400" lvl="1" indent="-457200">
              <a:buFont typeface="Arial" panose="020B0604020202020204" pitchFamily="34" charset="0"/>
              <a:buChar char="•"/>
            </a:pPr>
            <a:r>
              <a:rPr lang="en-US" sz="2800" dirty="0">
                <a:latin typeface="+mj-lt"/>
                <a:cs typeface="Calibri" panose="020F0502020204030204" pitchFamily="34" charset="0"/>
              </a:rPr>
              <a:t>PeopleSoft Test Framework (PTF)</a:t>
            </a:r>
          </a:p>
          <a:p>
            <a:pPr marL="914400" lvl="1" indent="-457200">
              <a:buFont typeface="Arial" panose="020B0604020202020204" pitchFamily="34" charset="0"/>
              <a:buChar char="•"/>
            </a:pPr>
            <a:r>
              <a:rPr lang="en-US" sz="2800" dirty="0">
                <a:latin typeface="+mj-lt"/>
                <a:cs typeface="Calibri" panose="020F0502020204030204" pitchFamily="34" charset="0"/>
              </a:rPr>
              <a:t>Data Migration Workbench</a:t>
            </a:r>
          </a:p>
          <a:p>
            <a:pPr marL="914400" lvl="1" indent="-457200">
              <a:buFont typeface="Arial" panose="020B0604020202020204" pitchFamily="34" charset="0"/>
              <a:buChar char="•"/>
            </a:pPr>
            <a:r>
              <a:rPr lang="en-US" sz="2800" dirty="0">
                <a:latin typeface="+mj-lt"/>
                <a:cs typeface="Calibri" panose="020F0502020204030204" pitchFamily="34" charset="0"/>
              </a:rPr>
              <a:t>Usage Monitor</a:t>
            </a:r>
          </a:p>
          <a:p>
            <a:endParaRPr lang="en-US" sz="1600" dirty="0">
              <a:latin typeface="+mj-lt"/>
              <a:cs typeface="Calibri" panose="020F0502020204030204" pitchFamily="34" charset="0"/>
            </a:endParaRPr>
          </a:p>
        </p:txBody>
      </p:sp>
    </p:spTree>
    <p:extLst>
      <p:ext uri="{BB962C8B-B14F-4D97-AF65-F5344CB8AC3E}">
        <p14:creationId xmlns:p14="http://schemas.microsoft.com/office/powerpoint/2010/main" val="42529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7640C-FDE6-4061-A952-DAAB1A678596}"/>
              </a:ext>
            </a:extLst>
          </p:cNvPr>
          <p:cNvSpPr>
            <a:spLocks noGrp="1"/>
          </p:cNvSpPr>
          <p:nvPr>
            <p:ph type="sldNum" sz="quarter" idx="12"/>
          </p:nvPr>
        </p:nvSpPr>
        <p:spPr/>
        <p:txBody>
          <a:bodyPr/>
          <a:lstStyle/>
          <a:p>
            <a:fld id="{99893448-FE5C-4EA5-942F-F6CBE34C7CD3}" type="slidenum">
              <a:rPr lang="en-US" smtClean="0"/>
              <a:pPr/>
              <a:t>9</a:t>
            </a:fld>
            <a:endParaRPr lang="en-US" dirty="0"/>
          </a:p>
        </p:txBody>
      </p:sp>
      <p:sp>
        <p:nvSpPr>
          <p:cNvPr id="6" name="Title 5">
            <a:extLst>
              <a:ext uri="{FF2B5EF4-FFF2-40B4-BE49-F238E27FC236}">
                <a16:creationId xmlns:a16="http://schemas.microsoft.com/office/drawing/2014/main" id="{E6013571-64DD-40F7-9E16-12DB9A64741B}"/>
              </a:ext>
            </a:extLst>
          </p:cNvPr>
          <p:cNvSpPr>
            <a:spLocks noGrp="1"/>
          </p:cNvSpPr>
          <p:nvPr>
            <p:ph type="title"/>
          </p:nvPr>
        </p:nvSpPr>
        <p:spPr>
          <a:xfrm>
            <a:off x="265815" y="-5201"/>
            <a:ext cx="11756064" cy="1325563"/>
          </a:xfrm>
        </p:spPr>
        <p:txBody>
          <a:bodyPr/>
          <a:lstStyle/>
          <a:p>
            <a:pPr algn="ctr"/>
            <a:r>
              <a:rPr lang="en-US" sz="4400" b="1" dirty="0"/>
              <a:t>PeopleSoft Selective Adoption</a:t>
            </a:r>
            <a:endParaRPr lang="en-US" dirty="0"/>
          </a:p>
        </p:txBody>
      </p:sp>
      <p:sp>
        <p:nvSpPr>
          <p:cNvPr id="2" name="Rectangle 1">
            <a:extLst>
              <a:ext uri="{FF2B5EF4-FFF2-40B4-BE49-F238E27FC236}">
                <a16:creationId xmlns:a16="http://schemas.microsoft.com/office/drawing/2014/main" id="{1D5CF505-E0A4-4CB0-B614-B4C9F3DCC72C}"/>
              </a:ext>
            </a:extLst>
          </p:cNvPr>
          <p:cNvSpPr/>
          <p:nvPr/>
        </p:nvSpPr>
        <p:spPr>
          <a:xfrm>
            <a:off x="0" y="1132344"/>
            <a:ext cx="12192000" cy="4985980"/>
          </a:xfrm>
          <a:prstGeom prst="rect">
            <a:avLst/>
          </a:prstGeom>
        </p:spPr>
        <p:txBody>
          <a:bodyPr wrap="square">
            <a:spAutoFit/>
          </a:bodyPr>
          <a:lstStyle/>
          <a:p>
            <a:r>
              <a:rPr lang="en-US" sz="2000" b="1" dirty="0">
                <a:latin typeface="+mj-lt"/>
                <a:cs typeface="Calibri" panose="020F0502020204030204" pitchFamily="34" charset="0"/>
              </a:rPr>
              <a:t>The Collection of PeopleTools that make up Selective Adoption: </a:t>
            </a:r>
          </a:p>
          <a:p>
            <a:r>
              <a:rPr lang="en-US" sz="2000" b="1" dirty="0">
                <a:latin typeface="+mj-lt"/>
                <a:cs typeface="Calibri" panose="020F0502020204030204" pitchFamily="34" charset="0"/>
              </a:rPr>
              <a:t>Change Assistant: </a:t>
            </a:r>
            <a:r>
              <a:rPr lang="en-US" sz="2000" dirty="0">
                <a:latin typeface="+mj-lt"/>
                <a:cs typeface="Calibri" panose="020F0502020204030204" pitchFamily="34" charset="0"/>
              </a:rPr>
              <a:t>Stand alone, Windows based, Java program that orchestrates the process of updating or upgrading your system. </a:t>
            </a:r>
          </a:p>
          <a:p>
            <a:endParaRPr lang="en-US" sz="2000" dirty="0">
              <a:latin typeface="+mj-lt"/>
              <a:cs typeface="Calibri" panose="020F0502020204030204" pitchFamily="34" charset="0"/>
            </a:endParaRPr>
          </a:p>
          <a:p>
            <a:r>
              <a:rPr lang="en-US" sz="2000" b="1" dirty="0">
                <a:latin typeface="+mj-lt"/>
                <a:cs typeface="Calibri" panose="020F0502020204030204" pitchFamily="34" charset="0"/>
              </a:rPr>
              <a:t>PeopleSoft Update Manager (PUM): </a:t>
            </a:r>
            <a:r>
              <a:rPr lang="en-US" sz="2000" dirty="0">
                <a:latin typeface="+mj-lt"/>
                <a:cs typeface="Calibri" panose="020F0502020204030204" pitchFamily="34" charset="0"/>
              </a:rPr>
              <a:t>Lifecycle management process used with the PUM PIA application, which runs on the PeopleSoft Image database. </a:t>
            </a:r>
          </a:p>
          <a:p>
            <a:endParaRPr lang="en-US" sz="2000" dirty="0">
              <a:latin typeface="+mj-lt"/>
              <a:cs typeface="Calibri" panose="020F0502020204030204" pitchFamily="34" charset="0"/>
            </a:endParaRPr>
          </a:p>
          <a:p>
            <a:r>
              <a:rPr lang="en-US" sz="2000" b="1" dirty="0">
                <a:latin typeface="+mj-lt"/>
                <a:cs typeface="Calibri" panose="020F0502020204030204" pitchFamily="34" charset="0"/>
              </a:rPr>
              <a:t>PeopleSoft Test Framework (PTF): </a:t>
            </a:r>
            <a:r>
              <a:rPr lang="en-US" sz="2000" dirty="0">
                <a:latin typeface="+mj-lt"/>
                <a:cs typeface="Calibri" panose="020F0502020204030204" pitchFamily="34" charset="0"/>
              </a:rPr>
              <a:t>Test plans and test scripts for PeopleSoft test automation. </a:t>
            </a:r>
          </a:p>
          <a:p>
            <a:endParaRPr lang="en-US" sz="2000" dirty="0">
              <a:latin typeface="+mj-lt"/>
              <a:cs typeface="Calibri" panose="020F0502020204030204" pitchFamily="34" charset="0"/>
            </a:endParaRPr>
          </a:p>
          <a:p>
            <a:r>
              <a:rPr lang="en-US" sz="2000" b="1" dirty="0">
                <a:latin typeface="+mj-lt"/>
                <a:cs typeface="Calibri" panose="020F0502020204030204" pitchFamily="34" charset="0"/>
              </a:rPr>
              <a:t>Data Migration Workbench: </a:t>
            </a:r>
            <a:r>
              <a:rPr lang="en-US" sz="2000" dirty="0">
                <a:latin typeface="+mj-lt"/>
                <a:cs typeface="Calibri" panose="020F0502020204030204" pitchFamily="34" charset="0"/>
              </a:rPr>
              <a:t>Facilitates the configuration management process using Application data sets. Designed to manage the complexity of migrating configuration data across multiple PeopleSoft systems.</a:t>
            </a:r>
          </a:p>
          <a:p>
            <a:endParaRPr lang="en-US" sz="2000" dirty="0">
              <a:latin typeface="+mj-lt"/>
              <a:cs typeface="Calibri" panose="020F0502020204030204" pitchFamily="34" charset="0"/>
            </a:endParaRPr>
          </a:p>
          <a:p>
            <a:r>
              <a:rPr lang="en-US" sz="2000" b="1" dirty="0">
                <a:latin typeface="+mj-lt"/>
                <a:cs typeface="Calibri" panose="020F0502020204030204" pitchFamily="34" charset="0"/>
              </a:rPr>
              <a:t>Usage Monitor: </a:t>
            </a:r>
            <a:r>
              <a:rPr lang="en-US" sz="2000" dirty="0">
                <a:latin typeface="+mj-lt"/>
                <a:cs typeface="Calibri" panose="020F0502020204030204" pitchFamily="34" charset="0"/>
              </a:rPr>
              <a:t>Provides additional information for analysis when determining test coverage with PTF.</a:t>
            </a:r>
          </a:p>
          <a:p>
            <a:endParaRPr lang="en-US" sz="1600" dirty="0">
              <a:latin typeface="+mj-lt"/>
              <a:cs typeface="Calibri" panose="020F0502020204030204" pitchFamily="34" charset="0"/>
            </a:endParaRPr>
          </a:p>
        </p:txBody>
      </p:sp>
    </p:spTree>
    <p:extLst>
      <p:ext uri="{BB962C8B-B14F-4D97-AF65-F5344CB8AC3E}">
        <p14:creationId xmlns:p14="http://schemas.microsoft.com/office/powerpoint/2010/main" val="1791673173"/>
      </p:ext>
    </p:extLst>
  </p:cSld>
  <p:clrMapOvr>
    <a:masterClrMapping/>
  </p:clrMapOvr>
</p:sld>
</file>

<file path=ppt/theme/theme1.xml><?xml version="1.0" encoding="utf-8"?>
<a:theme xmlns:a="http://schemas.openxmlformats.org/drawingml/2006/main" name="Office Theme">
  <a:themeElements>
    <a:clrScheme name="SMACT Colors">
      <a:dk1>
        <a:srgbClr val="37474F"/>
      </a:dk1>
      <a:lt1>
        <a:srgbClr val="FFFFFF"/>
      </a:lt1>
      <a:dk2>
        <a:srgbClr val="879195"/>
      </a:dk2>
      <a:lt2>
        <a:srgbClr val="F3F4F5"/>
      </a:lt2>
      <a:accent1>
        <a:srgbClr val="EF712B"/>
      </a:accent1>
      <a:accent2>
        <a:srgbClr val="1B437D"/>
      </a:accent2>
      <a:accent3>
        <a:srgbClr val="266BA3"/>
      </a:accent3>
      <a:accent4>
        <a:srgbClr val="F5A97F"/>
      </a:accent4>
      <a:accent5>
        <a:srgbClr val="C8DFF1"/>
      </a:accent5>
      <a:accent6>
        <a:srgbClr val="FBB042"/>
      </a:accent6>
      <a:hlink>
        <a:srgbClr val="1DD189"/>
      </a:hlink>
      <a:folHlink>
        <a:srgbClr val="1DD189"/>
      </a:folHlink>
    </a:clrScheme>
    <a:fontScheme name="Quest standar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FB251EC22C5142971B768ADBFBE79E" ma:contentTypeVersion="13" ma:contentTypeDescription="Create a new document." ma:contentTypeScope="" ma:versionID="e9ae12b719f40ba3e858727c7d44cf35">
  <xsd:schema xmlns:xsd="http://www.w3.org/2001/XMLSchema" xmlns:xs="http://www.w3.org/2001/XMLSchema" xmlns:p="http://schemas.microsoft.com/office/2006/metadata/properties" xmlns:ns3="d5a987c0-03b6-4782-b459-6ec11daac253" xmlns:ns4="1c1d4ea1-f9e1-4e1d-96d9-42dc53a1273a" targetNamespace="http://schemas.microsoft.com/office/2006/metadata/properties" ma:root="true" ma:fieldsID="1c3a57080fe7b472a92011ff1a7a1c28" ns3:_="" ns4:_="">
    <xsd:import namespace="d5a987c0-03b6-4782-b459-6ec11daac253"/>
    <xsd:import namespace="1c1d4ea1-f9e1-4e1d-96d9-42dc53a127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987c0-03b6-4782-b459-6ec11daac2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1d4ea1-f9e1-4e1d-96d9-42dc53a1273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2D4153-0338-400F-981A-11A3020747BD}">
  <ds:schemaRefs>
    <ds:schemaRef ds:uri="http://schemas.microsoft.com/sharepoint/v3/contenttype/forms"/>
  </ds:schemaRefs>
</ds:datastoreItem>
</file>

<file path=customXml/itemProps2.xml><?xml version="1.0" encoding="utf-8"?>
<ds:datastoreItem xmlns:ds="http://schemas.openxmlformats.org/officeDocument/2006/customXml" ds:itemID="{8F2F30F1-9D15-49B3-938D-B9617204B75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7966788-0DEF-4583-9381-8A56F4F84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987c0-03b6-4782-b459-6ec11daac253"/>
    <ds:schemaRef ds:uri="1c1d4ea1-f9e1-4e1d-96d9-42dc53a127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29357</TotalTime>
  <Words>2638</Words>
  <Application>Microsoft Office PowerPoint</Application>
  <PresentationFormat>Widescreen</PresentationFormat>
  <Paragraphs>634</Paragraphs>
  <Slides>39</Slides>
  <Notes>13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7" baseType="lpstr">
      <vt:lpstr>Arial</vt:lpstr>
      <vt:lpstr>Arial Black</vt:lpstr>
      <vt:lpstr>Calibri</vt:lpstr>
      <vt:lpstr>Century Gothic</vt:lpstr>
      <vt:lpstr>Comic Sans MS</vt:lpstr>
      <vt:lpstr>Courier New</vt:lpstr>
      <vt:lpstr>Garamond</vt:lpstr>
      <vt:lpstr>Helvetica Neue Medium</vt:lpstr>
      <vt:lpstr>Lato</vt:lpstr>
      <vt:lpstr>Lato Heavy</vt:lpstr>
      <vt:lpstr>Nimrod</vt:lpstr>
      <vt:lpstr>Roboto Bold</vt:lpstr>
      <vt:lpstr>Roboto Regular</vt:lpstr>
      <vt:lpstr>Rockwell</vt:lpstr>
      <vt:lpstr>Symbol</vt:lpstr>
      <vt:lpstr>Verdana</vt:lpstr>
      <vt:lpstr>Office Theme</vt:lpstr>
      <vt:lpstr>Drawing</vt:lpstr>
      <vt:lpstr>PowerPoint Presentation</vt:lpstr>
      <vt:lpstr>PowerPoint Presentation</vt:lpstr>
      <vt:lpstr>PowerPoint Presentation</vt:lpstr>
      <vt:lpstr>PeopleSoft Selective Adoption</vt:lpstr>
      <vt:lpstr>PeopleSoft Selective Adoption</vt:lpstr>
      <vt:lpstr>3,000+ New Features -  PeopleSoft has innovated</vt:lpstr>
      <vt:lpstr>New Functions – 3,000+   PeopleTools – 5.60</vt:lpstr>
      <vt:lpstr>PeopleSoft Selective Adoption</vt:lpstr>
      <vt:lpstr>PeopleSoft Selective Adoption</vt:lpstr>
      <vt:lpstr>Key Concepts of Selective Adoption</vt:lpstr>
      <vt:lpstr>PeopleSoft Selective Adoption Change</vt:lpstr>
      <vt:lpstr>PeopleSoft Selective Adoption</vt:lpstr>
      <vt:lpstr>PeopleSoft Selective Adoption Strategy</vt:lpstr>
      <vt:lpstr>Oracle’s Lifetime Support Policy</vt:lpstr>
      <vt:lpstr>PeopleSoft PeopleTools Premium Support Policy</vt:lpstr>
      <vt:lpstr>Proactive Organization </vt:lpstr>
      <vt:lpstr>Proactive Organization </vt:lpstr>
      <vt:lpstr>Proactive Organization </vt:lpstr>
      <vt:lpstr>Planning an annual schedule </vt:lpstr>
      <vt:lpstr>Planning an annual schedule </vt:lpstr>
      <vt:lpstr>PeopleTools Maintenance </vt:lpstr>
      <vt:lpstr>PowerPoint Presentation</vt:lpstr>
      <vt:lpstr>IT and Business Up-to-Date on Features and Changes </vt:lpstr>
      <vt:lpstr>PeopleSoft Information Portal</vt:lpstr>
      <vt:lpstr>PeopleSoft Update Manager (PUM) Home Page</vt:lpstr>
      <vt:lpstr>Oracle’s Cumulative Feature Overview Tool</vt:lpstr>
      <vt:lpstr>Oracle’s Cumulative Feature Overview Tool</vt:lpstr>
      <vt:lpstr>Oracle’s Cumulative Feature Overview Tool</vt:lpstr>
      <vt:lpstr>Oracle’s Cumulative Feature Overview Tool</vt:lpstr>
      <vt:lpstr>Planned Features and Enhancements </vt:lpstr>
      <vt:lpstr>PeopleSoft Update Manager Dashboard</vt:lpstr>
      <vt:lpstr>Guiding Tools &amp; Deployment Strategy</vt:lpstr>
      <vt:lpstr>PowerPoint Presentation</vt:lpstr>
      <vt:lpstr>PowerPoint Presentation</vt:lpstr>
      <vt:lpstr>PeopleSoft Test Automation Strategy </vt:lpstr>
      <vt:lpstr>PeopleSoft Selective Adoption</vt:lpstr>
      <vt:lpstr>PeopleSoft Selective Adoption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Schroeder</dc:creator>
  <cp:lastModifiedBy>Peter Koutroubis</cp:lastModifiedBy>
  <cp:revision>125</cp:revision>
  <dcterms:created xsi:type="dcterms:W3CDTF">2020-07-10T17:24:54Z</dcterms:created>
  <dcterms:modified xsi:type="dcterms:W3CDTF">2022-07-25T19:48:26Z</dcterms:modified>
</cp:coreProperties>
</file>