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63" r:id="rId2"/>
    <p:sldId id="274" r:id="rId3"/>
    <p:sldId id="269" r:id="rId4"/>
    <p:sldId id="268" r:id="rId5"/>
    <p:sldId id="260" r:id="rId6"/>
    <p:sldId id="264" r:id="rId7"/>
    <p:sldId id="265" r:id="rId8"/>
    <p:sldId id="270" r:id="rId9"/>
    <p:sldId id="266" r:id="rId10"/>
    <p:sldId id="267" r:id="rId11"/>
    <p:sldId id="275" r:id="rId12"/>
    <p:sldId id="271" r:id="rId13"/>
    <p:sldId id="272" r:id="rId14"/>
    <p:sldId id="273" r:id="rId15"/>
  </p:sldIdLst>
  <p:sldSz cx="9144000" cy="6858000" type="screen4x3"/>
  <p:notesSz cx="7099300" cy="102346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688"/>
    <a:srgbClr val="5E889D"/>
    <a:srgbClr val="94B0BE"/>
    <a:srgbClr val="4E372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43" autoAdjust="0"/>
  </p:normalViewPr>
  <p:slideViewPr>
    <p:cSldViewPr>
      <p:cViewPr varScale="1">
        <p:scale>
          <a:sx n="75" d="100"/>
          <a:sy n="75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25A8156-3903-43CF-898D-8A999FD0D753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286701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A8156-3903-43CF-898D-8A999FD0D753}" type="slidenum">
              <a:rPr lang="en-AU" altLang="en-US" smtClean="0"/>
              <a:pPr/>
              <a:t>1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7562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 15 years of contracting I worked</a:t>
            </a:r>
            <a:r>
              <a:rPr lang="en-AU" baseline="0" dirty="0" smtClean="0"/>
              <a:t> across various organisations</a:t>
            </a:r>
          </a:p>
          <a:p>
            <a:pPr marL="171450" indent="-171450">
              <a:buFontTx/>
              <a:buChar char="-"/>
            </a:pPr>
            <a:r>
              <a:rPr lang="en-AU" baseline="0" dirty="0" err="1" smtClean="0"/>
              <a:t>Dept</a:t>
            </a:r>
            <a:r>
              <a:rPr lang="en-AU" baseline="0" dirty="0" smtClean="0"/>
              <a:t> Health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Education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Immigration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ANU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Defence</a:t>
            </a:r>
          </a:p>
          <a:p>
            <a:pPr marL="0" indent="0">
              <a:buFontTx/>
              <a:buNone/>
            </a:pPr>
            <a:endParaRPr lang="en-AU" baseline="0" dirty="0" smtClean="0"/>
          </a:p>
          <a:p>
            <a:pPr marL="0" indent="0">
              <a:buFontTx/>
              <a:buNone/>
            </a:pPr>
            <a:r>
              <a:rPr lang="en-AU" baseline="0" dirty="0" smtClean="0"/>
              <a:t>Throughout the 15 years I only had ½ a day when I didn’t know what job I was doing next!  </a:t>
            </a:r>
          </a:p>
          <a:p>
            <a:pPr marL="0" indent="0">
              <a:buFontTx/>
              <a:buNone/>
            </a:pPr>
            <a:endParaRPr lang="en-AU" baseline="0" dirty="0" smtClean="0"/>
          </a:p>
          <a:p>
            <a:pPr marL="0" indent="0">
              <a:buFontTx/>
              <a:buNone/>
            </a:pPr>
            <a:r>
              <a:rPr lang="en-AU" baseline="0" dirty="0" smtClean="0"/>
              <a:t>Finished on a Thursday and by lunchtime Friday – next job was identified and accepted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A8156-3903-43CF-898D-8A999FD0D753}" type="slidenum">
              <a:rPr lang="en-AU" altLang="en-US" smtClean="0"/>
              <a:pPr/>
              <a:t>4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54783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E23FF9-9B69-4C72-99B7-A48A9FBAE54F}" type="slidenum">
              <a:rPr lang="en-AU" altLang="en-US"/>
              <a:pPr eaLnBrk="1" hangingPunct="1"/>
              <a:t>5</a:t>
            </a:fld>
            <a:endParaRPr lang="en-AU" alt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2228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ANU</a:t>
            </a:r>
            <a:r>
              <a:rPr lang="en-AU" baseline="0" dirty="0" smtClean="0"/>
              <a:t> needs to review bolt-on functionality and uplift it to later tools releases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A8156-3903-43CF-898D-8A999FD0D753}" type="slidenum">
              <a:rPr lang="en-AU" altLang="en-US" smtClean="0"/>
              <a:pPr/>
              <a:t>6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559975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Upgrades are 5 year events</a:t>
            </a:r>
          </a:p>
          <a:p>
            <a:endParaRPr lang="en-AU" dirty="0" smtClean="0"/>
          </a:p>
          <a:p>
            <a:r>
              <a:rPr lang="en-AU" dirty="0" smtClean="0"/>
              <a:t>Patch Cycle and PUMs are smaller 12-18 month events</a:t>
            </a:r>
          </a:p>
          <a:p>
            <a:endParaRPr lang="en-AU" dirty="0" smtClean="0"/>
          </a:p>
          <a:p>
            <a:r>
              <a:rPr lang="en-AU" dirty="0" smtClean="0"/>
              <a:t>Testing similar</a:t>
            </a:r>
            <a:r>
              <a:rPr lang="en-AU" baseline="0" dirty="0" smtClean="0"/>
              <a:t> for both Upgrades and Patch Cycle/PUMs</a:t>
            </a:r>
          </a:p>
          <a:p>
            <a:endParaRPr lang="en-AU" baseline="0" dirty="0" smtClean="0"/>
          </a:p>
          <a:p>
            <a:r>
              <a:rPr lang="en-AU" baseline="0" dirty="0" smtClean="0"/>
              <a:t>Upgrade Manager and Change Assistant have improved functionality (and simplified) over the 8.4x </a:t>
            </a:r>
            <a:r>
              <a:rPr lang="en-AU" baseline="0" dirty="0" smtClean="0">
                <a:sym typeface="Wingdings" panose="05000000000000000000" pitchFamily="2" charset="2"/>
              </a:rPr>
              <a:t> 8.56 versions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A8156-3903-43CF-898D-8A999FD0D753}" type="slidenum">
              <a:rPr lang="en-AU" altLang="en-US" smtClean="0"/>
              <a:pPr/>
              <a:t>7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752565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ANU has a very small team footprint</a:t>
            </a:r>
          </a:p>
          <a:p>
            <a:endParaRPr lang="en-AU" dirty="0" smtClean="0"/>
          </a:p>
          <a:p>
            <a:pPr marL="171450" indent="-171450">
              <a:buFontTx/>
              <a:buChar char="-"/>
            </a:pPr>
            <a:r>
              <a:rPr lang="en-AU" dirty="0" smtClean="0"/>
              <a:t>Business – Help</a:t>
            </a:r>
            <a:r>
              <a:rPr lang="en-AU" baseline="0" dirty="0" smtClean="0"/>
              <a:t> Desk and BA/Super Users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Developers – team of 5 (for all 3 systems)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DBAs/SYSADMIN – 3+</a:t>
            </a:r>
          </a:p>
          <a:p>
            <a:pPr marL="0" indent="0">
              <a:buFontTx/>
              <a:buNone/>
            </a:pPr>
            <a:endParaRPr lang="en-AU" baseline="0" dirty="0" smtClean="0"/>
          </a:p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A8156-3903-43CF-898D-8A999FD0D753}" type="slidenum">
              <a:rPr lang="en-AU" altLang="en-US" smtClean="0"/>
              <a:pPr/>
              <a:t>9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654895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 have suggested that ANU review if PeopleSoft</a:t>
            </a:r>
            <a:r>
              <a:rPr lang="en-AU" baseline="0" dirty="0" smtClean="0"/>
              <a:t> is a preferred solution for HCM, Finance and Student Administration every 5 years – 2022 should be first review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A8156-3903-43CF-898D-8A999FD0D753}" type="slidenum">
              <a:rPr lang="en-AU" altLang="en-US" smtClean="0"/>
              <a:pPr/>
              <a:t>12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218129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652434"/>
            <a:ext cx="9144000" cy="2205567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"/>
            <a:ext cx="9144000" cy="1028700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pic>
        <p:nvPicPr>
          <p:cNvPr id="6" name="Picture 12" descr="ANU_LOGO_WHIT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4517"/>
            <a:ext cx="1511300" cy="70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652963"/>
            <a:ext cx="8280400" cy="523220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7" y="1916801"/>
            <a:ext cx="8207375" cy="646331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6285"/>
            <a:ext cx="2133600" cy="476249"/>
          </a:xfrm>
        </p:spPr>
        <p:txBody>
          <a:bodyPr/>
          <a:lstStyle>
            <a:lvl1pPr algn="l"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6285"/>
            <a:ext cx="2895600" cy="476249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6285"/>
            <a:ext cx="2133600" cy="476249"/>
          </a:xfrm>
        </p:spPr>
        <p:txBody>
          <a:bodyPr/>
          <a:lstStyle>
            <a:lvl1pPr>
              <a:defRPr/>
            </a:lvl1pPr>
          </a:lstStyle>
          <a:p>
            <a:fld id="{10556852-64DC-4993-8AD5-12D9F3FBF994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65905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E9066-29B7-4752-B906-A598C93B01AD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9834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765175"/>
            <a:ext cx="2058988" cy="5360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4" y="765175"/>
            <a:ext cx="6029325" cy="5360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473E7-ECBF-41F3-9170-ADE7405DFD10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97518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480FC-8DED-4515-BABE-DD8E33ABF876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40474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8781B-A314-4D8F-B4C6-9C4E5AFEEC5C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29190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595D5-2584-4D0D-835D-B292245B3532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628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A646B-55B2-4E83-B977-413817057B93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98647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807-C2C6-4EC4-8DFC-0329A2B28976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36185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E7B30-CC2F-4DF4-BC78-68BF8086D441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75186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A9D30-A525-495D-B273-BCA67F2D21AF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99632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E0C67-2BCA-4B4E-A984-5FD47909F11B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65110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500285"/>
            <a:ext cx="9144000" cy="357716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411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5585"/>
            <a:ext cx="8229600" cy="42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24525" y="6477000"/>
            <a:ext cx="2133600" cy="19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477000"/>
            <a:ext cx="5040312" cy="19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AU" dirty="0"/>
              <a:t>Footer text goes in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4" y="6477001"/>
            <a:ext cx="58578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670726-034B-4370-B3C7-D27F68F0EA4B}" type="slidenum">
              <a:rPr lang="en-AU" altLang="en-US"/>
              <a:pPr/>
              <a:t>‹#›</a:t>
            </a:fld>
            <a:endParaRPr lang="en-AU" altLang="en-US" dirty="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1"/>
            <a:ext cx="9144000" cy="766233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pic>
        <p:nvPicPr>
          <p:cNvPr id="1033" name="Picture 9" descr="ANU_LOGO_WHI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9484"/>
            <a:ext cx="1223962" cy="56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ug.org/p/es/sx/esid=1384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tuart.kendall@anu.edu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tuart.kendall@anu.edu.a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6143" y="1390001"/>
            <a:ext cx="8207375" cy="2985433"/>
          </a:xfrm>
        </p:spPr>
        <p:txBody>
          <a:bodyPr/>
          <a:lstStyle/>
          <a:p>
            <a:pPr eaLnBrk="1" hangingPunct="1"/>
            <a:r>
              <a:rPr lang="en-AU" sz="3200" smtClean="0"/>
              <a:t>Reflections </a:t>
            </a:r>
            <a:r>
              <a:rPr lang="en-AU" sz="3200" dirty="0"/>
              <a:t>on 20 years PeopleSoft Development and thoughts about the </a:t>
            </a:r>
            <a:r>
              <a:rPr lang="en-AU" sz="3200" dirty="0" smtClean="0"/>
              <a:t>future (Session 5000)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Alliance Down Under 2017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000" dirty="0" smtClean="0"/>
              <a:t>Stuart Kendall</a:t>
            </a:r>
            <a:endParaRPr lang="en-US" alt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652433"/>
            <a:ext cx="8280400" cy="137268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8-10 Nov 2017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1800" dirty="0" smtClean="0">
                <a:hlinkClick r:id="rId3"/>
              </a:rPr>
              <a:t>https://www.heug.org/p/es/sx/esid=13840</a:t>
            </a:r>
            <a:r>
              <a:rPr lang="en-US" altLang="en-US" sz="1800" dirty="0" smtClean="0"/>
              <a:t> 		</a:t>
            </a:r>
            <a:r>
              <a:rPr lang="en-US" altLang="en-US" sz="1800"/>
              <a:t> </a:t>
            </a:r>
            <a:r>
              <a:rPr lang="en-US" altLang="en-US" sz="1800" smtClean="0"/>
              <a:t>24 Oct 2017 </a:t>
            </a:r>
            <a:r>
              <a:rPr lang="en-US" altLang="en-US" sz="1800" smtClean="0"/>
              <a:t>	</a:t>
            </a:r>
            <a:r>
              <a:rPr lang="en-US" altLang="en-US" sz="1800" smtClean="0"/>
              <a:t>V1.4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future – PeopleSoft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Oracle best to answer this</a:t>
            </a:r>
          </a:p>
          <a:p>
            <a:r>
              <a:rPr lang="en-AU" dirty="0" smtClean="0"/>
              <a:t>Concerns after US Alliance 2017 that they were moving away from PeopleSoft</a:t>
            </a:r>
          </a:p>
          <a:p>
            <a:r>
              <a:rPr lang="en-AU" dirty="0" smtClean="0"/>
              <a:t>They have indicated that it was misread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10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0856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future – non-cloud ERPs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More energy on Cloud solutions</a:t>
            </a:r>
          </a:p>
          <a:p>
            <a:r>
              <a:rPr lang="en-AU" dirty="0" smtClean="0"/>
              <a:t>Will </a:t>
            </a:r>
            <a:r>
              <a:rPr lang="en-AU" i="1" dirty="0" smtClean="0"/>
              <a:t>slowly</a:t>
            </a:r>
            <a:r>
              <a:rPr lang="en-AU" dirty="0" smtClean="0"/>
              <a:t> die as more clients move to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11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52645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future – non-cloud ERPs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More energy on Cloud solutions</a:t>
            </a:r>
          </a:p>
          <a:p>
            <a:r>
              <a:rPr lang="en-AU" dirty="0" smtClean="0"/>
              <a:t>Will </a:t>
            </a:r>
            <a:r>
              <a:rPr lang="en-AU" i="1" dirty="0" smtClean="0"/>
              <a:t>slowly</a:t>
            </a:r>
            <a:r>
              <a:rPr lang="en-AU" dirty="0" smtClean="0"/>
              <a:t> die as more clients move to cloud</a:t>
            </a:r>
          </a:p>
          <a:p>
            <a:endParaRPr lang="en-AU" dirty="0" smtClean="0"/>
          </a:p>
          <a:p>
            <a:r>
              <a:rPr lang="en-AU" dirty="0" smtClean="0"/>
              <a:t>Don’t panic – a 10+ year window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12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743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future </a:t>
            </a:r>
            <a:r>
              <a:rPr lang="en-AU" dirty="0" smtClean="0"/>
              <a:t>– Cloud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With ERP providers building data centres, they want client to move to the cloud to justify their expense and improve their bottom line</a:t>
            </a:r>
          </a:p>
          <a:p>
            <a:r>
              <a:rPr lang="en-AU" sz="2400" dirty="0" smtClean="0"/>
              <a:t>Functionality/Configurability needs to improve in cloud products as customisations are not recommended</a:t>
            </a:r>
          </a:p>
          <a:p>
            <a:r>
              <a:rPr lang="en-AU" sz="2400" dirty="0" smtClean="0"/>
              <a:t>Offering attractively priced cloud</a:t>
            </a:r>
          </a:p>
          <a:p>
            <a:r>
              <a:rPr lang="en-AU" sz="2400" dirty="0" smtClean="0"/>
              <a:t>I expect prices to increase as more are locked-in</a:t>
            </a:r>
          </a:p>
          <a:p>
            <a:r>
              <a:rPr lang="en-AU" sz="2400" dirty="0" smtClean="0"/>
              <a:t>Large/complex organisations need to review their processes to make them more cloud friendly and cheaper</a:t>
            </a: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13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3446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hlinkClick r:id="rId2"/>
              </a:rPr>
              <a:t>stuart.kendall@anu.edu.au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14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9022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Safe Harbour Statement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AU" dirty="0" smtClean="0"/>
              <a:t>The views expressed in this presentation are my own and are likely to change tomorrow without notice 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2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8429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Presenter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Stuart Kendall</a:t>
            </a:r>
            <a:br>
              <a:rPr lang="en-AU" dirty="0" smtClean="0"/>
            </a:br>
            <a:r>
              <a:rPr lang="en-AU" dirty="0" smtClean="0"/>
              <a:t>PeopleSoft Development Team Leader</a:t>
            </a:r>
            <a:br>
              <a:rPr lang="en-AU" dirty="0" smtClean="0"/>
            </a:br>
            <a:r>
              <a:rPr lang="en-AU" dirty="0" smtClean="0"/>
              <a:t>Australian National University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>
                <a:hlinkClick r:id="rId2"/>
              </a:rPr>
              <a:t>stuart.kendall@anu.edu.au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3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9327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My 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Lived Canberra since 1978</a:t>
            </a:r>
          </a:p>
          <a:p>
            <a:r>
              <a:rPr lang="en-AU" sz="2000" dirty="0" smtClean="0"/>
              <a:t>BSc 1978-86 from ANU</a:t>
            </a:r>
          </a:p>
          <a:p>
            <a:pPr marL="0" indent="0">
              <a:buNone/>
            </a:pPr>
            <a:r>
              <a:rPr lang="en-AU" sz="2400" b="1" dirty="0" smtClean="0"/>
              <a:t>Work History</a:t>
            </a:r>
          </a:p>
          <a:p>
            <a:r>
              <a:rPr lang="en-AU" sz="2000" dirty="0" smtClean="0"/>
              <a:t>CSIRO 1980-82 – Barrier Reef Satellite Imaging</a:t>
            </a:r>
          </a:p>
          <a:p>
            <a:r>
              <a:rPr lang="en-AU" sz="2000" dirty="0" smtClean="0"/>
              <a:t>ABS 1982-84 – 1986 Census preliminaries</a:t>
            </a:r>
          </a:p>
          <a:p>
            <a:r>
              <a:rPr lang="en-AU" sz="2000" dirty="0" smtClean="0"/>
              <a:t>Health 1984-86 – Senior Developer (Nomad HR)</a:t>
            </a:r>
          </a:p>
          <a:p>
            <a:r>
              <a:rPr lang="en-AU" sz="2000" dirty="0" smtClean="0"/>
              <a:t>Patent Office 1986-90 – Team Leader (ADABAS/Natural)</a:t>
            </a:r>
          </a:p>
          <a:p>
            <a:r>
              <a:rPr lang="en-AU" sz="2000" dirty="0" smtClean="0"/>
              <a:t>Various contract positions 1990-2005</a:t>
            </a:r>
          </a:p>
          <a:p>
            <a:r>
              <a:rPr lang="en-AU" sz="2000" dirty="0" smtClean="0"/>
              <a:t>ANU 1996-present, PeopleSoft Financials 7.0 1997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4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5721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AF1D35-0957-443B-A68A-8DE5E984159F}" type="slidenum">
              <a:rPr lang="en-AU" altLang="en-US"/>
              <a:pPr eaLnBrk="1" hangingPunct="1"/>
              <a:t>5</a:t>
            </a:fld>
            <a:endParaRPr lang="en-AU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did ANU choose PeopleSoft?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Only product with Campus Solution, Finance and HCM</a:t>
            </a:r>
          </a:p>
          <a:p>
            <a:pPr eaLnBrk="1" hangingPunct="1"/>
            <a:r>
              <a:rPr lang="en-US" altLang="en-US" sz="2400" dirty="0" smtClean="0"/>
              <a:t>Configurable</a:t>
            </a:r>
          </a:p>
          <a:p>
            <a:pPr eaLnBrk="1" hangingPunct="1"/>
            <a:r>
              <a:rPr lang="en-US" altLang="en-US" sz="2400" dirty="0" smtClean="0"/>
              <a:t>Customisable</a:t>
            </a:r>
          </a:p>
          <a:p>
            <a:pPr eaLnBrk="1" hangingPunct="1"/>
            <a:r>
              <a:rPr lang="en-US" altLang="en-US" sz="2400" dirty="0" smtClean="0"/>
              <a:t>Being implemented across a broad range of ANZ Universities</a:t>
            </a:r>
          </a:p>
          <a:p>
            <a:pPr eaLnBrk="1" hangingPunct="1"/>
            <a:r>
              <a:rPr lang="en-US" altLang="en-US" sz="2400" dirty="0" smtClean="0"/>
              <a:t>Multiple backend databases, Oracle, MS </a:t>
            </a:r>
            <a:r>
              <a:rPr lang="en-US" altLang="en-US" sz="2400" dirty="0" err="1" smtClean="0"/>
              <a:t>etc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Multiple Platforms </a:t>
            </a:r>
            <a:br>
              <a:rPr lang="en-US" altLang="en-US" sz="2400" dirty="0" smtClean="0"/>
            </a:br>
            <a:r>
              <a:rPr lang="en-US" altLang="en-US" sz="2400" dirty="0" smtClean="0"/>
              <a:t>– Unix, Windows</a:t>
            </a:r>
            <a:r>
              <a:rPr lang="en-US" altLang="en-US" sz="2400" dirty="0"/>
              <a:t>, Oracle, MS </a:t>
            </a:r>
            <a:r>
              <a:rPr lang="en-US" altLang="en-US" sz="2400" dirty="0" smtClean="0"/>
              <a:t>SQL, DB2</a:t>
            </a:r>
          </a:p>
          <a:p>
            <a:pPr eaLnBrk="1" hangingPunct="1"/>
            <a:r>
              <a:rPr lang="en-US" altLang="en-US" sz="2400" dirty="0" smtClean="0"/>
              <a:t>Integrated development and reporting platforms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Customisations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Bolt On – mostly unchanged since 7.5</a:t>
            </a:r>
          </a:p>
          <a:p>
            <a:r>
              <a:rPr lang="en-AU" dirty="0" smtClean="0"/>
              <a:t>Adjustments to delivered processes and components, becoming harder as code base moves to Application Packages</a:t>
            </a:r>
          </a:p>
          <a:p>
            <a:r>
              <a:rPr lang="en-AU" dirty="0" smtClean="0"/>
              <a:t>Integrations moving from files to messaging</a:t>
            </a:r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6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5980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Upgrades and Patches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High cost of upgrades</a:t>
            </a:r>
          </a:p>
          <a:p>
            <a:r>
              <a:rPr lang="en-AU" dirty="0" smtClean="0"/>
              <a:t>Costs lowering with 9.2 PUM images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7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9852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PUM upgrade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800" dirty="0" smtClean="0"/>
              <a:t>3 month life cycle to apply PeopleTools and PUM upgrade. Why?</a:t>
            </a:r>
          </a:p>
          <a:p>
            <a:r>
              <a:rPr lang="en-AU" sz="2400" dirty="0" smtClean="0"/>
              <a:t>Install PUM</a:t>
            </a:r>
          </a:p>
          <a:p>
            <a:r>
              <a:rPr lang="en-AU" sz="2400" dirty="0" smtClean="0"/>
              <a:t>Apply PUM and PeopleTools to Demo</a:t>
            </a:r>
          </a:p>
          <a:p>
            <a:r>
              <a:rPr lang="en-AU" sz="2400" dirty="0"/>
              <a:t>Apply PUM and PeopleTools </a:t>
            </a:r>
            <a:r>
              <a:rPr lang="en-AU" sz="2400" dirty="0" smtClean="0"/>
              <a:t>to Copy Development</a:t>
            </a:r>
          </a:p>
          <a:p>
            <a:r>
              <a:rPr lang="en-AU" sz="2400" dirty="0" smtClean="0"/>
              <a:t>Retrofit Modifications</a:t>
            </a:r>
          </a:p>
          <a:p>
            <a:r>
              <a:rPr lang="en-AU" sz="2400" dirty="0" smtClean="0"/>
              <a:t>Review and adopt “new” features</a:t>
            </a:r>
          </a:p>
          <a:p>
            <a:r>
              <a:rPr lang="en-AU" sz="2400" dirty="0" smtClean="0"/>
              <a:t>Apply </a:t>
            </a:r>
            <a:r>
              <a:rPr lang="en-AU" sz="2400" dirty="0"/>
              <a:t>PUM and PeopleTools </a:t>
            </a:r>
            <a:r>
              <a:rPr lang="en-AU" sz="2400" dirty="0" smtClean="0"/>
              <a:t>to Acceptance and UAT</a:t>
            </a:r>
          </a:p>
          <a:p>
            <a:r>
              <a:rPr lang="en-AU" sz="2400" dirty="0"/>
              <a:t>Apply PUM and PeopleTools </a:t>
            </a:r>
            <a:r>
              <a:rPr lang="en-AU" sz="2400" dirty="0" smtClean="0"/>
              <a:t>to Production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8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3492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do you manage your systems?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team structures?</a:t>
            </a:r>
            <a:br>
              <a:rPr lang="en-AU" dirty="0"/>
            </a:br>
            <a:r>
              <a:rPr lang="en-AU" sz="2000" dirty="0"/>
              <a:t>Traditional </a:t>
            </a:r>
            <a:r>
              <a:rPr lang="en-AU" sz="2000" dirty="0" smtClean="0"/>
              <a:t>Business, </a:t>
            </a:r>
            <a:r>
              <a:rPr lang="en-AU" sz="2000" dirty="0"/>
              <a:t>Developers, </a:t>
            </a:r>
            <a:r>
              <a:rPr lang="en-AU" sz="2000" dirty="0" smtClean="0"/>
              <a:t>DBAs/SYSADMIN teams</a:t>
            </a:r>
            <a:endParaRPr lang="en-AU" sz="2800" dirty="0"/>
          </a:p>
          <a:p>
            <a:r>
              <a:rPr lang="en-AU" sz="2800" dirty="0" smtClean="0"/>
              <a:t>Who applies upgrades?</a:t>
            </a:r>
            <a:br>
              <a:rPr lang="en-AU" sz="2800" dirty="0" smtClean="0"/>
            </a:br>
            <a:r>
              <a:rPr lang="en-AU" sz="2000" dirty="0" smtClean="0"/>
              <a:t>9.2 outsourced</a:t>
            </a:r>
            <a:endParaRPr lang="en-AU" sz="2800" dirty="0" smtClean="0"/>
          </a:p>
          <a:p>
            <a:r>
              <a:rPr lang="en-AU" sz="2800" dirty="0" smtClean="0"/>
              <a:t>How often do you apply PUMs?</a:t>
            </a:r>
            <a:br>
              <a:rPr lang="en-AU" sz="2800" dirty="0" smtClean="0"/>
            </a:br>
            <a:r>
              <a:rPr lang="en-AU" sz="2000" dirty="0" smtClean="0"/>
              <a:t>One per year per application</a:t>
            </a:r>
            <a:endParaRPr lang="en-AU" sz="2800" dirty="0" smtClean="0"/>
          </a:p>
          <a:p>
            <a:r>
              <a:rPr lang="en-AU" sz="2800" dirty="0" smtClean="0"/>
              <a:t>Who applies PUMs?</a:t>
            </a:r>
            <a:br>
              <a:rPr lang="en-AU" sz="2800" dirty="0" smtClean="0"/>
            </a:br>
            <a:r>
              <a:rPr lang="en-AU" sz="2000" dirty="0" smtClean="0"/>
              <a:t>Developers</a:t>
            </a:r>
            <a:endParaRPr lang="en-AU" sz="2800" dirty="0" smtClean="0"/>
          </a:p>
          <a:p>
            <a:r>
              <a:rPr lang="en-AU" sz="2800" dirty="0" smtClean="0"/>
              <a:t>Who applies PeopleTools?</a:t>
            </a:r>
            <a:br>
              <a:rPr lang="en-AU" sz="2800" dirty="0" smtClean="0"/>
            </a:br>
            <a:r>
              <a:rPr lang="en-AU" sz="2000" dirty="0" smtClean="0"/>
              <a:t>DBAs/SYSADMIN</a:t>
            </a:r>
            <a:endParaRPr lang="en-AU" sz="2800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80FC-8DED-4515-BABE-DD8E33ABF876}" type="slidenum">
              <a:rPr lang="en-AU" altLang="en-US" smtClean="0"/>
              <a:pPr/>
              <a:t>9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733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UPowerpointTemplate2010">
  <a:themeElements>
    <a:clrScheme name="ANUPowerpointTemplate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UPowerpointTemplate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UPowerpointTemplate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ANUPowerpointTemplate2010</Template>
  <TotalTime>843</TotalTime>
  <Words>571</Words>
  <Application>Microsoft Office PowerPoint</Application>
  <PresentationFormat>On-screen Show (4:3)</PresentationFormat>
  <Paragraphs>121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ANUPowerpointTemplate2010</vt:lpstr>
      <vt:lpstr>Reflections on 20 years PeopleSoft Development and thoughts about the future (Session 5000)  Alliance Down Under 2017 Stuart Kendall</vt:lpstr>
      <vt:lpstr>Safe Harbour Statement</vt:lpstr>
      <vt:lpstr>Presenter</vt:lpstr>
      <vt:lpstr>My Background</vt:lpstr>
      <vt:lpstr>Why did ANU choose PeopleSoft?</vt:lpstr>
      <vt:lpstr>Customisations</vt:lpstr>
      <vt:lpstr>Upgrades and Patches</vt:lpstr>
      <vt:lpstr>PUM upgrade life cycle</vt:lpstr>
      <vt:lpstr>How do you manage your systems?</vt:lpstr>
      <vt:lpstr>The future – PeopleSoft </vt:lpstr>
      <vt:lpstr>The future – non-cloud ERPs</vt:lpstr>
      <vt:lpstr>The future – non-cloud ERPs</vt:lpstr>
      <vt:lpstr>The future – Cloud</vt:lpstr>
      <vt:lpstr>Questions?</vt:lpstr>
    </vt:vector>
  </TitlesOfParts>
  <Company>The Australian National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u4031391</dc:creator>
  <cp:lastModifiedBy>Stuart Kendall</cp:lastModifiedBy>
  <cp:revision>59</cp:revision>
  <cp:lastPrinted>2017-08-10T00:21:51Z</cp:lastPrinted>
  <dcterms:created xsi:type="dcterms:W3CDTF">2010-10-19T05:25:31Z</dcterms:created>
  <dcterms:modified xsi:type="dcterms:W3CDTF">2017-10-23T21:56:28Z</dcterms:modified>
</cp:coreProperties>
</file>