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2"/>
  </p:notesMasterIdLst>
  <p:sldIdLst>
    <p:sldId id="259" r:id="rId2"/>
    <p:sldId id="260" r:id="rId3"/>
    <p:sldId id="286" r:id="rId4"/>
    <p:sldId id="287" r:id="rId5"/>
    <p:sldId id="288" r:id="rId6"/>
    <p:sldId id="289" r:id="rId7"/>
    <p:sldId id="290" r:id="rId8"/>
    <p:sldId id="291" r:id="rId9"/>
    <p:sldId id="295" r:id="rId10"/>
    <p:sldId id="293" r:id="rId11"/>
    <p:sldId id="294" r:id="rId12"/>
    <p:sldId id="297" r:id="rId13"/>
    <p:sldId id="298" r:id="rId14"/>
    <p:sldId id="296" r:id="rId15"/>
    <p:sldId id="299" r:id="rId16"/>
    <p:sldId id="300" r:id="rId17"/>
    <p:sldId id="262" r:id="rId18"/>
    <p:sldId id="266" r:id="rId19"/>
    <p:sldId id="30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qlngu\AppData\Local\Microsoft\Windows\Temporary%20Internet%20Files\Content.Outlook\BU7KP33N\currreg%20(38)%20(002)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'currreg (38) (002)'!$L$2</c:f>
              <c:strCache>
                <c:ptCount val="1"/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(002)'!$M$2:$P$2</c:f>
            </c:numRef>
          </c:val>
          <c:smooth val="0"/>
          <c:extLst>
            <c:ext xmlns:c16="http://schemas.microsoft.com/office/drawing/2014/chart" uri="{C3380CC4-5D6E-409C-BE32-E72D297353CC}">
              <c16:uniqueId val="{00000000-2952-45A7-A9D3-0895F67A2EEF}"/>
            </c:ext>
          </c:extLst>
        </c:ser>
        <c:ser>
          <c:idx val="1"/>
          <c:order val="1"/>
          <c:tx>
            <c:strRef>
              <c:f>'currreg (38) (002)'!$L$3</c:f>
              <c:strCache>
                <c:ptCount val="1"/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(002)'!$M$3:$P$3</c:f>
            </c:numRef>
          </c:val>
          <c:smooth val="0"/>
          <c:extLst>
            <c:ext xmlns:c16="http://schemas.microsoft.com/office/drawing/2014/chart" uri="{C3380CC4-5D6E-409C-BE32-E72D297353CC}">
              <c16:uniqueId val="{00000001-2952-45A7-A9D3-0895F67A2EEF}"/>
            </c:ext>
          </c:extLst>
        </c:ser>
        <c:ser>
          <c:idx val="2"/>
          <c:order val="2"/>
          <c:tx>
            <c:strRef>
              <c:f>'currreg (38) (002)'!$L$4</c:f>
              <c:strCache>
                <c:ptCount val="1"/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(002)'!$M$4:$P$4</c:f>
            </c:numRef>
          </c:val>
          <c:smooth val="0"/>
          <c:extLst>
            <c:ext xmlns:c16="http://schemas.microsoft.com/office/drawing/2014/chart" uri="{C3380CC4-5D6E-409C-BE32-E72D297353CC}">
              <c16:uniqueId val="{00000002-2952-45A7-A9D3-0895F67A2EEF}"/>
            </c:ext>
          </c:extLst>
        </c:ser>
        <c:ser>
          <c:idx val="3"/>
          <c:order val="3"/>
          <c:tx>
            <c:strRef>
              <c:f>'currreg (38) (002)'!$L$5</c:f>
              <c:strCache>
                <c:ptCount val="1"/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(002)'!$M$5:$P$5</c:f>
            </c:numRef>
          </c:val>
          <c:smooth val="0"/>
          <c:extLst>
            <c:ext xmlns:c16="http://schemas.microsoft.com/office/drawing/2014/chart" uri="{C3380CC4-5D6E-409C-BE32-E72D297353CC}">
              <c16:uniqueId val="{00000003-2952-45A7-A9D3-0895F67A2EEF}"/>
            </c:ext>
          </c:extLst>
        </c:ser>
        <c:ser>
          <c:idx val="4"/>
          <c:order val="4"/>
          <c:tx>
            <c:strRef>
              <c:f>'currreg (38) (002)'!$L$6</c:f>
              <c:strCache>
                <c:ptCount val="1"/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(002)'!$M$6:$P$6</c:f>
            </c:numRef>
          </c:val>
          <c:smooth val="0"/>
          <c:extLst>
            <c:ext xmlns:c16="http://schemas.microsoft.com/office/drawing/2014/chart" uri="{C3380CC4-5D6E-409C-BE32-E72D297353CC}">
              <c16:uniqueId val="{00000004-2952-45A7-A9D3-0895F67A2EEF}"/>
            </c:ext>
          </c:extLst>
        </c:ser>
        <c:ser>
          <c:idx val="5"/>
          <c:order val="5"/>
          <c:tx>
            <c:strRef>
              <c:f>'currreg (38) (002)'!$L$7</c:f>
              <c:strCache>
                <c:ptCount val="1"/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(002)'!$M$7:$P$7</c:f>
            </c:numRef>
          </c:val>
          <c:smooth val="0"/>
          <c:extLst>
            <c:ext xmlns:c16="http://schemas.microsoft.com/office/drawing/2014/chart" uri="{C3380CC4-5D6E-409C-BE32-E72D297353CC}">
              <c16:uniqueId val="{00000005-2952-45A7-A9D3-0895F67A2EEF}"/>
            </c:ext>
          </c:extLst>
        </c:ser>
        <c:ser>
          <c:idx val="6"/>
          <c:order val="6"/>
          <c:tx>
            <c:strRef>
              <c:f>'currreg (38) (002)'!$L$8</c:f>
              <c:strCache>
                <c:ptCount val="1"/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(002)'!$M$8:$P$8</c:f>
            </c:numRef>
          </c:val>
          <c:smooth val="0"/>
          <c:extLst>
            <c:ext xmlns:c16="http://schemas.microsoft.com/office/drawing/2014/chart" uri="{C3380CC4-5D6E-409C-BE32-E72D297353CC}">
              <c16:uniqueId val="{00000006-2952-45A7-A9D3-0895F67A2EEF}"/>
            </c:ext>
          </c:extLst>
        </c:ser>
        <c:ser>
          <c:idx val="7"/>
          <c:order val="7"/>
          <c:tx>
            <c:strRef>
              <c:f>'currreg (38) (002)'!$L$9</c:f>
              <c:strCache>
                <c:ptCount val="1"/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(002)'!$M$9:$P$9</c:f>
            </c:numRef>
          </c:val>
          <c:smooth val="0"/>
          <c:extLst>
            <c:ext xmlns:c16="http://schemas.microsoft.com/office/drawing/2014/chart" uri="{C3380CC4-5D6E-409C-BE32-E72D297353CC}">
              <c16:uniqueId val="{00000007-2952-45A7-A9D3-0895F67A2EEF}"/>
            </c:ext>
          </c:extLst>
        </c:ser>
        <c:ser>
          <c:idx val="8"/>
          <c:order val="8"/>
          <c:tx>
            <c:strRef>
              <c:f>'currreg (38) (002)'!$L$10</c:f>
              <c:strCache>
                <c:ptCount val="1"/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(002)'!$M$10:$P$10</c:f>
            </c:numRef>
          </c:val>
          <c:smooth val="0"/>
          <c:extLst>
            <c:ext xmlns:c16="http://schemas.microsoft.com/office/drawing/2014/chart" uri="{C3380CC4-5D6E-409C-BE32-E72D297353CC}">
              <c16:uniqueId val="{00000008-2952-45A7-A9D3-0895F67A2EEF}"/>
            </c:ext>
          </c:extLst>
        </c:ser>
        <c:ser>
          <c:idx val="9"/>
          <c:order val="9"/>
          <c:tx>
            <c:strRef>
              <c:f>'currreg (38) (002)'!$L$11</c:f>
              <c:strCache>
                <c:ptCount val="1"/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(002)'!$M$11:$P$11</c:f>
            </c:numRef>
          </c:val>
          <c:smooth val="0"/>
          <c:extLst>
            <c:ext xmlns:c16="http://schemas.microsoft.com/office/drawing/2014/chart" uri="{C3380CC4-5D6E-409C-BE32-E72D297353CC}">
              <c16:uniqueId val="{00000009-2952-45A7-A9D3-0895F67A2EEF}"/>
            </c:ext>
          </c:extLst>
        </c:ser>
        <c:ser>
          <c:idx val="10"/>
          <c:order val="10"/>
          <c:tx>
            <c:strRef>
              <c:f>'currreg (38) (002)'!$L$12</c:f>
              <c:strCache>
                <c:ptCount val="1"/>
              </c:strCache>
            </c:strRef>
          </c:tx>
          <c:spPr>
            <a:ln w="34925" cap="rnd">
              <a:solidFill>
                <a:schemeClr val="accent5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(002)'!$M$12:$P$12</c:f>
            </c:numRef>
          </c:val>
          <c:smooth val="0"/>
          <c:extLst>
            <c:ext xmlns:c16="http://schemas.microsoft.com/office/drawing/2014/chart" uri="{C3380CC4-5D6E-409C-BE32-E72D297353CC}">
              <c16:uniqueId val="{0000000A-2952-45A7-A9D3-0895F67A2EEF}"/>
            </c:ext>
          </c:extLst>
        </c:ser>
        <c:ser>
          <c:idx val="11"/>
          <c:order val="11"/>
          <c:tx>
            <c:strRef>
              <c:f>'currreg (38) (002)'!$L$13</c:f>
              <c:strCache>
                <c:ptCount val="1"/>
              </c:strCache>
            </c:strRef>
          </c:tx>
          <c:spPr>
            <a:ln w="34925" cap="rnd">
              <a:solidFill>
                <a:schemeClr val="accent6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(002)'!$M$13:$P$13</c:f>
            </c:numRef>
          </c:val>
          <c:smooth val="0"/>
          <c:extLst>
            <c:ext xmlns:c16="http://schemas.microsoft.com/office/drawing/2014/chart" uri="{C3380CC4-5D6E-409C-BE32-E72D297353CC}">
              <c16:uniqueId val="{0000000B-2952-45A7-A9D3-0895F67A2EEF}"/>
            </c:ext>
          </c:extLst>
        </c:ser>
        <c:ser>
          <c:idx val="12"/>
          <c:order val="12"/>
          <c:tx>
            <c:strRef>
              <c:f>'currreg (38) (002)'!$L$14</c:f>
              <c:strCache>
                <c:ptCount val="1"/>
              </c:strCache>
            </c:strRef>
          </c:tx>
          <c:spPr>
            <a:ln w="349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(002)'!$M$14:$P$14</c:f>
            </c:numRef>
          </c:val>
          <c:smooth val="0"/>
          <c:extLst>
            <c:ext xmlns:c16="http://schemas.microsoft.com/office/drawing/2014/chart" uri="{C3380CC4-5D6E-409C-BE32-E72D297353CC}">
              <c16:uniqueId val="{0000000C-2952-45A7-A9D3-0895F67A2EEF}"/>
            </c:ext>
          </c:extLst>
        </c:ser>
        <c:ser>
          <c:idx val="13"/>
          <c:order val="13"/>
          <c:tx>
            <c:strRef>
              <c:f>'currreg (38) (002)'!$L$15</c:f>
              <c:strCache>
                <c:ptCount val="1"/>
              </c:strCache>
            </c:strRef>
          </c:tx>
          <c:spPr>
            <a:ln w="349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(002)'!$M$15:$P$15</c:f>
            </c:numRef>
          </c:val>
          <c:smooth val="0"/>
          <c:extLst>
            <c:ext xmlns:c16="http://schemas.microsoft.com/office/drawing/2014/chart" uri="{C3380CC4-5D6E-409C-BE32-E72D297353CC}">
              <c16:uniqueId val="{0000000D-2952-45A7-A9D3-0895F67A2EEF}"/>
            </c:ext>
          </c:extLst>
        </c:ser>
        <c:ser>
          <c:idx val="14"/>
          <c:order val="14"/>
          <c:tx>
            <c:strRef>
              <c:f>'currreg (38) (002)'!$L$16</c:f>
              <c:strCache>
                <c:ptCount val="1"/>
              </c:strCache>
            </c:strRef>
          </c:tx>
          <c:spPr>
            <a:ln w="349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(002)'!$M$16:$P$16</c:f>
            </c:numRef>
          </c:val>
          <c:smooth val="0"/>
          <c:extLst>
            <c:ext xmlns:c16="http://schemas.microsoft.com/office/drawing/2014/chart" uri="{C3380CC4-5D6E-409C-BE32-E72D297353CC}">
              <c16:uniqueId val="{0000000E-2952-45A7-A9D3-0895F67A2EEF}"/>
            </c:ext>
          </c:extLst>
        </c:ser>
        <c:ser>
          <c:idx val="15"/>
          <c:order val="15"/>
          <c:tx>
            <c:strRef>
              <c:f>'currreg (38) (002)'!$L$17</c:f>
              <c:strCache>
                <c:ptCount val="1"/>
              </c:strCache>
            </c:strRef>
          </c:tx>
          <c:spPr>
            <a:ln w="349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(002)'!$M$17:$P$17</c:f>
            </c:numRef>
          </c:val>
          <c:smooth val="0"/>
          <c:extLst>
            <c:ext xmlns:c16="http://schemas.microsoft.com/office/drawing/2014/chart" uri="{C3380CC4-5D6E-409C-BE32-E72D297353CC}">
              <c16:uniqueId val="{0000000F-2952-45A7-A9D3-0895F67A2EEF}"/>
            </c:ext>
          </c:extLst>
        </c:ser>
        <c:ser>
          <c:idx val="16"/>
          <c:order val="16"/>
          <c:tx>
            <c:strRef>
              <c:f>'currreg (38) (002)'!$L$18</c:f>
              <c:strCache>
                <c:ptCount val="1"/>
                <c:pt idx="0">
                  <c:v>No. registered for Finance</c:v>
                </c:pt>
              </c:strCache>
            </c:strRef>
          </c:tx>
          <c:spPr>
            <a:ln w="349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'currreg (38) (002)'!$M$1:$P$1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'currreg (38) (002)'!$M$18:$P$18</c:f>
              <c:numCache>
                <c:formatCode>General</c:formatCode>
                <c:ptCount val="4"/>
                <c:pt idx="0">
                  <c:v>35</c:v>
                </c:pt>
                <c:pt idx="1">
                  <c:v>29</c:v>
                </c:pt>
                <c:pt idx="2">
                  <c:v>15</c:v>
                </c:pt>
                <c:pt idx="3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2952-45A7-A9D3-0895F67A2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237472"/>
        <c:axId val="470237144"/>
      </c:lineChart>
      <c:catAx>
        <c:axId val="47023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237144"/>
        <c:crosses val="autoZero"/>
        <c:auto val="1"/>
        <c:lblAlgn val="ctr"/>
        <c:lblOffset val="100"/>
        <c:noMultiLvlLbl val="0"/>
      </c:catAx>
      <c:valAx>
        <c:axId val="470237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237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7816-2A27-4A2E-B262-0C89886884D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1181-854E-4982-AE1F-4433C05B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3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11 attendees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3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11 attendees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84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11 attendees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9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4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8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ADU 2015</a:t>
            </a:r>
            <a:r>
              <a:rPr lang="en-AU" baseline="0" dirty="0" smtClean="0"/>
              <a:t> started at 2pm on Wed and finished at 1:30pm on Fri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4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96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11 attendees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9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11 attendees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0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11 attendees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9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E47C00-CA5A-449B-AFF4-39933D5FEF0A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E02-59BF-4712-925D-106C31C35635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40F-480B-46E3-8D74-8CF23500BABC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DF7-F23B-422D-BE45-5AD6C72C438A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F1-7AE2-44CD-A01B-C203EC0D1B2F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C9A-16B1-4E48-9482-2AADE8846F12}" type="datetime1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655-8F02-44A4-B0D6-FD0CAC24D64C}" type="datetime1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C23-B749-4D10-B7E9-3E52E6751D49}" type="datetime1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403F-A48F-4724-BC19-8B3D1679F96D}" type="datetime1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5534-9ED6-4C67-92B2-9BC614BB5165}" type="datetime1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BA87-0AFF-42EC-BF4E-75ED77AB7B30}" type="datetime1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0326B37-5487-4FB6-BFCA-0980821CD2EE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ug.org/p/do/si/topic=2977" TargetMode="External"/><Relationship Id="rId7" Type="http://schemas.openxmlformats.org/officeDocument/2006/relationships/hyperlink" Target="https://events.rainfocus.com/widget/oracle/oow18/1536295927763001k9H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DcXBhL9cfU&amp;feature=youtu.be" TargetMode="External"/><Relationship Id="rId5" Type="http://schemas.openxmlformats.org/officeDocument/2006/relationships/hyperlink" Target="https://www.youtube.com/watch?v=Z9pJI5nInJ8&amp;feature=youtu.be" TargetMode="External"/><Relationship Id="rId4" Type="http://schemas.openxmlformats.org/officeDocument/2006/relationships/hyperlink" Target="http://docs.oracle.com/cd/E52319_01/infoportal/index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.ngu@uq.edu.a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709" y="5007664"/>
            <a:ext cx="5087841" cy="1463040"/>
          </a:xfrm>
        </p:spPr>
        <p:txBody>
          <a:bodyPr/>
          <a:lstStyle/>
          <a:p>
            <a:r>
              <a:rPr lang="en-US" dirty="0" smtClean="0"/>
              <a:t>FINANCE TRACK : Welcome Session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13EA650-4845-4094-8D0E-3544DAC93D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" b="6178"/>
          <a:stretch>
            <a:fillRect/>
          </a:stretch>
        </p:blipFill>
        <p:spPr>
          <a:xfrm>
            <a:off x="0" y="0"/>
            <a:ext cx="9141714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6006</a:t>
            </a:r>
            <a:endParaRPr lang="en-US" dirty="0"/>
          </a:p>
          <a:p>
            <a:r>
              <a:rPr lang="en-US" dirty="0" smtClean="0"/>
              <a:t>7 NOVEMBER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794495"/>
            <a:ext cx="1781119" cy="177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ADU2018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722044"/>
            <a:ext cx="729005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Program changes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Vendors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Key contacts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Attending institutions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Comparative institution finance information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793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722044"/>
            <a:ext cx="729005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All sessions in </a:t>
            </a:r>
            <a:r>
              <a:rPr lang="en-US" sz="2400" dirty="0" err="1" smtClean="0"/>
              <a:t>Arbour</a:t>
            </a:r>
            <a:r>
              <a:rPr lang="en-US" sz="2400" dirty="0" smtClean="0"/>
              <a:t> A2 Room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Program Agenda: Build on app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400" dirty="0" smtClean="0"/>
              <a:t>Distribution </a:t>
            </a:r>
            <a:r>
              <a:rPr lang="en-AU" sz="2400" dirty="0"/>
              <a:t>of ADU </a:t>
            </a:r>
            <a:r>
              <a:rPr lang="en-AU" sz="2400" dirty="0" smtClean="0"/>
              <a:t>2018 </a:t>
            </a:r>
            <a:r>
              <a:rPr lang="en-AU" sz="2400" dirty="0"/>
              <a:t>Institutions- Comparative finance table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446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 2018 – finance track attendees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722044"/>
            <a:ext cx="729005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642782"/>
              </p:ext>
            </p:extLst>
          </p:nvPr>
        </p:nvGraphicFramePr>
        <p:xfrm>
          <a:off x="1167664" y="2164137"/>
          <a:ext cx="6490915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446">
                  <a:extLst>
                    <a:ext uri="{9D8B030D-6E8A-4147-A177-3AD203B41FA5}">
                      <a16:colId xmlns:a16="http://schemas.microsoft.com/office/drawing/2014/main" val="1019517632"/>
                    </a:ext>
                  </a:extLst>
                </a:gridCol>
                <a:gridCol w="2864469">
                  <a:extLst>
                    <a:ext uri="{9D8B030D-6E8A-4147-A177-3AD203B41FA5}">
                      <a16:colId xmlns:a16="http://schemas.microsoft.com/office/drawing/2014/main" val="1904875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Institution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Name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73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The University of Adelaide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Adam Childs</a:t>
                      </a:r>
                    </a:p>
                    <a:p>
                      <a:r>
                        <a:rPr lang="en-AU" dirty="0" smtClean="0"/>
                        <a:t>Mark De Ritter</a:t>
                      </a:r>
                    </a:p>
                    <a:p>
                      <a:r>
                        <a:rPr lang="en-AU" dirty="0" smtClean="0"/>
                        <a:t>Marie Kieselbach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35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The Australian National University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Janine Hodda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83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Griffith University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Kieran Dickenson</a:t>
                      </a:r>
                    </a:p>
                    <a:p>
                      <a:r>
                        <a:rPr lang="en-AU" dirty="0" smtClean="0"/>
                        <a:t>Lauren Griffin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28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The</a:t>
                      </a:r>
                      <a:r>
                        <a:rPr lang="en-AU" baseline="0" dirty="0" smtClean="0"/>
                        <a:t> University of Queensland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Angela Liu</a:t>
                      </a:r>
                    </a:p>
                    <a:p>
                      <a:r>
                        <a:rPr lang="en-AU" dirty="0" smtClean="0"/>
                        <a:t>Phuc Nguyen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0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University of Southern Queensland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Chris </a:t>
                      </a:r>
                      <a:r>
                        <a:rPr lang="en-AU" dirty="0" err="1" smtClean="0"/>
                        <a:t>Oosthuizen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80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University of Western Australia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Tommy</a:t>
                      </a:r>
                      <a:r>
                        <a:rPr lang="en-AU" baseline="0" dirty="0" smtClean="0"/>
                        <a:t> Rohan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997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1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0"/>
            <a:ext cx="7290054" cy="1499616"/>
          </a:xfrm>
        </p:spPr>
        <p:txBody>
          <a:bodyPr/>
          <a:lstStyle/>
          <a:p>
            <a:r>
              <a:rPr lang="en-US" dirty="0" smtClean="0"/>
              <a:t>ADU 2018 Vendors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294" y="1078357"/>
            <a:ext cx="6660000" cy="5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HELPFUL 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</p:spTree>
    <p:extLst>
      <p:ext uri="{BB962C8B-B14F-4D97-AF65-F5344CB8AC3E}">
        <p14:creationId xmlns:p14="http://schemas.microsoft.com/office/powerpoint/2010/main" val="14566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48" y="330774"/>
            <a:ext cx="7290054" cy="1499616"/>
          </a:xfrm>
        </p:spPr>
        <p:txBody>
          <a:bodyPr/>
          <a:lstStyle/>
          <a:p>
            <a:r>
              <a:rPr lang="en-US" dirty="0" smtClean="0"/>
              <a:t>HELPFUL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722044"/>
            <a:ext cx="729005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495665"/>
              </p:ext>
            </p:extLst>
          </p:nvPr>
        </p:nvGraphicFramePr>
        <p:xfrm>
          <a:off x="612548" y="1718655"/>
          <a:ext cx="8006666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333">
                  <a:extLst>
                    <a:ext uri="{9D8B030D-6E8A-4147-A177-3AD203B41FA5}">
                      <a16:colId xmlns:a16="http://schemas.microsoft.com/office/drawing/2014/main" val="3576689912"/>
                    </a:ext>
                  </a:extLst>
                </a:gridCol>
                <a:gridCol w="4003333">
                  <a:extLst>
                    <a:ext uri="{9D8B030D-6E8A-4147-A177-3AD203B41FA5}">
                      <a16:colId xmlns:a16="http://schemas.microsoft.com/office/drawing/2014/main" val="2781979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Description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Link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4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Alliance 2018 Oracle Roadmaps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hlinkClick r:id="rId3"/>
                        </a:rPr>
                        <a:t>https://www.heug.org/p/do/si/topic=2977</a:t>
                      </a:r>
                      <a:r>
                        <a:rPr lang="en-AU" sz="1800" dirty="0" smtClean="0"/>
                        <a:t> 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1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PeopleSoft Information Portal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hlinkClick r:id="rId4"/>
                        </a:rPr>
                        <a:t>http://docs.oracle.com/cd/E52319_01/infoportal/index.html</a:t>
                      </a:r>
                      <a:endParaRPr lang="en-AU" sz="1800" dirty="0" smtClean="0"/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30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PeopleSoft </a:t>
                      </a:r>
                      <a:r>
                        <a:rPr lang="en-AU" sz="1800" dirty="0" err="1" smtClean="0"/>
                        <a:t>PeopleTools</a:t>
                      </a:r>
                      <a:r>
                        <a:rPr lang="en-AU" sz="1800" dirty="0" smtClean="0"/>
                        <a:t> 8.57 Highlights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hlinkClick r:id="rId5"/>
                        </a:rPr>
                        <a:t>https://www.youtube.com/watch?v=Z9pJI5nInJ8&amp;feature=youtu.be</a:t>
                      </a:r>
                      <a:endParaRPr lang="en-AU" sz="1800" dirty="0" smtClean="0"/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5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PeopleSoft FSCM Update Image 29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hlinkClick r:id="rId6"/>
                        </a:rPr>
                        <a:t>https://www.youtube.com/watch?v=0DcXBhL9cfU&amp;feature=youtu.be</a:t>
                      </a:r>
                      <a:endParaRPr lang="en-AU" sz="1800" dirty="0" smtClean="0"/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894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Oracle Open</a:t>
                      </a:r>
                      <a:r>
                        <a:rPr lang="en-AU" baseline="0" dirty="0" smtClean="0"/>
                        <a:t> World – PeopleSoft ERP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hlinkClick r:id="rId7"/>
                        </a:rPr>
                        <a:t>https://events.rainfocus.com/widget/oracle/oow18/1536295927763001k9HV</a:t>
                      </a:r>
                      <a:r>
                        <a:rPr lang="en-AU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01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3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input is valuable!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 FINANCE: ATTENDANCE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733279"/>
              </p:ext>
            </p:extLst>
          </p:nvPr>
        </p:nvGraphicFramePr>
        <p:xfrm>
          <a:off x="863512" y="2295938"/>
          <a:ext cx="7469454" cy="3365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CONCLUDING THOUGHTS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AU" dirty="0" smtClean="0"/>
              <a:t>Ideas for 2019?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/>
              <a:t>How do we increase finance attendance</a:t>
            </a:r>
            <a:r>
              <a:rPr lang="en-AU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/>
              <a:t>Looking for a Deputy Chair for the Finance Track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Linda Ngu</a:t>
            </a:r>
          </a:p>
          <a:p>
            <a:r>
              <a:rPr lang="en-US" dirty="0" smtClean="0">
                <a:hlinkClick r:id="rId2"/>
              </a:rPr>
              <a:t>L.ngu@uq.edu.au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Senior Business System Analyst</a:t>
            </a:r>
          </a:p>
          <a:p>
            <a:r>
              <a:rPr lang="en-US" dirty="0" smtClean="0"/>
              <a:t>The University of Queensland</a:t>
            </a:r>
          </a:p>
          <a:p>
            <a:r>
              <a:rPr lang="en-US" dirty="0" smtClean="0"/>
              <a:t>--------------------------------</a:t>
            </a:r>
          </a:p>
          <a:p>
            <a:r>
              <a:rPr lang="en-US" dirty="0" smtClean="0"/>
              <a:t>Chair- Finance Track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335" y="4887602"/>
            <a:ext cx="2642532" cy="79471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7-9 November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67" y="5136513"/>
            <a:ext cx="1706875" cy="1280157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3A33016-6691-4662-934A-86B2433204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" b="6178"/>
          <a:stretch>
            <a:fillRect/>
          </a:stretch>
        </p:blipFill>
        <p:spPr/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B331F4-431F-47CE-AA7A-448F011A3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794495"/>
            <a:ext cx="1781119" cy="177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68096" y="2286000"/>
            <a:ext cx="7365811" cy="4412512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AU" sz="2800" dirty="0" smtClean="0"/>
              <a:t>Welcome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800" dirty="0"/>
              <a:t>ADU </a:t>
            </a:r>
            <a:r>
              <a:rPr lang="en-AU" sz="2800" dirty="0" smtClean="0"/>
              <a:t>2017 </a:t>
            </a:r>
            <a:r>
              <a:rPr lang="en-AU" sz="2800" dirty="0"/>
              <a:t>Summary &amp; Feedback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800" dirty="0" smtClean="0"/>
              <a:t>Mini HEUG 2018 Summary &amp; Feedback</a:t>
            </a:r>
            <a:endParaRPr lang="en-AU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800" dirty="0" smtClean="0"/>
              <a:t>ADU 2018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800" dirty="0" smtClean="0"/>
              <a:t>Helpful Resources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800" dirty="0" smtClean="0"/>
              <a:t>Concluding thoughts</a:t>
            </a:r>
            <a:endParaRPr lang="en-AU" sz="2800" dirty="0"/>
          </a:p>
          <a:p>
            <a:pPr lvl="2">
              <a:buFont typeface="Wingdings" panose="05000000000000000000" pitchFamily="2" charset="2"/>
              <a:buChar char="Ø"/>
            </a:pPr>
            <a:endParaRPr lang="en-AU" sz="20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20154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ADU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This time last year…</a:t>
            </a:r>
          </a:p>
        </p:txBody>
      </p:sp>
    </p:spTree>
    <p:extLst>
      <p:ext uri="{BB962C8B-B14F-4D97-AF65-F5344CB8AC3E}">
        <p14:creationId xmlns:p14="http://schemas.microsoft.com/office/powerpoint/2010/main" val="11591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68749"/>
            <a:ext cx="7868828" cy="42976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Held at BCEC, Brisbane, 8-10 Nov 2017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3</a:t>
            </a:r>
            <a:r>
              <a:rPr lang="en-US" sz="2400" dirty="0" smtClean="0"/>
              <a:t> user presentations, 3 Oracle presentations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15 Finance Track representatives from 7 institutions: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356343"/>
              </p:ext>
            </p:extLst>
          </p:nvPr>
        </p:nvGraphicFramePr>
        <p:xfrm>
          <a:off x="861134" y="3518763"/>
          <a:ext cx="7057748" cy="1483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471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6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b="0" dirty="0" smtClean="0"/>
                        <a:t>University of Pretoria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dirty="0" smtClean="0"/>
                        <a:t>University of New South Wales</a:t>
                      </a:r>
                      <a:endParaRPr lang="en-A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0" dirty="0" smtClean="0"/>
                        <a:t>University of TAS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dirty="0" smtClean="0"/>
                        <a:t>University of Adelaide</a:t>
                      </a:r>
                      <a:endParaRPr lang="en-A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0" dirty="0" smtClean="0"/>
                        <a:t>University of Southern Queensland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dirty="0" smtClean="0"/>
                        <a:t>University of Western Australia</a:t>
                      </a:r>
                      <a:endParaRPr lang="en-A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AU" b="0" dirty="0" smtClean="0"/>
                        <a:t>The University of Notre Dame</a:t>
                      </a:r>
                      <a:r>
                        <a:rPr lang="en-AU" b="0" baseline="0" dirty="0" smtClean="0"/>
                        <a:t> Australia</a:t>
                      </a:r>
                      <a:endParaRPr lang="en-AU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649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3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ADU 2017</a:t>
            </a:r>
            <a:endParaRPr lang="en-AU" sz="4800" dirty="0"/>
          </a:p>
        </p:txBody>
      </p:sp>
      <p:pic>
        <p:nvPicPr>
          <p:cNvPr id="1026" name="Picture 2" descr="Image result for feedbac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912938"/>
            <a:ext cx="5861049" cy="43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MINI HEUG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482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HEUG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722044"/>
            <a:ext cx="729005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Held at the University of the Sunshine Coast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Finance Attendees: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026" name="Picture 2" descr="Image result for where is every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11" y="2935025"/>
            <a:ext cx="4762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HEUG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722044"/>
            <a:ext cx="729005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Zoom meeting: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err="1" smtClean="0"/>
              <a:t>Uni</a:t>
            </a:r>
            <a:r>
              <a:rPr lang="en-US" sz="1600" dirty="0" smtClean="0"/>
              <a:t> Western Australia: Tommy &amp; Darryl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err="1" smtClean="0"/>
              <a:t>Uni</a:t>
            </a:r>
            <a:r>
              <a:rPr lang="en-US" sz="1600" dirty="0" smtClean="0"/>
              <a:t> of Auckland: Kevin, Justin &amp; Simon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err="1" smtClean="0"/>
              <a:t>Uni</a:t>
            </a:r>
            <a:r>
              <a:rPr lang="en-US" sz="1600" dirty="0" smtClean="0"/>
              <a:t> of New South Wales: Greg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err="1" smtClean="0"/>
              <a:t>Uni</a:t>
            </a:r>
            <a:r>
              <a:rPr lang="en-US" sz="1600" dirty="0" smtClean="0"/>
              <a:t> of Adelaide: </a:t>
            </a:r>
            <a:r>
              <a:rPr lang="en-US" sz="1600" dirty="0" err="1" smtClean="0"/>
              <a:t>Kartik</a:t>
            </a:r>
            <a:endParaRPr lang="en-US" sz="1600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Topics discussed: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IFRS15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Upgrading to 9.2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Travel &amp; Expenses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System support structures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480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28981</TotalTime>
  <Words>415</Words>
  <Application>Microsoft Office PowerPoint</Application>
  <PresentationFormat>On-screen Show (4:3)</PresentationFormat>
  <Paragraphs>137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Tw Cen MT</vt:lpstr>
      <vt:lpstr>Tw Cen MT Condensed</vt:lpstr>
      <vt:lpstr>Wingdings</vt:lpstr>
      <vt:lpstr>Wingdings 3</vt:lpstr>
      <vt:lpstr>Integral</vt:lpstr>
      <vt:lpstr>FINANCE TRACK : Welcome Session</vt:lpstr>
      <vt:lpstr>presenter</vt:lpstr>
      <vt:lpstr>AGENDA</vt:lpstr>
      <vt:lpstr>ADU 2017</vt:lpstr>
      <vt:lpstr>ADU 2017</vt:lpstr>
      <vt:lpstr>ADU 2017</vt:lpstr>
      <vt:lpstr>MINI HEUG 2018</vt:lpstr>
      <vt:lpstr>MINI HEUG 2018</vt:lpstr>
      <vt:lpstr>MINI HEUG 2018</vt:lpstr>
      <vt:lpstr>ADU2018</vt:lpstr>
      <vt:lpstr>ADU 2018</vt:lpstr>
      <vt:lpstr>FINANCE TRACK</vt:lpstr>
      <vt:lpstr>ADU 2018 – finance track attendees</vt:lpstr>
      <vt:lpstr>ADU 2018 Vendors</vt:lpstr>
      <vt:lpstr>HELPFUL RESOURCES</vt:lpstr>
      <vt:lpstr>HELPFUL RESOURCES</vt:lpstr>
      <vt:lpstr>FEEDBACK</vt:lpstr>
      <vt:lpstr>ADU FINANCE: ATTENDANCE</vt:lpstr>
      <vt:lpstr>CONCLUDING THOUGHTS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Linda Ngu</cp:lastModifiedBy>
  <cp:revision>45</cp:revision>
  <dcterms:created xsi:type="dcterms:W3CDTF">2015-09-02T14:36:24Z</dcterms:created>
  <dcterms:modified xsi:type="dcterms:W3CDTF">2018-11-07T03:59:31Z</dcterms:modified>
</cp:coreProperties>
</file>